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ags/tag1.xml" ContentType="application/vnd.openxmlformats-officedocument.presentationml.tags+xml"/>
  <Override PartName="/ppt/charts/chartEx1.xml" ContentType="application/vnd.ms-office.chartex+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charts/chartEx2.xml" ContentType="application/vnd.ms-office.chartex+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Ex3.xml" ContentType="application/vnd.ms-office.chartex+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tags/tag6.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2" r:id="rId4"/>
    <p:sldMasterId id="2147483884" r:id="rId5"/>
    <p:sldMasterId id="2147483934" r:id="rId6"/>
    <p:sldMasterId id="2147483983" r:id="rId7"/>
    <p:sldMasterId id="2147483995" r:id="rId8"/>
    <p:sldMasterId id="2147484020" r:id="rId9"/>
    <p:sldMasterId id="2147484033" r:id="rId10"/>
    <p:sldMasterId id="2147484052" r:id="rId11"/>
    <p:sldMasterId id="2147484060" r:id="rId12"/>
    <p:sldMasterId id="2147484069" r:id="rId13"/>
    <p:sldMasterId id="2147484077" r:id="rId14"/>
  </p:sldMasterIdLst>
  <p:notesMasterIdLst>
    <p:notesMasterId r:id="rId106"/>
  </p:notesMasterIdLst>
  <p:handoutMasterIdLst>
    <p:handoutMasterId r:id="rId107"/>
  </p:handoutMasterIdLst>
  <p:sldIdLst>
    <p:sldId id="256" r:id="rId15"/>
    <p:sldId id="4663" r:id="rId16"/>
    <p:sldId id="4404" r:id="rId17"/>
    <p:sldId id="4259" r:id="rId18"/>
    <p:sldId id="4260" r:id="rId19"/>
    <p:sldId id="353" r:id="rId20"/>
    <p:sldId id="4262" r:id="rId21"/>
    <p:sldId id="4543" r:id="rId22"/>
    <p:sldId id="4664" r:id="rId23"/>
    <p:sldId id="4472" r:id="rId24"/>
    <p:sldId id="506" r:id="rId25"/>
    <p:sldId id="510" r:id="rId26"/>
    <p:sldId id="4512" r:id="rId27"/>
    <p:sldId id="4675" r:id="rId28"/>
    <p:sldId id="4676" r:id="rId29"/>
    <p:sldId id="4677" r:id="rId30"/>
    <p:sldId id="4678" r:id="rId31"/>
    <p:sldId id="4665" r:id="rId32"/>
    <p:sldId id="4297" r:id="rId33"/>
    <p:sldId id="4301" r:id="rId34"/>
    <p:sldId id="4679" r:id="rId35"/>
    <p:sldId id="4681" r:id="rId36"/>
    <p:sldId id="4666" r:id="rId37"/>
    <p:sldId id="4475" r:id="rId38"/>
    <p:sldId id="4447" r:id="rId39"/>
    <p:sldId id="4667" r:id="rId40"/>
    <p:sldId id="537" r:id="rId41"/>
    <p:sldId id="4657" r:id="rId42"/>
    <p:sldId id="4658" r:id="rId43"/>
    <p:sldId id="4473" r:id="rId44"/>
    <p:sldId id="4634" r:id="rId45"/>
    <p:sldId id="4635" r:id="rId46"/>
    <p:sldId id="4359" r:id="rId47"/>
    <p:sldId id="4352" r:id="rId48"/>
    <p:sldId id="4531" r:id="rId49"/>
    <p:sldId id="4668" r:id="rId50"/>
    <p:sldId id="4636" r:id="rId51"/>
    <p:sldId id="4637" r:id="rId52"/>
    <p:sldId id="4638" r:id="rId53"/>
    <p:sldId id="4639" r:id="rId54"/>
    <p:sldId id="4498" r:id="rId55"/>
    <p:sldId id="4381" r:id="rId56"/>
    <p:sldId id="4382" r:id="rId57"/>
    <p:sldId id="4383" r:id="rId58"/>
    <p:sldId id="4641" r:id="rId59"/>
    <p:sldId id="4669" r:id="rId60"/>
    <p:sldId id="4384" r:id="rId61"/>
    <p:sldId id="4338" r:id="rId62"/>
    <p:sldId id="4456" r:id="rId63"/>
    <p:sldId id="4654" r:id="rId64"/>
    <p:sldId id="4445" r:id="rId65"/>
    <p:sldId id="4670" r:id="rId66"/>
    <p:sldId id="4388" r:id="rId67"/>
    <p:sldId id="4345" r:id="rId68"/>
    <p:sldId id="4500" r:id="rId69"/>
    <p:sldId id="4471" r:id="rId70"/>
    <p:sldId id="4653" r:id="rId71"/>
    <p:sldId id="4442" r:id="rId72"/>
    <p:sldId id="4671" r:id="rId73"/>
    <p:sldId id="4660" r:id="rId74"/>
    <p:sldId id="4620" r:id="rId75"/>
    <p:sldId id="4643" r:id="rId76"/>
    <p:sldId id="4661" r:id="rId77"/>
    <p:sldId id="4672" r:id="rId78"/>
    <p:sldId id="4655" r:id="rId79"/>
    <p:sldId id="4640" r:id="rId80"/>
    <p:sldId id="4540" r:id="rId81"/>
    <p:sldId id="4541" r:id="rId82"/>
    <p:sldId id="4545" r:id="rId83"/>
    <p:sldId id="4656" r:id="rId84"/>
    <p:sldId id="4673" r:id="rId85"/>
    <p:sldId id="4414" r:id="rId86"/>
    <p:sldId id="4674" r:id="rId87"/>
    <p:sldId id="266" r:id="rId88"/>
    <p:sldId id="4533" r:id="rId89"/>
    <p:sldId id="272" r:id="rId90"/>
    <p:sldId id="4356" r:id="rId91"/>
    <p:sldId id="4357" r:id="rId92"/>
    <p:sldId id="573" r:id="rId93"/>
    <p:sldId id="4281" r:id="rId94"/>
    <p:sldId id="4385" r:id="rId95"/>
    <p:sldId id="4386" r:id="rId96"/>
    <p:sldId id="4364" r:id="rId97"/>
    <p:sldId id="4344" r:id="rId98"/>
    <p:sldId id="4631" r:id="rId99"/>
    <p:sldId id="4387" r:id="rId100"/>
    <p:sldId id="4391" r:id="rId101"/>
    <p:sldId id="4377" r:id="rId102"/>
    <p:sldId id="4394" r:id="rId103"/>
    <p:sldId id="542" r:id="rId104"/>
    <p:sldId id="362" r:id="rId105"/>
  </p:sldIdLst>
  <p:sldSz cx="10044113" cy="7772400"/>
  <p:notesSz cx="7010400" cy="9236075"/>
  <p:defaultTex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99765"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9953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499296"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99906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49882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998592"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49835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998123"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189" userDrawn="1">
          <p15:clr>
            <a:srgbClr val="A4A3A4"/>
          </p15:clr>
        </p15:guide>
        <p15:guide id="2" pos="42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1EA92B-4BD5-3006-F807-CE07C9D6F652}" name="Adrien Friloux" initials="AF" userId="S::Adrien.Friloux@tobam.fr::b1808226-c8d0-40f8-b209-91947910612d" providerId="AD"/>
  <p188:author id="{D4719C66-84D6-C852-04AC-85A9A08EC98D}" name="Giancarlo Redaelli" initials="GR" userId="S::Giancarlo.Redaelli@tobam.fr::7cbad958-0e12-4a03-9414-05f65c3a33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BE54"/>
    <a:srgbClr val="FF7005"/>
    <a:srgbClr val="4482F4"/>
    <a:srgbClr val="0072BD"/>
    <a:srgbClr val="0575BE"/>
    <a:srgbClr val="78B4DC"/>
    <a:srgbClr val="DF7040"/>
    <a:srgbClr val="9F9F9F"/>
    <a:srgbClr val="EE7D14"/>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2010" y="96"/>
      </p:cViewPr>
      <p:guideLst>
        <p:guide orient="horz" pos="1189"/>
        <p:guide pos="42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microsoft.com/office/2016/11/relationships/changesInfo" Target="changesInfos/changesInfo1.xml"/><Relationship Id="rId16" Type="http://schemas.openxmlformats.org/officeDocument/2006/relationships/slide" Target="slides/slide2.xml"/><Relationship Id="rId107" Type="http://schemas.openxmlformats.org/officeDocument/2006/relationships/handoutMaster" Target="handoutMasters/handoutMaster1.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5" Type="http://schemas.openxmlformats.org/officeDocument/2006/relationships/slideMaster" Target="slideMasters/slideMaster2.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microsoft.com/office/2018/10/relationships/authors" Target="authors.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9.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presProps" Target="presProps.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viewProps" Target="viewProps.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theme" Target="theme/theme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customXml" Target="../customXml/item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 Roehri" userId="48d05ff2-236d-4e2a-80e9-adc5a0886d16" providerId="ADAL" clId="{96871614-2C2C-4355-86EE-C626DDE38182}"/>
    <pc:docChg chg="custSel modSld">
      <pc:chgData name="Christophe Roehri" userId="48d05ff2-236d-4e2a-80e9-adc5a0886d16" providerId="ADAL" clId="{96871614-2C2C-4355-86EE-C626DDE38182}" dt="2024-11-13T21:39:22.193" v="0" actId="478"/>
      <pc:docMkLst>
        <pc:docMk/>
      </pc:docMkLst>
      <pc:sldChg chg="delSp mod">
        <pc:chgData name="Christophe Roehri" userId="48d05ff2-236d-4e2a-80e9-adc5a0886d16" providerId="ADAL" clId="{96871614-2C2C-4355-86EE-C626DDE38182}" dt="2024-11-13T21:39:22.193" v="0" actId="478"/>
        <pc:sldMkLst>
          <pc:docMk/>
          <pc:sldMk cId="1015651419" sldId="256"/>
        </pc:sldMkLst>
        <pc:spChg chg="del">
          <ac:chgData name="Christophe Roehri" userId="48d05ff2-236d-4e2a-80e9-adc5a0886d16" providerId="ADAL" clId="{96871614-2C2C-4355-86EE-C626DDE38182}" dt="2024-11-13T21:39:22.193" v="0" actId="478"/>
          <ac:spMkLst>
            <pc:docMk/>
            <pc:sldMk cId="1015651419" sldId="256"/>
            <ac:spMk id="6" creationId="{A3844774-082B-60DD-F9EF-34D38C38ABC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tobam.local\Shares\General\Business%20Development\2.Business%20Management\2.Marketing\1.Marketing%20op\Presentations%20-%20working%20folder\2024%20Q2\LBRTY%20funds%20-%20Country%20overweight%20and%20underweight.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2.xml"/><Relationship Id="rId4" Type="http://schemas.openxmlformats.org/officeDocument/2006/relationships/package" Target="../embeddings/Microsoft_Excel_Worksheet3.xlsx"/></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R:\Works\2022-07-28%20Authoritarian%20country%20-AF\Results\Python\v104%20Mosek%20capacity%20improved\ACWI\fund\Country%20Rating%20evolution.emf"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xlsx"/><Relationship Id="rId4" Type="http://schemas.openxmlformats.org/officeDocument/2006/relationships/themeOverride" Target="../theme/themeOverride1.xml"/></Relationships>
</file>

<file path=ppt/charts/_rels/chartEx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Microsoft_Excel_Worksheet1.xlsx"/><Relationship Id="rId4"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rgbClr val="000000"/>
                </a:solidFill>
                <a:latin typeface="Avenir Next LT Pro" panose="020B0504020202020204" pitchFamily="34" charset="0"/>
                <a:ea typeface="Avenir Next LT Pro"/>
                <a:cs typeface="Avenir Next LT Pro"/>
              </a:defRPr>
            </a:pPr>
            <a:r>
              <a:rPr lang="en-GB" sz="1200" b="0" i="0" u="none">
                <a:solidFill>
                  <a:srgbClr val="000000"/>
                </a:solidFill>
                <a:latin typeface="Avenir Next LT Pro" panose="020B0504020202020204" pitchFamily="34" charset="0"/>
              </a:rPr>
              <a:t>Country Allocation</a:t>
            </a:r>
          </a:p>
        </c:rich>
      </c:tx>
      <c:layout>
        <c:manualLayout>
          <c:xMode val="edge"/>
          <c:yMode val="edge"/>
          <c:x val="0.48807803231047742"/>
          <c:y val="4.2606516290726815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rgbClr val="000000"/>
              </a:solidFill>
              <a:latin typeface="Avenir Next LT Pro" panose="020B0504020202020204" pitchFamily="34" charset="0"/>
              <a:ea typeface="Avenir Next LT Pro"/>
              <a:cs typeface="Avenir Next LT Pro"/>
            </a:defRPr>
          </a:pPr>
          <a:endParaRPr lang="en-US"/>
        </a:p>
      </c:txPr>
    </c:title>
    <c:autoTitleDeleted val="0"/>
    <c:plotArea>
      <c:layout>
        <c:manualLayout>
          <c:layoutTarget val="inner"/>
          <c:xMode val="edge"/>
          <c:yMode val="edge"/>
          <c:x val="0.20576674930501787"/>
          <c:y val="0.14507212914175202"/>
          <c:w val="0.72283273929280256"/>
          <c:h val="0.69979439182678238"/>
        </c:manualLayout>
      </c:layout>
      <c:barChart>
        <c:barDir val="bar"/>
        <c:grouping val="clustered"/>
        <c:varyColors val="0"/>
        <c:ser>
          <c:idx val="1"/>
          <c:order val="0"/>
          <c:tx>
            <c:strRef>
              <c:f>'LBRTY ACWI 28 June'!$E$2</c:f>
              <c:strCache>
                <c:ptCount val="1"/>
                <c:pt idx="0">
                  <c:v>Parent index</c:v>
                </c:pt>
              </c:strCache>
            </c:strRef>
          </c:tx>
          <c:spPr>
            <a:solidFill>
              <a:srgbClr val="4482F4"/>
            </a:solidFill>
            <a:ln>
              <a:noFill/>
            </a:ln>
            <a:effectLst/>
          </c:spPr>
          <c:invertIfNegative val="0"/>
          <c:cat>
            <c:strRef>
              <c:f>('LBRTY ACWI 28 June'!$C$3:$C$12,'LBRTY ACWI 28 June'!$C$17,'LBRTY ACWI 28 June'!$C$28,'LBRTY ACWI 28 June'!$C$48,'LBRTY ACWI 28 June'!$C$50)</c:f>
              <c:strCache>
                <c:ptCount val="14"/>
                <c:pt idx="0">
                  <c:v>Japan</c:v>
                </c:pt>
                <c:pt idx="1">
                  <c:v>China</c:v>
                </c:pt>
                <c:pt idx="2">
                  <c:v>India</c:v>
                </c:pt>
                <c:pt idx="3">
                  <c:v>France</c:v>
                </c:pt>
                <c:pt idx="4">
                  <c:v>Germany</c:v>
                </c:pt>
                <c:pt idx="5">
                  <c:v>Taiwan</c:v>
                </c:pt>
                <c:pt idx="6">
                  <c:v>Australia</c:v>
                </c:pt>
                <c:pt idx="7">
                  <c:v>Great Britain</c:v>
                </c:pt>
                <c:pt idx="8">
                  <c:v>Korea, Republic of</c:v>
                </c:pt>
                <c:pt idx="9">
                  <c:v>Netherlands</c:v>
                </c:pt>
                <c:pt idx="10">
                  <c:v>Spain</c:v>
                </c:pt>
                <c:pt idx="11">
                  <c:v>Switzerland</c:v>
                </c:pt>
                <c:pt idx="12">
                  <c:v>Canada</c:v>
                </c:pt>
                <c:pt idx="13">
                  <c:v>USA</c:v>
                </c:pt>
              </c:strCache>
              <c:extLst/>
            </c:strRef>
          </c:cat>
          <c:val>
            <c:numRef>
              <c:f>('LBRTY ACWI 28 June'!$E$3:$E$12,'LBRTY ACWI 28 June'!$E$17,'LBRTY ACWI 28 June'!$E$28,'LBRTY ACWI 28 June'!$E$48,'LBRTY ACWI 28 June'!$E$50)</c:f>
              <c:numCache>
                <c:formatCode>0.00%</c:formatCode>
                <c:ptCount val="14"/>
                <c:pt idx="0">
                  <c:v>4.9200000000000001E-2</c:v>
                </c:pt>
                <c:pt idx="1">
                  <c:v>3.7699999999999997E-2</c:v>
                </c:pt>
                <c:pt idx="2">
                  <c:v>2.24E-2</c:v>
                </c:pt>
                <c:pt idx="3">
                  <c:v>2.4400000000000002E-2</c:v>
                </c:pt>
                <c:pt idx="4">
                  <c:v>1.8200000000000001E-2</c:v>
                </c:pt>
                <c:pt idx="5">
                  <c:v>1.9E-2</c:v>
                </c:pt>
                <c:pt idx="6">
                  <c:v>1.5599999999999999E-2</c:v>
                </c:pt>
                <c:pt idx="7">
                  <c:v>3.2199999999999999E-2</c:v>
                </c:pt>
                <c:pt idx="8">
                  <c:v>1.11E-2</c:v>
                </c:pt>
                <c:pt idx="9">
                  <c:v>1.14E-2</c:v>
                </c:pt>
                <c:pt idx="10">
                  <c:v>5.5999999999999999E-3</c:v>
                </c:pt>
                <c:pt idx="11">
                  <c:v>2.0500000000000001E-2</c:v>
                </c:pt>
                <c:pt idx="12">
                  <c:v>2.4400000000000002E-2</c:v>
                </c:pt>
                <c:pt idx="13">
                  <c:v>0.64570000000000005</c:v>
                </c:pt>
              </c:numCache>
              <c:extLst/>
            </c:numRef>
          </c:val>
          <c:extLst>
            <c:ext xmlns:c16="http://schemas.microsoft.com/office/drawing/2014/chart" uri="{C3380CC4-5D6E-409C-BE32-E72D297353CC}">
              <c16:uniqueId val="{00000000-AB57-4D02-8FE6-09A6008E5C86}"/>
            </c:ext>
          </c:extLst>
        </c:ser>
        <c:ser>
          <c:idx val="0"/>
          <c:order val="1"/>
          <c:tx>
            <c:strRef>
              <c:f>'LBRTY ACWI 28 June'!$D$2</c:f>
              <c:strCache>
                <c:ptCount val="1"/>
                <c:pt idx="0">
                  <c:v>TOBAM LBRTY ACWI</c:v>
                </c:pt>
              </c:strCache>
            </c:strRef>
          </c:tx>
          <c:spPr>
            <a:solidFill>
              <a:srgbClr val="EE7D14"/>
            </a:solidFill>
            <a:ln>
              <a:noFill/>
            </a:ln>
            <a:effectLst/>
          </c:spPr>
          <c:invertIfNegative val="0"/>
          <c:cat>
            <c:strRef>
              <c:f>('LBRTY ACWI 28 June'!$C$3:$C$12,'LBRTY ACWI 28 June'!$C$17,'LBRTY ACWI 28 June'!$C$28,'LBRTY ACWI 28 June'!$C$48,'LBRTY ACWI 28 June'!$C$50)</c:f>
              <c:strCache>
                <c:ptCount val="14"/>
                <c:pt idx="0">
                  <c:v>Japan</c:v>
                </c:pt>
                <c:pt idx="1">
                  <c:v>China</c:v>
                </c:pt>
                <c:pt idx="2">
                  <c:v>India</c:v>
                </c:pt>
                <c:pt idx="3">
                  <c:v>France</c:v>
                </c:pt>
                <c:pt idx="4">
                  <c:v>Germany</c:v>
                </c:pt>
                <c:pt idx="5">
                  <c:v>Taiwan</c:v>
                </c:pt>
                <c:pt idx="6">
                  <c:v>Australia</c:v>
                </c:pt>
                <c:pt idx="7">
                  <c:v>Great Britain</c:v>
                </c:pt>
                <c:pt idx="8">
                  <c:v>Korea, Republic of</c:v>
                </c:pt>
                <c:pt idx="9">
                  <c:v>Netherlands</c:v>
                </c:pt>
                <c:pt idx="10">
                  <c:v>Spain</c:v>
                </c:pt>
                <c:pt idx="11">
                  <c:v>Switzerland</c:v>
                </c:pt>
                <c:pt idx="12">
                  <c:v>Canada</c:v>
                </c:pt>
                <c:pt idx="13">
                  <c:v>USA</c:v>
                </c:pt>
              </c:strCache>
              <c:extLst/>
            </c:strRef>
          </c:cat>
          <c:val>
            <c:numRef>
              <c:f>('LBRTY ACWI 28 June'!$D$3:$D$12,'LBRTY ACWI 28 June'!$D$17,'LBRTY ACWI 28 June'!$D$28,'LBRTY ACWI 28 June'!$D$48,'LBRTY ACWI 28 June'!$D$50)</c:f>
              <c:numCache>
                <c:formatCode>0.00%</c:formatCode>
                <c:ptCount val="14"/>
                <c:pt idx="0">
                  <c:v>6.6E-3</c:v>
                </c:pt>
                <c:pt idx="1">
                  <c:v>0</c:v>
                </c:pt>
                <c:pt idx="2">
                  <c:v>0</c:v>
                </c:pt>
                <c:pt idx="3">
                  <c:v>8.5000000000000006E-3</c:v>
                </c:pt>
                <c:pt idx="4">
                  <c:v>-6.5919493043440669E-17</c:v>
                </c:pt>
                <c:pt idx="5">
                  <c:v>5.4881719169324586E-4</c:v>
                </c:pt>
                <c:pt idx="6">
                  <c:v>2.9999999999999997E-4</c:v>
                </c:pt>
                <c:pt idx="7">
                  <c:v>3.3700000000000001E-2</c:v>
                </c:pt>
                <c:pt idx="8">
                  <c:v>0</c:v>
                </c:pt>
                <c:pt idx="9">
                  <c:v>-3.4694470022863504E-18</c:v>
                </c:pt>
                <c:pt idx="10">
                  <c:v>0</c:v>
                </c:pt>
                <c:pt idx="11">
                  <c:v>1.6199999999999999E-2</c:v>
                </c:pt>
                <c:pt idx="12">
                  <c:v>2.9700000000000001E-2</c:v>
                </c:pt>
                <c:pt idx="13">
                  <c:v>0.88139999999999996</c:v>
                </c:pt>
              </c:numCache>
              <c:extLst/>
            </c:numRef>
          </c:val>
          <c:extLst>
            <c:ext xmlns:c16="http://schemas.microsoft.com/office/drawing/2014/chart" uri="{C3380CC4-5D6E-409C-BE32-E72D297353CC}">
              <c16:uniqueId val="{00000001-AB57-4D02-8FE6-09A6008E5C86}"/>
            </c:ext>
          </c:extLst>
        </c:ser>
        <c:ser>
          <c:idx val="2"/>
          <c:order val="2"/>
          <c:tx>
            <c:strRef>
              <c:f>'LBRTY ACWI 28 June'!$F$2</c:f>
              <c:strCache>
                <c:ptCount val="1"/>
                <c:pt idx="0">
                  <c:v>Whitelisted</c:v>
                </c:pt>
              </c:strCache>
            </c:strRef>
          </c:tx>
          <c:spPr>
            <a:solidFill>
              <a:srgbClr val="FFC000"/>
            </a:solidFill>
            <a:ln>
              <a:noFill/>
            </a:ln>
            <a:effectLst/>
          </c:spPr>
          <c:invertIfNegative val="0"/>
          <c:cat>
            <c:strRef>
              <c:f>('LBRTY ACWI 28 June'!$C$3:$C$12,'LBRTY ACWI 28 June'!$C$17,'LBRTY ACWI 28 June'!$C$28,'LBRTY ACWI 28 June'!$C$48,'LBRTY ACWI 28 June'!$C$50)</c:f>
              <c:strCache>
                <c:ptCount val="14"/>
                <c:pt idx="0">
                  <c:v>Japan</c:v>
                </c:pt>
                <c:pt idx="1">
                  <c:v>China</c:v>
                </c:pt>
                <c:pt idx="2">
                  <c:v>India</c:v>
                </c:pt>
                <c:pt idx="3">
                  <c:v>France</c:v>
                </c:pt>
                <c:pt idx="4">
                  <c:v>Germany</c:v>
                </c:pt>
                <c:pt idx="5">
                  <c:v>Taiwan</c:v>
                </c:pt>
                <c:pt idx="6">
                  <c:v>Australia</c:v>
                </c:pt>
                <c:pt idx="7">
                  <c:v>Great Britain</c:v>
                </c:pt>
                <c:pt idx="8">
                  <c:v>Korea, Republic of</c:v>
                </c:pt>
                <c:pt idx="9">
                  <c:v>Netherlands</c:v>
                </c:pt>
                <c:pt idx="10">
                  <c:v>Spain</c:v>
                </c:pt>
                <c:pt idx="11">
                  <c:v>Switzerland</c:v>
                </c:pt>
                <c:pt idx="12">
                  <c:v>Canada</c:v>
                </c:pt>
                <c:pt idx="13">
                  <c:v>USA</c:v>
                </c:pt>
              </c:strCache>
              <c:extLst/>
            </c:strRef>
          </c:cat>
          <c:val>
            <c:numRef>
              <c:f>('LBRTY ACWI 28 June'!$F$3:$F$12,'LBRTY ACWI 28 June'!$F$17,'LBRTY ACWI 28 June'!$F$28,'LBRTY ACWI 28 June'!$F$48,'LBRTY ACWI 28 June'!$F$50)</c:f>
              <c:numCache>
                <c:formatCode>0.00%</c:formatCode>
                <c:ptCount val="14"/>
                <c:pt idx="0">
                  <c:v>2.537569908068265E-2</c:v>
                </c:pt>
                <c:pt idx="1">
                  <c:v>0</c:v>
                </c:pt>
                <c:pt idx="2">
                  <c:v>1.8791655628634666E-2</c:v>
                </c:pt>
                <c:pt idx="3">
                  <c:v>2.5381784798224592E-2</c:v>
                </c:pt>
                <c:pt idx="4">
                  <c:v>2.2341553444500457E-2</c:v>
                </c:pt>
                <c:pt idx="5">
                  <c:v>2.1908682706392828E-2</c:v>
                </c:pt>
                <c:pt idx="6">
                  <c:v>1.7197544086046398E-2</c:v>
                </c:pt>
                <c:pt idx="7">
                  <c:v>3.3143659594913708E-2</c:v>
                </c:pt>
                <c:pt idx="8">
                  <c:v>1.0929959041290653E-2</c:v>
                </c:pt>
                <c:pt idx="9">
                  <c:v>1.3108275958068478E-2</c:v>
                </c:pt>
                <c:pt idx="10">
                  <c:v>6.893044831248394E-3</c:v>
                </c:pt>
                <c:pt idx="11">
                  <c:v>2.5870157412676856E-2</c:v>
                </c:pt>
                <c:pt idx="12">
                  <c:v>2.5240829672939061E-2</c:v>
                </c:pt>
                <c:pt idx="13">
                  <c:v>0.70302860272250189</c:v>
                </c:pt>
              </c:numCache>
              <c:extLst/>
            </c:numRef>
          </c:val>
          <c:extLst>
            <c:ext xmlns:c16="http://schemas.microsoft.com/office/drawing/2014/chart" uri="{C3380CC4-5D6E-409C-BE32-E72D297353CC}">
              <c16:uniqueId val="{00000002-AB57-4D02-8FE6-09A6008E5C86}"/>
            </c:ext>
          </c:extLst>
        </c:ser>
        <c:dLbls>
          <c:showLegendKey val="0"/>
          <c:showVal val="0"/>
          <c:showCatName val="0"/>
          <c:showSerName val="0"/>
          <c:showPercent val="0"/>
          <c:showBubbleSize val="0"/>
        </c:dLbls>
        <c:gapWidth val="182"/>
        <c:axId val="392928927"/>
        <c:axId val="392927487"/>
      </c:barChart>
      <c:catAx>
        <c:axId val="392928927"/>
        <c:scaling>
          <c:orientation val="minMax"/>
        </c:scaling>
        <c:delete val="0"/>
        <c:axPos val="l"/>
        <c:numFmt formatCode="General" sourceLinked="1"/>
        <c:majorTickMark val="out"/>
        <c:minorTickMark val="none"/>
        <c:tickLblPos val="nextTo"/>
        <c:spPr>
          <a:noFill/>
          <a:ln w="9525" cap="flat" cmpd="sng" algn="ctr">
            <a:solidFill>
              <a:srgbClr val="868686"/>
            </a:solidFill>
            <a:prstDash val="solid"/>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000" b="0" i="0" u="none" strike="noStrike" kern="1200" baseline="0">
                <a:solidFill>
                  <a:srgbClr val="000000"/>
                </a:solidFill>
                <a:latin typeface="Avenir Next LT Pro"/>
                <a:ea typeface="Avenir Next LT Pro"/>
                <a:cs typeface="Avenir Next LT Pro"/>
              </a:defRPr>
            </a:pPr>
            <a:endParaRPr lang="en-US"/>
          </a:p>
        </c:txPr>
        <c:crossAx val="392927487"/>
        <c:crosses val="autoZero"/>
        <c:auto val="1"/>
        <c:lblAlgn val="ctr"/>
        <c:lblOffset val="100"/>
        <c:noMultiLvlLbl val="0"/>
      </c:catAx>
      <c:valAx>
        <c:axId val="392927487"/>
        <c:scaling>
          <c:orientation val="minMax"/>
          <c:min val="0"/>
        </c:scaling>
        <c:delete val="0"/>
        <c:axPos val="b"/>
        <c:majorGridlines>
          <c:spPr>
            <a:ln w="9525" cap="flat" cmpd="sng" algn="ctr">
              <a:solidFill>
                <a:srgbClr val="868686"/>
              </a:solidFill>
              <a:round/>
            </a:ln>
            <a:effectLst/>
          </c:spPr>
        </c:majorGridlines>
        <c:numFmt formatCode="0.00%" sourceLinked="1"/>
        <c:majorTickMark val="out"/>
        <c:minorTickMark val="none"/>
        <c:tickLblPos val="nextTo"/>
        <c:spPr>
          <a:noFill/>
          <a:ln w="9525">
            <a:solidFill>
              <a:srgbClr val="868686"/>
            </a:solidFill>
            <a:prstDash val="soli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000" b="0" i="0" u="none" strike="noStrike" kern="1200" baseline="0">
                <a:solidFill>
                  <a:srgbClr val="000000"/>
                </a:solidFill>
                <a:latin typeface="Avenir Next LT Pro"/>
                <a:ea typeface="Avenir Next LT Pro"/>
                <a:cs typeface="Avenir Next LT Pro"/>
              </a:defRPr>
            </a:pPr>
            <a:endParaRPr lang="en-US"/>
          </a:p>
        </c:txPr>
        <c:crossAx val="392928927"/>
        <c:crosses val="autoZero"/>
        <c:crossBetween val="between"/>
      </c:valAx>
      <c:spPr>
        <a:noFill/>
        <a:ln w="25400">
          <a:noFill/>
        </a:ln>
        <a:effectLst/>
      </c:spPr>
    </c:plotArea>
    <c:legend>
      <c:legendPos val="r"/>
      <c:layout>
        <c:manualLayout>
          <c:xMode val="edge"/>
          <c:yMode val="edge"/>
          <c:x val="0.29083069983515697"/>
          <c:y val="0.92970891796420185"/>
          <c:w val="0.52750009361670258"/>
          <c:h val="5.9569298259624238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000000"/>
              </a:solidFill>
              <a:latin typeface="Avenir Next LT Pro"/>
              <a:ea typeface="Avenir Next LT Pro"/>
              <a:cs typeface="Avenir Next LT Pro"/>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c:spPr>
  <c:txPr>
    <a:bodyPr/>
    <a:lstStyle/>
    <a:p>
      <a:pPr>
        <a:defRPr sz="1000">
          <a:latin typeface="Avenir Next LT Pro"/>
          <a:ea typeface="Avenir Next LT Pro"/>
          <a:cs typeface="Avenir Next LT Pro"/>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rgbClr val="000000"/>
                </a:solidFill>
                <a:latin typeface="Avenir Next LT Pro" panose="020B0504020202020204" pitchFamily="34" charset="0"/>
                <a:ea typeface="Avenir Next LT Pro"/>
                <a:cs typeface="Avenir Next LT Pro"/>
              </a:defRPr>
            </a:pPr>
            <a:r>
              <a:rPr lang="en-GB" sz="1200" b="0" i="0" u="none">
                <a:solidFill>
                  <a:srgbClr val="000000"/>
                </a:solidFill>
                <a:latin typeface="Avenir Next LT Pro" panose="020B0504020202020204" pitchFamily="34" charset="0"/>
              </a:rPr>
              <a:t>Country Allocation</a:t>
            </a:r>
          </a:p>
        </c:rich>
      </c:tx>
      <c:overlay val="0"/>
      <c:spPr>
        <a:noFill/>
        <a:ln>
          <a:noFill/>
        </a:ln>
        <a:effectLst/>
      </c:spPr>
      <c:txPr>
        <a:bodyPr rot="0" spcFirstLastPara="1" vertOverflow="ellipsis" vert="horz" wrap="square" anchor="ctr" anchorCtr="1"/>
        <a:lstStyle/>
        <a:p>
          <a:pPr>
            <a:defRPr sz="1200" b="0" i="0" u="none" strike="noStrike" kern="1200" spc="0" baseline="0">
              <a:solidFill>
                <a:srgbClr val="000000"/>
              </a:solidFill>
              <a:latin typeface="Avenir Next LT Pro" panose="020B0504020202020204" pitchFamily="34" charset="0"/>
              <a:ea typeface="Avenir Next LT Pro"/>
              <a:cs typeface="Avenir Next LT Pro"/>
            </a:defRPr>
          </a:pPr>
          <a:endParaRPr lang="en-US"/>
        </a:p>
      </c:txPr>
    </c:title>
    <c:autoTitleDeleted val="0"/>
    <c:plotArea>
      <c:layout>
        <c:manualLayout>
          <c:layoutTarget val="inner"/>
          <c:xMode val="edge"/>
          <c:yMode val="edge"/>
          <c:x val="0.17823790868955716"/>
          <c:y val="0.10302902658416685"/>
          <c:w val="0.76800579612786368"/>
          <c:h val="0.75860286548358158"/>
        </c:manualLayout>
      </c:layout>
      <c:barChart>
        <c:barDir val="bar"/>
        <c:grouping val="clustered"/>
        <c:varyColors val="0"/>
        <c:ser>
          <c:idx val="2"/>
          <c:order val="0"/>
          <c:tx>
            <c:strRef>
              <c:f>'LBRTY EM 28 June'!$F$2</c:f>
              <c:strCache>
                <c:ptCount val="1"/>
                <c:pt idx="0">
                  <c:v>Parent Index</c:v>
                </c:pt>
              </c:strCache>
            </c:strRef>
          </c:tx>
          <c:spPr>
            <a:solidFill>
              <a:srgbClr val="4482F4"/>
            </a:solidFill>
            <a:ln>
              <a:noFill/>
            </a:ln>
            <a:effectLst/>
          </c:spPr>
          <c:invertIfNegative val="0"/>
          <c:cat>
            <c:strRef>
              <c:f>('LBRTY EM 28 June'!$D$3:$D$12,'LBRTY EM 28 June'!$D$16,'LBRTY EM 28 June'!$D$18,'LBRTY EM 28 June'!$D$26:$D$33)</c:f>
              <c:strCache>
                <c:ptCount val="20"/>
                <c:pt idx="0">
                  <c:v>China</c:v>
                </c:pt>
                <c:pt idx="1">
                  <c:v>Saudi Arabia</c:v>
                </c:pt>
                <c:pt idx="2">
                  <c:v>Mexico</c:v>
                </c:pt>
                <c:pt idx="3">
                  <c:v>Brazil</c:v>
                </c:pt>
                <c:pt idx="4">
                  <c:v>Thailand</c:v>
                </c:pt>
                <c:pt idx="5">
                  <c:v>United Arab Emirates</c:v>
                </c:pt>
                <c:pt idx="6">
                  <c:v>Korea, Republic of</c:v>
                </c:pt>
                <c:pt idx="7">
                  <c:v>Qatar</c:v>
                </c:pt>
                <c:pt idx="8">
                  <c:v>Philippines</c:v>
                </c:pt>
                <c:pt idx="9">
                  <c:v>Kuwait</c:v>
                </c:pt>
                <c:pt idx="10">
                  <c:v>Colombia</c:v>
                </c:pt>
                <c:pt idx="11">
                  <c:v>Egypt</c:v>
                </c:pt>
                <c:pt idx="12">
                  <c:v>Poland</c:v>
                </c:pt>
                <c:pt idx="13">
                  <c:v>Chile</c:v>
                </c:pt>
                <c:pt idx="14">
                  <c:v>Peru</c:v>
                </c:pt>
                <c:pt idx="15">
                  <c:v>South Africa</c:v>
                </c:pt>
                <c:pt idx="16">
                  <c:v>Indonesia</c:v>
                </c:pt>
                <c:pt idx="17">
                  <c:v>Malaysia</c:v>
                </c:pt>
                <c:pt idx="18">
                  <c:v>Taiwan</c:v>
                </c:pt>
                <c:pt idx="19">
                  <c:v>India</c:v>
                </c:pt>
              </c:strCache>
              <c:extLst/>
            </c:strRef>
          </c:cat>
          <c:val>
            <c:numRef>
              <c:f>('LBRTY EM 28 June'!$F$3:$F$12,'LBRTY EM 28 June'!$F$16,'LBRTY EM 28 June'!$F$18,'LBRTY EM 28 June'!$F$26:$F$33)</c:f>
              <c:numCache>
                <c:formatCode>0.00%</c:formatCode>
                <c:ptCount val="20"/>
                <c:pt idx="0">
                  <c:v>0.32392771219195465</c:v>
                </c:pt>
                <c:pt idx="1">
                  <c:v>4.2181279479842911E-2</c:v>
                </c:pt>
                <c:pt idx="2">
                  <c:v>2.1476755537701377E-2</c:v>
                </c:pt>
                <c:pt idx="3">
                  <c:v>3.978258282792492E-2</c:v>
                </c:pt>
                <c:pt idx="4">
                  <c:v>1.4514124423559623E-2</c:v>
                </c:pt>
                <c:pt idx="5">
                  <c:v>1.3674615284684246E-2</c:v>
                </c:pt>
                <c:pt idx="6">
                  <c:v>9.5084479438757419E-2</c:v>
                </c:pt>
                <c:pt idx="7">
                  <c:v>7.6136534071267609E-3</c:v>
                </c:pt>
                <c:pt idx="8">
                  <c:v>6.0632583049661974E-3</c:v>
                </c:pt>
                <c:pt idx="9">
                  <c:v>6.4554119942123178E-3</c:v>
                </c:pt>
                <c:pt idx="10">
                  <c:v>1.1034691725505823E-3</c:v>
                </c:pt>
                <c:pt idx="11">
                  <c:v>5.5957517237038043E-4</c:v>
                </c:pt>
                <c:pt idx="12">
                  <c:v>8.3295124993821162E-3</c:v>
                </c:pt>
                <c:pt idx="13">
                  <c:v>3.9322793608688334E-3</c:v>
                </c:pt>
                <c:pt idx="14">
                  <c:v>2.2799917754487589E-3</c:v>
                </c:pt>
                <c:pt idx="15">
                  <c:v>2.0787832253293444E-2</c:v>
                </c:pt>
                <c:pt idx="16">
                  <c:v>1.6109708194342733E-2</c:v>
                </c:pt>
                <c:pt idx="17">
                  <c:v>7.5771159453431594E-3</c:v>
                </c:pt>
                <c:pt idx="18">
                  <c:v>0.16302046116168573</c:v>
                </c:pt>
                <c:pt idx="19">
                  <c:v>0.19227888819844588</c:v>
                </c:pt>
              </c:numCache>
              <c:extLst/>
            </c:numRef>
          </c:val>
          <c:extLst>
            <c:ext xmlns:c16="http://schemas.microsoft.com/office/drawing/2014/chart" uri="{C3380CC4-5D6E-409C-BE32-E72D297353CC}">
              <c16:uniqueId val="{00000000-2898-4CFC-BA0A-46D656915E4F}"/>
            </c:ext>
          </c:extLst>
        </c:ser>
        <c:ser>
          <c:idx val="1"/>
          <c:order val="1"/>
          <c:tx>
            <c:strRef>
              <c:f>'LBRTY EM 28 June'!$E$2</c:f>
              <c:strCache>
                <c:ptCount val="1"/>
                <c:pt idx="0">
                  <c:v>TOBAM LBRTY EM</c:v>
                </c:pt>
              </c:strCache>
            </c:strRef>
          </c:tx>
          <c:spPr>
            <a:solidFill>
              <a:srgbClr val="EE7D14"/>
            </a:solidFill>
            <a:ln>
              <a:noFill/>
            </a:ln>
            <a:effectLst/>
          </c:spPr>
          <c:invertIfNegative val="0"/>
          <c:cat>
            <c:strRef>
              <c:f>('LBRTY EM 28 June'!$D$3:$D$12,'LBRTY EM 28 June'!$D$16,'LBRTY EM 28 June'!$D$18,'LBRTY EM 28 June'!$D$26:$D$33)</c:f>
              <c:strCache>
                <c:ptCount val="20"/>
                <c:pt idx="0">
                  <c:v>China</c:v>
                </c:pt>
                <c:pt idx="1">
                  <c:v>Saudi Arabia</c:v>
                </c:pt>
                <c:pt idx="2">
                  <c:v>Mexico</c:v>
                </c:pt>
                <c:pt idx="3">
                  <c:v>Brazil</c:v>
                </c:pt>
                <c:pt idx="4">
                  <c:v>Thailand</c:v>
                </c:pt>
                <c:pt idx="5">
                  <c:v>United Arab Emirates</c:v>
                </c:pt>
                <c:pt idx="6">
                  <c:v>Korea, Republic of</c:v>
                </c:pt>
                <c:pt idx="7">
                  <c:v>Qatar</c:v>
                </c:pt>
                <c:pt idx="8">
                  <c:v>Philippines</c:v>
                </c:pt>
                <c:pt idx="9">
                  <c:v>Kuwait</c:v>
                </c:pt>
                <c:pt idx="10">
                  <c:v>Colombia</c:v>
                </c:pt>
                <c:pt idx="11">
                  <c:v>Egypt</c:v>
                </c:pt>
                <c:pt idx="12">
                  <c:v>Poland</c:v>
                </c:pt>
                <c:pt idx="13">
                  <c:v>Chile</c:v>
                </c:pt>
                <c:pt idx="14">
                  <c:v>Peru</c:v>
                </c:pt>
                <c:pt idx="15">
                  <c:v>South Africa</c:v>
                </c:pt>
                <c:pt idx="16">
                  <c:v>Indonesia</c:v>
                </c:pt>
                <c:pt idx="17">
                  <c:v>Malaysia</c:v>
                </c:pt>
                <c:pt idx="18">
                  <c:v>Taiwan</c:v>
                </c:pt>
                <c:pt idx="19">
                  <c:v>India</c:v>
                </c:pt>
              </c:strCache>
              <c:extLst/>
            </c:strRef>
          </c:cat>
          <c:val>
            <c:numRef>
              <c:f>('LBRTY EM 28 June'!$E$3:$E$12,'LBRTY EM 28 June'!$E$16,'LBRTY EM 28 June'!$E$18,'LBRTY EM 28 June'!$E$26:$E$33)</c:f>
              <c:numCache>
                <c:formatCode>0.00%</c:formatCode>
                <c:ptCount val="20"/>
                <c:pt idx="0">
                  <c:v>0</c:v>
                </c:pt>
                <c:pt idx="1">
                  <c:v>0</c:v>
                </c:pt>
                <c:pt idx="2">
                  <c:v>0</c:v>
                </c:pt>
                <c:pt idx="3">
                  <c:v>1.7100000000000001E-2</c:v>
                </c:pt>
                <c:pt idx="4">
                  <c:v>0</c:v>
                </c:pt>
                <c:pt idx="5">
                  <c:v>0</c:v>
                </c:pt>
                <c:pt idx="6">
                  <c:v>9.2799999999999994E-2</c:v>
                </c:pt>
                <c:pt idx="7">
                  <c:v>0</c:v>
                </c:pt>
                <c:pt idx="8">
                  <c:v>0</c:v>
                </c:pt>
                <c:pt idx="9">
                  <c:v>0</c:v>
                </c:pt>
                <c:pt idx="10">
                  <c:v>0</c:v>
                </c:pt>
                <c:pt idx="11">
                  <c:v>0</c:v>
                </c:pt>
                <c:pt idx="12">
                  <c:v>1.7600000000000001E-2</c:v>
                </c:pt>
                <c:pt idx="13">
                  <c:v>2.0400000000000001E-2</c:v>
                </c:pt>
                <c:pt idx="14">
                  <c:v>0</c:v>
                </c:pt>
                <c:pt idx="15">
                  <c:v>4.5699999999999998E-2</c:v>
                </c:pt>
                <c:pt idx="16">
                  <c:v>4.4900000000000002E-2</c:v>
                </c:pt>
                <c:pt idx="17">
                  <c:v>2.5499999999999998E-2</c:v>
                </c:pt>
                <c:pt idx="18">
                  <c:v>0.24</c:v>
                </c:pt>
                <c:pt idx="19">
                  <c:v>0.4965</c:v>
                </c:pt>
              </c:numCache>
              <c:extLst/>
            </c:numRef>
          </c:val>
          <c:extLst>
            <c:ext xmlns:c16="http://schemas.microsoft.com/office/drawing/2014/chart" uri="{C3380CC4-5D6E-409C-BE32-E72D297353CC}">
              <c16:uniqueId val="{00000001-2898-4CFC-BA0A-46D656915E4F}"/>
            </c:ext>
          </c:extLst>
        </c:ser>
        <c:ser>
          <c:idx val="0"/>
          <c:order val="2"/>
          <c:tx>
            <c:strRef>
              <c:f>'LBRTY EM 28 June'!$G$2</c:f>
              <c:strCache>
                <c:ptCount val="1"/>
                <c:pt idx="0">
                  <c:v>Whitelisted</c:v>
                </c:pt>
              </c:strCache>
            </c:strRef>
          </c:tx>
          <c:spPr>
            <a:solidFill>
              <a:srgbClr val="FFC000"/>
            </a:solidFill>
            <a:ln>
              <a:noFill/>
            </a:ln>
            <a:effectLst/>
          </c:spPr>
          <c:invertIfNegative val="0"/>
          <c:cat>
            <c:strRef>
              <c:f>('LBRTY EM 28 June'!$D$3:$D$12,'LBRTY EM 28 June'!$D$16,'LBRTY EM 28 June'!$D$18,'LBRTY EM 28 June'!$D$26:$D$33)</c:f>
              <c:strCache>
                <c:ptCount val="20"/>
                <c:pt idx="0">
                  <c:v>China</c:v>
                </c:pt>
                <c:pt idx="1">
                  <c:v>Saudi Arabia</c:v>
                </c:pt>
                <c:pt idx="2">
                  <c:v>Mexico</c:v>
                </c:pt>
                <c:pt idx="3">
                  <c:v>Brazil</c:v>
                </c:pt>
                <c:pt idx="4">
                  <c:v>Thailand</c:v>
                </c:pt>
                <c:pt idx="5">
                  <c:v>United Arab Emirates</c:v>
                </c:pt>
                <c:pt idx="6">
                  <c:v>Korea, Republic of</c:v>
                </c:pt>
                <c:pt idx="7">
                  <c:v>Qatar</c:v>
                </c:pt>
                <c:pt idx="8">
                  <c:v>Philippines</c:v>
                </c:pt>
                <c:pt idx="9">
                  <c:v>Kuwait</c:v>
                </c:pt>
                <c:pt idx="10">
                  <c:v>Colombia</c:v>
                </c:pt>
                <c:pt idx="11">
                  <c:v>Egypt</c:v>
                </c:pt>
                <c:pt idx="12">
                  <c:v>Poland</c:v>
                </c:pt>
                <c:pt idx="13">
                  <c:v>Chile</c:v>
                </c:pt>
                <c:pt idx="14">
                  <c:v>Peru</c:v>
                </c:pt>
                <c:pt idx="15">
                  <c:v>South Africa</c:v>
                </c:pt>
                <c:pt idx="16">
                  <c:v>Indonesia</c:v>
                </c:pt>
                <c:pt idx="17">
                  <c:v>Malaysia</c:v>
                </c:pt>
                <c:pt idx="18">
                  <c:v>Taiwan</c:v>
                </c:pt>
                <c:pt idx="19">
                  <c:v>India</c:v>
                </c:pt>
              </c:strCache>
              <c:extLst/>
            </c:strRef>
          </c:cat>
          <c:val>
            <c:numRef>
              <c:f>('LBRTY EM 28 June'!$G$3:$G$12,'LBRTY EM 28 June'!$G$16,'LBRTY EM 28 June'!$G$18,'LBRTY EM 28 June'!$G$26:$G$33)</c:f>
              <c:numCache>
                <c:formatCode>0.0%</c:formatCode>
                <c:ptCount val="20"/>
                <c:pt idx="0">
                  <c:v>0</c:v>
                </c:pt>
                <c:pt idx="1">
                  <c:v>0</c:v>
                </c:pt>
                <c:pt idx="2">
                  <c:v>0</c:v>
                </c:pt>
                <c:pt idx="3">
                  <c:v>5.5603507115702069E-2</c:v>
                </c:pt>
                <c:pt idx="4">
                  <c:v>0</c:v>
                </c:pt>
                <c:pt idx="5">
                  <c:v>0</c:v>
                </c:pt>
                <c:pt idx="6">
                  <c:v>0.158261396480575</c:v>
                </c:pt>
                <c:pt idx="7">
                  <c:v>0</c:v>
                </c:pt>
                <c:pt idx="8">
                  <c:v>1.5352751158178701E-2</c:v>
                </c:pt>
                <c:pt idx="9">
                  <c:v>0</c:v>
                </c:pt>
                <c:pt idx="10">
                  <c:v>2.3127921665577803E-3</c:v>
                </c:pt>
                <c:pt idx="11">
                  <c:v>0</c:v>
                </c:pt>
                <c:pt idx="12">
                  <c:v>1.7055273933569762E-2</c:v>
                </c:pt>
                <c:pt idx="13">
                  <c:v>7.6704826265901107E-3</c:v>
                </c:pt>
                <c:pt idx="14">
                  <c:v>6.2111157215785154E-3</c:v>
                </c:pt>
                <c:pt idx="15">
                  <c:v>4.6504774308460915E-2</c:v>
                </c:pt>
                <c:pt idx="16">
                  <c:v>3.2834045987052717E-2</c:v>
                </c:pt>
                <c:pt idx="17">
                  <c:v>1.6262530959390325E-2</c:v>
                </c:pt>
                <c:pt idx="18">
                  <c:v>0.25129992519737948</c:v>
                </c:pt>
                <c:pt idx="19">
                  <c:v>0.38087001092957057</c:v>
                </c:pt>
              </c:numCache>
              <c:extLst/>
            </c:numRef>
          </c:val>
          <c:extLst>
            <c:ext xmlns:c16="http://schemas.microsoft.com/office/drawing/2014/chart" uri="{C3380CC4-5D6E-409C-BE32-E72D297353CC}">
              <c16:uniqueId val="{00000002-2898-4CFC-BA0A-46D656915E4F}"/>
            </c:ext>
          </c:extLst>
        </c:ser>
        <c:dLbls>
          <c:showLegendKey val="0"/>
          <c:showVal val="0"/>
          <c:showCatName val="0"/>
          <c:showSerName val="0"/>
          <c:showPercent val="0"/>
          <c:showBubbleSize val="0"/>
        </c:dLbls>
        <c:gapWidth val="182"/>
        <c:axId val="450632127"/>
        <c:axId val="450630207"/>
      </c:barChart>
      <c:catAx>
        <c:axId val="450632127"/>
        <c:scaling>
          <c:orientation val="minMax"/>
        </c:scaling>
        <c:delete val="0"/>
        <c:axPos val="l"/>
        <c:numFmt formatCode="General" sourceLinked="1"/>
        <c:majorTickMark val="out"/>
        <c:minorTickMark val="none"/>
        <c:tickLblPos val="nextTo"/>
        <c:spPr>
          <a:noFill/>
          <a:ln w="9525" cap="flat" cmpd="sng" algn="ctr">
            <a:solidFill>
              <a:srgbClr val="868686"/>
            </a:solidFill>
            <a:prstDash val="solid"/>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200" b="0" i="0" u="none" strike="noStrike" kern="1200" baseline="0">
                <a:solidFill>
                  <a:srgbClr val="000000"/>
                </a:solidFill>
                <a:latin typeface="Avenir Next LT Pro"/>
                <a:ea typeface="Avenir Next LT Pro"/>
                <a:cs typeface="Avenir Next LT Pro"/>
              </a:defRPr>
            </a:pPr>
            <a:endParaRPr lang="en-US"/>
          </a:p>
        </c:txPr>
        <c:crossAx val="450630207"/>
        <c:crosses val="autoZero"/>
        <c:auto val="1"/>
        <c:lblAlgn val="ctr"/>
        <c:lblOffset val="100"/>
        <c:noMultiLvlLbl val="0"/>
      </c:catAx>
      <c:valAx>
        <c:axId val="450630207"/>
        <c:scaling>
          <c:orientation val="minMax"/>
          <c:min val="0"/>
        </c:scaling>
        <c:delete val="0"/>
        <c:axPos val="b"/>
        <c:majorGridlines>
          <c:spPr>
            <a:ln w="9525" cap="flat" cmpd="sng" algn="ctr">
              <a:solidFill>
                <a:srgbClr val="868686"/>
              </a:solidFill>
              <a:prstDash val="solid"/>
              <a:round/>
            </a:ln>
            <a:effectLst/>
          </c:spPr>
        </c:majorGridlines>
        <c:numFmt formatCode="0.00%" sourceLinked="1"/>
        <c:majorTickMark val="out"/>
        <c:minorTickMark val="none"/>
        <c:tickLblPos val="nextTo"/>
        <c:spPr>
          <a:noFill/>
          <a:ln w="9525">
            <a:solidFill>
              <a:srgbClr val="868686"/>
            </a:solidFill>
            <a:prstDash val="soli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100" b="0" i="0" u="none" strike="noStrike" kern="1200" baseline="0">
                <a:solidFill>
                  <a:srgbClr val="000000"/>
                </a:solidFill>
                <a:latin typeface="Avenir Next LT Pro"/>
                <a:ea typeface="Avenir Next LT Pro"/>
                <a:cs typeface="Avenir Next LT Pro"/>
              </a:defRPr>
            </a:pPr>
            <a:endParaRPr lang="en-US"/>
          </a:p>
        </c:txPr>
        <c:crossAx val="450632127"/>
        <c:crosses val="autoZero"/>
        <c:crossBetween val="between"/>
      </c:valAx>
      <c:spPr>
        <a:noFill/>
        <a:ln w="25400">
          <a:noFill/>
        </a:ln>
        <a:effectLst/>
      </c:spPr>
    </c:plotArea>
    <c:legend>
      <c:legendPos val="r"/>
      <c:layout>
        <c:manualLayout>
          <c:xMode val="edge"/>
          <c:yMode val="edge"/>
          <c:x val="7.9296566368628973E-2"/>
          <c:y val="0.92891856259055616"/>
          <c:w val="0.80297584978469072"/>
          <c:h val="5.046604282418405E-2"/>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venir Next LT Pro"/>
              <a:ea typeface="Avenir Next LT Pro"/>
              <a:cs typeface="Avenir Next LT Pro"/>
            </a:defRPr>
          </a:pPr>
          <a:endParaRPr lang="en-US"/>
        </a:p>
      </c:txPr>
    </c:legend>
    <c:plotVisOnly val="1"/>
    <c:dispBlanksAs val="gap"/>
    <c:showDLblsOverMax val="0"/>
  </c:chart>
  <c:spPr>
    <a:noFill/>
    <a:ln w="25400" cap="flat" cmpd="sng" algn="ctr">
      <a:noFill/>
      <a:round/>
    </a:ln>
    <a:effectLst/>
  </c:spPr>
  <c:txPr>
    <a:bodyPr/>
    <a:lstStyle/>
    <a:p>
      <a:pPr>
        <a:defRPr sz="1000">
          <a:latin typeface="Avenir Next LT Pro"/>
          <a:ea typeface="Avenir Next LT Pro"/>
          <a:cs typeface="Avenir Next LT Pro"/>
        </a:defRPr>
      </a:pPr>
      <a:endParaRPr lang="en-US"/>
    </a:p>
  </c:txPr>
  <c:externalData r:id="rId4">
    <c:autoUpdate val="0"/>
  </c:externalData>
  <c:userShapes r:id="rId5"/>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Feuil1!$B$3:$B$4</cx:f>
        <cx:lvl ptCount="2">
          <cx:pt idx="0">tobam's employees</cx:pt>
          <cx:pt idx="1">Amundi</cx:pt>
        </cx:lvl>
      </cx:strDim>
      <cx:numDim type="size">
        <cx:f>Feuil1!$C$3:$C$4</cx:f>
        <cx:lvl ptCount="2" formatCode="0%">
          <cx:pt idx="0">0.92000000000000004</cx:pt>
          <cx:pt idx="1">0.080000000000000002</cx:pt>
        </cx:lvl>
      </cx:numDim>
    </cx:data>
  </cx:chartData>
  <cx:chart>
    <cx:plotArea>
      <cx:plotAreaRegion>
        <cx:series layoutId="treemap" uniqueId="{9E2EFC4E-411E-469C-B6DD-CF1CC962232D}">
          <cx:spPr>
            <a:solidFill>
              <a:srgbClr val="EE7D14"/>
            </a:solidFill>
          </cx:spPr>
          <cx:dataPt idx="0">
            <cx:spPr>
              <a:noFill/>
              <a:ln w="38100">
                <a:solidFill>
                  <a:srgbClr val="EE7D14"/>
                </a:solidFill>
              </a:ln>
            </cx:spPr>
          </cx:dataPt>
          <cx:dataPt idx="1">
            <cx:spPr>
              <a:noFill/>
              <a:ln w="38100">
                <a:solidFill>
                  <a:srgbClr val="4482F4"/>
                </a:solidFill>
              </a:ln>
            </cx:spPr>
          </cx:dataPt>
          <cx:dataLabels>
            <cx:spPr>
              <a:noFill/>
            </cx:spPr>
            <cx:visibility seriesName="0" categoryName="1" value="0"/>
          </cx:dataLabels>
          <cx:dataId val="0"/>
          <cx:layoutPr>
            <cx:parentLabelLayout val="overlapping"/>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Sheet1!$A$2:$A$6</cx:f>
        <cx:lvl ptCount="5">
          <cx:pt idx="0">Public Entities</cx:pt>
          <cx:pt idx="1">Corporate Pension Funds</cx:pt>
          <cx:pt idx="2">Wealth Management</cx:pt>
          <cx:pt idx="3">Bank/
Insurances</cx:pt>
          <cx:pt idx="4">Others</cx:pt>
        </cx:lvl>
      </cx:strDim>
      <cx:numDim type="size">
        <cx:f>Sheet1!$B$2:$B$6</cx:f>
        <cx:lvl ptCount="5" formatCode="0%">
          <cx:pt idx="0">0.51100000000000001</cx:pt>
          <cx:pt idx="1">0.13400000000000001</cx:pt>
          <cx:pt idx="2">0.254</cx:pt>
          <cx:pt idx="3">0.031</cx:pt>
          <cx:pt idx="4">0.070000000000000007</cx:pt>
        </cx:lvl>
      </cx:numDim>
    </cx:data>
  </cx:chartData>
  <cx:chart>
    <cx:title pos="t" align="ctr" overlay="0">
      <cx:tx>
        <cx:rich>
          <a:bodyPr spcFirstLastPara="1" vertOverflow="ellipsis" horzOverflow="overflow" wrap="square" lIns="0" tIns="0" rIns="0" bIns="0" anchor="ctr" anchorCtr="1"/>
          <a:lstStyle/>
          <a:p>
            <a:pPr algn="ctr" rtl="0">
              <a:defRPr>
                <a:latin typeface="Avenir Next LT Pro" panose="020B0504020202020204" pitchFamily="34" charset="0"/>
                <a:ea typeface="Avenir Next LT Pro" panose="020B0504020202020204" pitchFamily="34" charset="0"/>
                <a:cs typeface="Avenir Next LT Pro" panose="020B0504020202020204" pitchFamily="34" charset="0"/>
              </a:defRPr>
            </a:pPr>
            <a:r>
              <a:rPr lang="fr-FR" sz="1400" b="0" i="0" u="none" strike="noStrike" baseline="0" err="1">
                <a:solidFill>
                  <a:schemeClr val="tx1"/>
                </a:solidFill>
                <a:latin typeface="Avenir Next LT Pro" panose="020B0504020202020204" pitchFamily="34" charset="0"/>
              </a:rPr>
              <a:t>AuM</a:t>
            </a:r>
            <a:r>
              <a:rPr lang="fr-FR" sz="1400" b="0" i="0" u="none" strike="noStrike" baseline="0">
                <a:solidFill>
                  <a:schemeClr val="tx1"/>
                </a:solidFill>
                <a:latin typeface="Avenir Next LT Pro" panose="020B0504020202020204" pitchFamily="34" charset="0"/>
              </a:rPr>
              <a:t> by </a:t>
            </a:r>
            <a:r>
              <a:rPr lang="fr-FR" sz="1400" b="1" i="0" u="none" strike="noStrike" baseline="0">
                <a:solidFill>
                  <a:srgbClr val="EE7D14"/>
                </a:solidFill>
                <a:latin typeface="Avenir Next LT Pro" panose="020B0504020202020204" pitchFamily="34" charset="0"/>
              </a:rPr>
              <a:t>Clients Type</a:t>
            </a:r>
          </a:p>
        </cx:rich>
      </cx:tx>
    </cx:title>
    <cx:plotArea>
      <cx:plotAreaRegion>
        <cx:series layoutId="treemap" uniqueId="{1C440D2F-CB5C-4312-872A-F48EE97EA043}">
          <cx:tx>
            <cx:txData>
              <cx:f>Sheet1!$B$1</cx:f>
              <cx:v>Series1</cx:v>
            </cx:txData>
          </cx:tx>
          <cx:dataPt idx="0">
            <cx:spPr>
              <a:noFill/>
              <a:ln w="28575">
                <a:solidFill>
                  <a:srgbClr val="EE7D14"/>
                </a:solidFill>
              </a:ln>
            </cx:spPr>
          </cx:dataPt>
          <cx:dataPt idx="1">
            <cx:spPr>
              <a:noFill/>
              <a:ln w="28575">
                <a:solidFill>
                  <a:srgbClr val="4482F4"/>
                </a:solidFill>
              </a:ln>
            </cx:spPr>
          </cx:dataPt>
          <cx:dataPt idx="2">
            <cx:spPr>
              <a:noFill/>
              <a:ln w="28575">
                <a:solidFill>
                  <a:srgbClr val="34BE54"/>
                </a:solidFill>
              </a:ln>
            </cx:spPr>
          </cx:dataPt>
          <cx:dataPt idx="3">
            <cx:spPr>
              <a:noFill/>
              <a:ln w="28575">
                <a:solidFill>
                  <a:srgbClr val="000000">
                    <a:lumMod val="50000"/>
                    <a:lumOff val="50000"/>
                  </a:srgbClr>
                </a:solidFill>
              </a:ln>
            </cx:spPr>
          </cx:dataPt>
          <cx:dataPt idx="4">
            <cx:spPr>
              <a:noFill/>
              <a:ln w="28575">
                <a:solidFill>
                  <a:srgbClr val="547C8E"/>
                </a:solidFill>
              </a:ln>
            </cx:spPr>
          </cx:dataPt>
          <cx:dataLabels pos="inEnd">
            <cx:txPr>
              <a:bodyPr vertOverflow="overflow" horzOverflow="overflow" wrap="square" lIns="0" tIns="0" rIns="0" bIns="0"/>
              <a:lstStyle/>
              <a:p>
                <a:pPr algn="ctr" rtl="0">
                  <a:defRPr sz="1000" b="0" i="0">
                    <a:solidFill>
                      <a:srgbClr val="EE7D14"/>
                    </a:solidFill>
                    <a:latin typeface="Avenir Next LT Pro" panose="020B0504020202020204" pitchFamily="34" charset="0"/>
                    <a:ea typeface="Avenir Next LT Pro" panose="020B0504020202020204" pitchFamily="34" charset="0"/>
                    <a:cs typeface="Avenir Next LT Pro" panose="020B0504020202020204" pitchFamily="34" charset="0"/>
                  </a:defRPr>
                </a:pPr>
                <a:endParaRPr lang="fr-FR" sz="1000">
                  <a:solidFill>
                    <a:srgbClr val="EE7D14"/>
                  </a:solidFill>
                  <a:latin typeface="Avenir Next LT Pro" panose="020B0504020202020204" pitchFamily="34" charset="0"/>
                </a:endParaRPr>
              </a:p>
            </cx:txPr>
            <cx:visibility seriesName="0" categoryName="1" value="1"/>
            <cx:separator>
</cx:separator>
            <cx:dataLabel idx="0">
              <cx:txPr>
                <a:bodyPr vertOverflow="overflow" horzOverflow="overflow" wrap="square" lIns="0" tIns="0" rIns="0" bIns="0"/>
                <a:lstStyle/>
                <a:p>
                  <a:pPr algn="ctr" rtl="0">
                    <a:defRPr sz="1200"/>
                  </a:pPr>
                  <a:r>
                    <a:rPr lang="fr-FR" sz="1200">
                      <a:latin typeface="Avenir Next LT Pro" panose="020B0504020202020204" pitchFamily="34" charset="0"/>
                    </a:rPr>
                    <a:t>Public Entities
51%</a:t>
                  </a:r>
                </a:p>
              </cx:txPr>
              <cx:visibility seriesName="0" categoryName="1" value="1"/>
              <cx:separator>
</cx:separator>
            </cx:dataLabel>
            <cx:dataLabel idx="1">
              <cx:txPr>
                <a:bodyPr vertOverflow="overflow" horzOverflow="overflow" wrap="square" lIns="0" tIns="0" rIns="0" bIns="0"/>
                <a:lstStyle/>
                <a:p>
                  <a:pPr algn="ctr" rtl="0">
                    <a:defRPr sz="1100">
                      <a:solidFill>
                        <a:srgbClr val="4482F4"/>
                      </a:solidFill>
                    </a:defRPr>
                  </a:pPr>
                  <a:r>
                    <a:rPr lang="fr-FR" sz="1100">
                      <a:solidFill>
                        <a:srgbClr val="4482F4"/>
                      </a:solidFill>
                      <a:latin typeface="Avenir Next LT Pro" panose="020B0504020202020204" pitchFamily="34" charset="0"/>
                    </a:rPr>
                    <a:t>Corporate Pension Funds
13%</a:t>
                  </a:r>
                </a:p>
              </cx:txPr>
              <cx:visibility seriesName="0" categoryName="1" value="1"/>
              <cx:separator>
</cx:separator>
            </cx:dataLabel>
            <cx:dataLabel idx="2">
              <cx:txPr>
                <a:bodyPr vertOverflow="overflow" horzOverflow="overflow" wrap="square" lIns="0" tIns="0" rIns="0" bIns="0"/>
                <a:lstStyle/>
                <a:p>
                  <a:pPr algn="ctr" rtl="0">
                    <a:defRPr sz="1100">
                      <a:solidFill>
                        <a:srgbClr val="34BE54"/>
                      </a:solidFill>
                    </a:defRPr>
                  </a:pPr>
                  <a:r>
                    <a:rPr lang="fr-FR" sz="1100">
                      <a:solidFill>
                        <a:srgbClr val="34BE54"/>
                      </a:solidFill>
                      <a:latin typeface="Avenir Next LT Pro" panose="020B0504020202020204" pitchFamily="34" charset="0"/>
                    </a:rPr>
                    <a:t>Wealth Management
25%</a:t>
                  </a:r>
                </a:p>
              </cx:txPr>
              <cx:visibility seriesName="0" categoryName="1" value="1"/>
              <cx:separator>
</cx:separator>
            </cx:dataLabel>
            <cx:dataLabel idx="3">
              <cx:txPr>
                <a:bodyPr vertOverflow="overflow" horzOverflow="overflow" wrap="square" lIns="0" tIns="0" rIns="0" bIns="0"/>
                <a:lstStyle/>
                <a:p>
                  <a:pPr algn="ctr" rtl="0">
                    <a:defRPr sz="1100">
                      <a:solidFill>
                        <a:schemeClr val="tx1">
                          <a:lumMod val="50000"/>
                          <a:lumOff val="50000"/>
                        </a:schemeClr>
                      </a:solidFill>
                    </a:defRPr>
                  </a:pPr>
                  <a:r>
                    <a:rPr lang="fr-FR" sz="1100">
                      <a:solidFill>
                        <a:schemeClr val="tx1">
                          <a:lumMod val="50000"/>
                          <a:lumOff val="50000"/>
                        </a:schemeClr>
                      </a:solidFill>
                      <a:latin typeface="Avenir Next LT Pro" panose="020B0504020202020204" pitchFamily="34" charset="0"/>
                    </a:rPr>
                    <a:t>Bank/
Insurances
3%</a:t>
                  </a:r>
                </a:p>
              </cx:txPr>
              <cx:visibility seriesName="0" categoryName="1" value="1"/>
              <cx:separator>
</cx:separator>
            </cx:dataLabel>
            <cx:dataLabel idx="4">
              <cx:txPr>
                <a:bodyPr vertOverflow="overflow" horzOverflow="overflow" wrap="square" lIns="0" tIns="0" rIns="0" bIns="0"/>
                <a:lstStyle/>
                <a:p>
                  <a:pPr algn="ctr" rtl="0">
                    <a:defRPr sz="900">
                      <a:solidFill>
                        <a:srgbClr val="547C8E"/>
                      </a:solidFill>
                    </a:defRPr>
                  </a:pPr>
                  <a:r>
                    <a:rPr lang="fr-FR" sz="900">
                      <a:solidFill>
                        <a:srgbClr val="547C8E"/>
                      </a:solidFill>
                      <a:latin typeface="Avenir Next LT Pro" panose="020B0504020202020204" pitchFamily="34" charset="0"/>
                    </a:rPr>
                    <a:t>Others
7%</a:t>
                  </a:r>
                </a:p>
              </cx:txPr>
              <cx:visibility seriesName="0" categoryName="1" value="1"/>
              <cx:separator>
</cx:separator>
            </cx:dataLabel>
          </cx:dataLabels>
          <cx:dataId val="0"/>
          <cx:layoutPr>
            <cx:parentLabelLayout val="overlapping"/>
          </cx:layoutPr>
        </cx:series>
      </cx:plotAreaRegion>
    </cx:plotArea>
  </cx:chart>
  <cx:spPr>
    <a:ln>
      <a:noFill/>
    </a:ln>
  </cx:spPr>
  <cx:clrMapOvr bg1="lt1" tx1="dk1" bg2="lt2" tx2="dk2" accent1="accent1" accent2="accent2" accent3="accent3" accent4="accent4" accent5="accent5" accent6="accent6" hlink="hlink" folHlink="folHlink"/>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Sheet1!$A$2:$A$9</cx:f>
        <cx:lvl ptCount="8">
          <cx:pt idx="0">North America</cx:pt>
          <cx:pt idx="1">Nordic countries</cx:pt>
          <cx:pt idx="2">Switzerland</cx:pt>
          <cx:pt idx="3">France</cx:pt>
          <cx:pt idx="4">Germany</cx:pt>
          <cx:pt idx="5">Others</cx:pt>
        </cx:lvl>
      </cx:strDim>
      <cx:numDim type="size">
        <cx:f>Sheet1!$B$2:$B$9</cx:f>
        <cx:lvl ptCount="8" formatCode="0%">
          <cx:pt idx="0">0.62</cx:pt>
          <cx:pt idx="1">0.0080000000000000002</cx:pt>
          <cx:pt idx="2">0.27400000000000002</cx:pt>
          <cx:pt idx="3">0.045999999999999999</cx:pt>
          <cx:pt idx="4">0.031</cx:pt>
          <cx:pt idx="5">0.023</cx:pt>
        </cx:lvl>
      </cx:numDim>
    </cx:data>
  </cx:chartData>
  <cx:chart>
    <cx:title pos="t" align="ctr" overlay="0">
      <cx:tx>
        <cx:rich>
          <a:bodyPr spcFirstLastPara="1" vertOverflow="ellipsis" horzOverflow="overflow" wrap="square" lIns="0" tIns="0" rIns="0" bIns="0" anchor="ctr" anchorCtr="1"/>
          <a:lstStyle/>
          <a:p>
            <a:pPr algn="ctr" rtl="0">
              <a:defRPr b="0">
                <a:solidFill>
                  <a:schemeClr val="tx1"/>
                </a:solidFill>
                <a:latin typeface="Avenir Next LT Pro" panose="020B0504020202020204" pitchFamily="34" charset="0"/>
                <a:ea typeface="Avenir Next LT Pro" panose="020B0504020202020204" pitchFamily="34" charset="0"/>
                <a:cs typeface="Avenir Next LT Pro" panose="020B0504020202020204" pitchFamily="34" charset="0"/>
              </a:defRPr>
            </a:pPr>
            <a:r>
              <a:rPr lang="fr-FR" sz="1400" b="0" i="0" u="none" strike="noStrike" baseline="0" err="1">
                <a:solidFill>
                  <a:schemeClr val="tx1"/>
                </a:solidFill>
                <a:latin typeface="Avenir Next LT Pro" panose="020B0504020202020204" pitchFamily="34" charset="0"/>
              </a:rPr>
              <a:t>AuM</a:t>
            </a:r>
            <a:r>
              <a:rPr lang="fr-FR" sz="1400" b="0" i="0" u="none" strike="noStrike" baseline="0">
                <a:solidFill>
                  <a:schemeClr val="tx1"/>
                </a:solidFill>
                <a:latin typeface="Avenir Next LT Pro" panose="020B0504020202020204" pitchFamily="34" charset="0"/>
              </a:rPr>
              <a:t> By </a:t>
            </a:r>
            <a:r>
              <a:rPr lang="fr-FR" sz="1400" b="1" i="0" u="none" strike="noStrike" baseline="0">
                <a:solidFill>
                  <a:srgbClr val="EE7D14"/>
                </a:solidFill>
                <a:latin typeface="Avenir Next LT Pro" panose="020B0504020202020204" pitchFamily="34" charset="0"/>
              </a:rPr>
              <a:t>Clients </a:t>
            </a:r>
            <a:r>
              <a:rPr lang="fr-FR" sz="1400" b="1" i="0" u="none" strike="noStrike" baseline="0" err="1">
                <a:solidFill>
                  <a:srgbClr val="EE7D14"/>
                </a:solidFill>
                <a:latin typeface="Avenir Next LT Pro" panose="020B0504020202020204" pitchFamily="34" charset="0"/>
              </a:rPr>
              <a:t>Geography</a:t>
            </a:r>
            <a:endParaRPr lang="fr-FR" sz="1400" b="1" i="0" u="none" strike="noStrike" baseline="0">
              <a:solidFill>
                <a:srgbClr val="EE7D14"/>
              </a:solidFill>
              <a:latin typeface="Avenir Next LT Pro" panose="020B0504020202020204" pitchFamily="34" charset="0"/>
            </a:endParaRPr>
          </a:p>
        </cx:rich>
      </cx:tx>
    </cx:title>
    <cx:plotArea>
      <cx:plotAreaRegion>
        <cx:series layoutId="treemap" uniqueId="{78094AF3-90FC-4E26-83FA-789DB1CDFB39}">
          <cx:tx>
            <cx:txData>
              <cx:f>Sheet1!$B$1</cx:f>
              <cx:v>Series1</cx:v>
            </cx:txData>
          </cx:tx>
          <cx:dataPt idx="0">
            <cx:spPr>
              <a:noFill/>
              <a:ln w="28575">
                <a:solidFill>
                  <a:srgbClr val="EE7D14"/>
                </a:solidFill>
              </a:ln>
            </cx:spPr>
          </cx:dataPt>
          <cx:dataPt idx="1">
            <cx:spPr>
              <a:noFill/>
              <a:ln w="28575">
                <a:solidFill>
                  <a:srgbClr val="34BE54"/>
                </a:solidFill>
              </a:ln>
            </cx:spPr>
          </cx:dataPt>
          <cx:dataPt idx="2">
            <cx:spPr>
              <a:noFill/>
              <a:ln w="28575">
                <a:solidFill>
                  <a:srgbClr val="4482F4"/>
                </a:solidFill>
              </a:ln>
            </cx:spPr>
          </cx:dataPt>
          <cx:dataPt idx="3">
            <cx:spPr>
              <a:noFill/>
              <a:ln w="28575">
                <a:solidFill>
                  <a:srgbClr val="D42ECC"/>
                </a:solidFill>
              </a:ln>
            </cx:spPr>
          </cx:dataPt>
          <cx:dataPt idx="4">
            <cx:spPr>
              <a:noFill/>
              <a:ln w="28575">
                <a:solidFill>
                  <a:srgbClr val="547C8E"/>
                </a:solidFill>
              </a:ln>
            </cx:spPr>
          </cx:dataPt>
          <cx:dataPt idx="5">
            <cx:spPr>
              <a:noFill/>
              <a:ln w="28575">
                <a:solidFill>
                  <a:prstClr val="black">
                    <a:lumMod val="50000"/>
                    <a:lumOff val="50000"/>
                  </a:prstClr>
                </a:solidFill>
              </a:ln>
            </cx:spPr>
          </cx:dataPt>
          <cx:dataLabels pos="inEnd">
            <cx:txPr>
              <a:bodyPr vertOverflow="overflow" horzOverflow="overflow" wrap="square" lIns="0" tIns="0" rIns="0" bIns="0"/>
              <a:lstStyle/>
              <a:p>
                <a:pPr algn="ctr" rtl="0">
                  <a:defRPr sz="1400" b="0" i="0">
                    <a:solidFill>
                      <a:srgbClr val="34BE54"/>
                    </a:solidFill>
                    <a:latin typeface="Avenir Next LT Pro" panose="020B0504020202020204" pitchFamily="34" charset="0"/>
                    <a:ea typeface="Avenir Next LT Pro" panose="020B0504020202020204" pitchFamily="34" charset="0"/>
                    <a:cs typeface="Avenir Next LT Pro" panose="020B0504020202020204" pitchFamily="34" charset="0"/>
                  </a:defRPr>
                </a:pPr>
                <a:endParaRPr lang="fr-FR" sz="1400">
                  <a:solidFill>
                    <a:srgbClr val="34BE54"/>
                  </a:solidFill>
                  <a:latin typeface="Avenir Next LT Pro" panose="020B0504020202020204" pitchFamily="34" charset="0"/>
                </a:endParaRPr>
              </a:p>
            </cx:txPr>
            <cx:visibility seriesName="0" categoryName="1" value="1"/>
            <cx:separator>
</cx:separator>
            <cx:dataLabel idx="0">
              <cx:txPr>
                <a:bodyPr vertOverflow="overflow" horzOverflow="overflow" wrap="square" lIns="0" tIns="0" rIns="0" bIns="0"/>
                <a:lstStyle/>
                <a:p>
                  <a:pPr algn="ctr" rtl="0">
                    <a:defRPr sz="1200">
                      <a:solidFill>
                        <a:srgbClr val="EE7D14"/>
                      </a:solidFill>
                    </a:defRPr>
                  </a:pPr>
                  <a:r>
                    <a:rPr lang="fr-FR" sz="1200">
                      <a:solidFill>
                        <a:srgbClr val="EE7D14"/>
                      </a:solidFill>
                      <a:latin typeface="Avenir Next LT Pro" panose="020B0504020202020204" pitchFamily="34" charset="0"/>
                    </a:rPr>
                    <a:t>North America
62%</a:t>
                  </a:r>
                </a:p>
              </cx:txPr>
              <cx:visibility seriesName="0" categoryName="1" value="1"/>
              <cx:separator>
</cx:separator>
            </cx:dataLabel>
            <cx:dataLabel idx="1">
              <cx:txPr>
                <a:bodyPr vertOverflow="overflow" horzOverflow="overflow" wrap="square" lIns="0" tIns="0" rIns="0" bIns="0"/>
                <a:lstStyle/>
                <a:p>
                  <a:pPr algn="ctr" rtl="0">
                    <a:defRPr sz="900"/>
                  </a:pPr>
                  <a:r>
                    <a:rPr lang="fr-FR" sz="900">
                      <a:solidFill>
                        <a:srgbClr val="34BE54"/>
                      </a:solidFill>
                      <a:latin typeface="Avenir Next LT Pro" panose="020B0504020202020204" pitchFamily="34" charset="0"/>
                    </a:rPr>
                    <a:t>Nordic countries
1%</a:t>
                  </a:r>
                </a:p>
              </cx:txPr>
              <cx:visibility seriesName="0" categoryName="1" value="1"/>
              <cx:separator>
</cx:separator>
            </cx:dataLabel>
            <cx:dataLabel idx="2">
              <cx:txPr>
                <a:bodyPr vertOverflow="overflow" horzOverflow="overflow" wrap="square" lIns="0" tIns="0" rIns="0" bIns="0"/>
                <a:lstStyle/>
                <a:p>
                  <a:pPr algn="ctr" rtl="0">
                    <a:defRPr sz="1200">
                      <a:solidFill>
                        <a:srgbClr val="4482F4"/>
                      </a:solidFill>
                    </a:defRPr>
                  </a:pPr>
                  <a:r>
                    <a:rPr lang="fr-FR" sz="1200">
                      <a:solidFill>
                        <a:srgbClr val="4482F4"/>
                      </a:solidFill>
                      <a:latin typeface="Avenir Next LT Pro" panose="020B0504020202020204" pitchFamily="34" charset="0"/>
                    </a:rPr>
                    <a:t>Switzerland
27%</a:t>
                  </a:r>
                </a:p>
              </cx:txPr>
              <cx:visibility seriesName="0" categoryName="1" value="1"/>
              <cx:separator>
</cx:separator>
            </cx:dataLabel>
            <cx:dataLabel idx="3">
              <cx:txPr>
                <a:bodyPr vertOverflow="overflow" horzOverflow="overflow" wrap="square" lIns="0" tIns="0" rIns="0" bIns="0"/>
                <a:lstStyle/>
                <a:p>
                  <a:pPr algn="ctr" rtl="0">
                    <a:defRPr sz="1050">
                      <a:solidFill>
                        <a:srgbClr val="D42ECC"/>
                      </a:solidFill>
                    </a:defRPr>
                  </a:pPr>
                  <a:r>
                    <a:rPr lang="fr-FR" sz="1050">
                      <a:solidFill>
                        <a:srgbClr val="D42ECC"/>
                      </a:solidFill>
                      <a:latin typeface="Avenir Next LT Pro" panose="020B0504020202020204" pitchFamily="34" charset="0"/>
                    </a:rPr>
                    <a:t>France
5%</a:t>
                  </a:r>
                </a:p>
              </cx:txPr>
              <cx:visibility seriesName="0" categoryName="1" value="1"/>
              <cx:separator>
</cx:separator>
            </cx:dataLabel>
            <cx:dataLabel idx="4">
              <cx:txPr>
                <a:bodyPr vertOverflow="overflow" horzOverflow="overflow" wrap="square" lIns="0" tIns="0" rIns="0" bIns="0"/>
                <a:lstStyle/>
                <a:p>
                  <a:pPr algn="ctr" rtl="0">
                    <a:defRPr sz="1000">
                      <a:solidFill>
                        <a:srgbClr val="547C8E"/>
                      </a:solidFill>
                    </a:defRPr>
                  </a:pPr>
                  <a:r>
                    <a:rPr lang="fr-FR" sz="1000">
                      <a:solidFill>
                        <a:srgbClr val="547C8E"/>
                      </a:solidFill>
                      <a:latin typeface="Avenir Next LT Pro" panose="020B0504020202020204" pitchFamily="34" charset="0"/>
                    </a:rPr>
                    <a:t>Germany
3%</a:t>
                  </a:r>
                </a:p>
              </cx:txPr>
              <cx:visibility seriesName="0" categoryName="1" value="1"/>
              <cx:separator>
</cx:separator>
            </cx:dataLabel>
            <cx:dataLabel idx="5">
              <cx:txPr>
                <a:bodyPr vertOverflow="overflow" horzOverflow="overflow" wrap="square" lIns="0" tIns="0" rIns="0" bIns="0"/>
                <a:lstStyle/>
                <a:p>
                  <a:pPr algn="ctr" rtl="0">
                    <a:defRPr sz="1100">
                      <a:solidFill>
                        <a:schemeClr val="tx1">
                          <a:lumMod val="50000"/>
                          <a:lumOff val="50000"/>
                        </a:schemeClr>
                      </a:solidFill>
                    </a:defRPr>
                  </a:pPr>
                  <a:r>
                    <a:rPr lang="fr-FR" sz="1100">
                      <a:solidFill>
                        <a:schemeClr val="tx1">
                          <a:lumMod val="50000"/>
                          <a:lumOff val="50000"/>
                        </a:schemeClr>
                      </a:solidFill>
                      <a:latin typeface="Avenir Next LT Pro" panose="020B0504020202020204" pitchFamily="34" charset="0"/>
                    </a:rPr>
                    <a:t>Others
2%</a:t>
                  </a:r>
                </a:p>
              </cx:txPr>
              <cx:visibility seriesName="0" categoryName="1" value="1"/>
              <cx:separator>
</cx:separator>
            </cx:dataLabel>
          </cx:dataLabels>
          <cx:dataId val="0"/>
          <cx:layoutPr>
            <cx:parentLabelLayout val="overlapping"/>
          </cx:layoutPr>
        </cx:series>
      </cx:plotAreaRegion>
    </cx:plotArea>
  </cx:chart>
  <cx:spPr>
    <a:ln>
      <a:noFill/>
    </a:ln>
  </cx:spPr>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EC15CB-28A8-4604-A85F-C78F83E86ED5}"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EC4626EA-6B92-4D8B-8E3B-87706C5A2C70}">
      <dgm:prSet phldrT="[Text]"/>
      <dgm:spPr/>
      <dgm:t>
        <a:bodyPr/>
        <a:lstStyle/>
        <a:p>
          <a:r>
            <a:rPr lang="en-US">
              <a:solidFill>
                <a:schemeClr val="tx2"/>
              </a:solidFill>
              <a:latin typeface="Avenir Next LT Pro" panose="020B0504020202020204" pitchFamily="34" charset="0"/>
            </a:rPr>
            <a:t>LBRTY®</a:t>
          </a:r>
          <a:endParaRPr lang="en-GB">
            <a:solidFill>
              <a:schemeClr val="tx1"/>
            </a:solidFill>
            <a:latin typeface="Avenir Next LT Pro" panose="020B0504020202020204" pitchFamily="34" charset="0"/>
          </a:endParaRPr>
        </a:p>
      </dgm:t>
    </dgm:pt>
    <dgm:pt modelId="{98EC8BEE-5D2F-4910-9E2B-C7ABD85F03EE}" type="parTrans" cxnId="{08744E68-D1A2-4811-B53B-7AAC461A7632}">
      <dgm:prSet/>
      <dgm:spPr/>
      <dgm:t>
        <a:bodyPr/>
        <a:lstStyle/>
        <a:p>
          <a:endParaRPr lang="en-GB"/>
        </a:p>
      </dgm:t>
    </dgm:pt>
    <dgm:pt modelId="{EBE98F7B-6D49-4237-BFF1-BADC03AE2109}" type="sibTrans" cxnId="{08744E68-D1A2-4811-B53B-7AAC461A7632}">
      <dgm:prSet/>
      <dgm:spPr/>
      <dgm:t>
        <a:bodyPr/>
        <a:lstStyle/>
        <a:p>
          <a:endParaRPr lang="en-GB"/>
        </a:p>
      </dgm:t>
    </dgm:pt>
    <dgm:pt modelId="{D206E2ED-03D8-4CFE-8E0B-77DDE2A090D9}">
      <dgm:prSet phldrT="[Text]"/>
      <dgm:spPr/>
      <dgm:t>
        <a:bodyPr/>
        <a:lstStyle/>
        <a:p>
          <a:r>
            <a:rPr lang="fr-FR">
              <a:solidFill>
                <a:schemeClr val="tx1"/>
              </a:solidFill>
              <a:latin typeface="Avenir Next LT Pro" panose="020B0504020202020204" pitchFamily="34" charset="0"/>
            </a:rPr>
            <a:t>TOBAMSolutions</a:t>
          </a:r>
          <a:r>
            <a:rPr lang="en-US">
              <a:latin typeface="Avenir Next LT Pro" panose="020B0504020202020204" pitchFamily="34" charset="0"/>
              <a:cs typeface="Arial" panose="020B0604020202020204" pitchFamily="34" charset="0"/>
            </a:rPr>
            <a:t>®</a:t>
          </a:r>
          <a:endParaRPr lang="en-GB">
            <a:latin typeface="Avenir Next LT Pro" panose="020B0504020202020204" pitchFamily="34" charset="0"/>
            <a:cs typeface="Arial" panose="020B0604020202020204" pitchFamily="34" charset="0"/>
          </a:endParaRPr>
        </a:p>
      </dgm:t>
    </dgm:pt>
    <dgm:pt modelId="{35692227-0BBD-4B75-AB24-DB9CFEDBA9EC}" type="parTrans" cxnId="{0503375F-1FC0-4BCA-9473-0C67A66EB8F5}">
      <dgm:prSet/>
      <dgm:spPr/>
      <dgm:t>
        <a:bodyPr/>
        <a:lstStyle/>
        <a:p>
          <a:endParaRPr lang="en-GB"/>
        </a:p>
      </dgm:t>
    </dgm:pt>
    <dgm:pt modelId="{D91ED583-1E58-4EC9-A607-AAD6ADE41571}" type="sibTrans" cxnId="{0503375F-1FC0-4BCA-9473-0C67A66EB8F5}">
      <dgm:prSet/>
      <dgm:spPr/>
      <dgm:t>
        <a:bodyPr/>
        <a:lstStyle/>
        <a:p>
          <a:endParaRPr lang="en-GB"/>
        </a:p>
      </dgm:t>
    </dgm:pt>
    <dgm:pt modelId="{5CD643FC-3C0B-43D6-A0FE-F64CCC303047}">
      <dgm:prSet phldrT="[Text]"/>
      <dgm:spPr/>
      <dgm:t>
        <a:bodyPr/>
        <a:lstStyle/>
        <a:p>
          <a:r>
            <a:rPr lang="fr-FR">
              <a:solidFill>
                <a:schemeClr val="tx1"/>
              </a:solidFill>
              <a:latin typeface="Avenir Next LT Pro" panose="020B0504020202020204" pitchFamily="34" charset="0"/>
            </a:rPr>
            <a:t>Maximum Diversification</a:t>
          </a:r>
          <a:r>
            <a:rPr lang="en-US">
              <a:latin typeface="Avenir Next LT Pro" panose="020B0504020202020204" pitchFamily="34" charset="0"/>
              <a:cs typeface="Arial" panose="020B0604020202020204" pitchFamily="34" charset="0"/>
            </a:rPr>
            <a:t>®</a:t>
          </a:r>
          <a:endParaRPr lang="en-GB">
            <a:solidFill>
              <a:schemeClr val="tx1"/>
            </a:solidFill>
            <a:latin typeface="Avenir Next LT Pro" panose="020B0504020202020204" pitchFamily="34" charset="0"/>
          </a:endParaRPr>
        </a:p>
      </dgm:t>
    </dgm:pt>
    <dgm:pt modelId="{52A9134D-E039-41A9-86CA-E41E73AE0E23}" type="parTrans" cxnId="{970E0B39-DAA5-466C-BB45-EA6C28F11A0C}">
      <dgm:prSet/>
      <dgm:spPr/>
      <dgm:t>
        <a:bodyPr/>
        <a:lstStyle/>
        <a:p>
          <a:endParaRPr lang="en-GB"/>
        </a:p>
      </dgm:t>
    </dgm:pt>
    <dgm:pt modelId="{06E70365-4898-413F-AE5E-40FAC2BC5754}" type="sibTrans" cxnId="{970E0B39-DAA5-466C-BB45-EA6C28F11A0C}">
      <dgm:prSet/>
      <dgm:spPr/>
      <dgm:t>
        <a:bodyPr/>
        <a:lstStyle/>
        <a:p>
          <a:endParaRPr lang="en-GB"/>
        </a:p>
      </dgm:t>
    </dgm:pt>
    <dgm:pt modelId="{6417C7E5-BDB4-4ACE-9834-B9FE85E8B6C0}" type="pres">
      <dgm:prSet presAssocID="{9DEC15CB-28A8-4604-A85F-C78F83E86ED5}" presName="compositeShape" presStyleCnt="0">
        <dgm:presLayoutVars>
          <dgm:chMax val="7"/>
          <dgm:dir/>
          <dgm:resizeHandles val="exact"/>
        </dgm:presLayoutVars>
      </dgm:prSet>
      <dgm:spPr/>
    </dgm:pt>
    <dgm:pt modelId="{5BE77FCB-A0FE-41A3-8470-11B4A2BD5EC0}" type="pres">
      <dgm:prSet presAssocID="{D206E2ED-03D8-4CFE-8E0B-77DDE2A090D9}" presName="circ1" presStyleLbl="vennNode1" presStyleIdx="0" presStyleCnt="3"/>
      <dgm:spPr/>
    </dgm:pt>
    <dgm:pt modelId="{D6509573-8F67-4725-89CB-70CD93F3C688}" type="pres">
      <dgm:prSet presAssocID="{D206E2ED-03D8-4CFE-8E0B-77DDE2A090D9}" presName="circ1Tx" presStyleLbl="revTx" presStyleIdx="0" presStyleCnt="0">
        <dgm:presLayoutVars>
          <dgm:chMax val="0"/>
          <dgm:chPref val="0"/>
          <dgm:bulletEnabled val="1"/>
        </dgm:presLayoutVars>
      </dgm:prSet>
      <dgm:spPr/>
    </dgm:pt>
    <dgm:pt modelId="{B018D98D-4FFD-4B99-BABA-A58E7D0EE04A}" type="pres">
      <dgm:prSet presAssocID="{EC4626EA-6B92-4D8B-8E3B-87706C5A2C70}" presName="circ2" presStyleLbl="vennNode1" presStyleIdx="1" presStyleCnt="3"/>
      <dgm:spPr/>
    </dgm:pt>
    <dgm:pt modelId="{884B52DB-359E-44E2-B5FF-F1ADC09E8CA8}" type="pres">
      <dgm:prSet presAssocID="{EC4626EA-6B92-4D8B-8E3B-87706C5A2C70}" presName="circ2Tx" presStyleLbl="revTx" presStyleIdx="0" presStyleCnt="0">
        <dgm:presLayoutVars>
          <dgm:chMax val="0"/>
          <dgm:chPref val="0"/>
          <dgm:bulletEnabled val="1"/>
        </dgm:presLayoutVars>
      </dgm:prSet>
      <dgm:spPr/>
    </dgm:pt>
    <dgm:pt modelId="{642C5F22-D75D-43D4-B290-26095862CFC4}" type="pres">
      <dgm:prSet presAssocID="{5CD643FC-3C0B-43D6-A0FE-F64CCC303047}" presName="circ3" presStyleLbl="vennNode1" presStyleIdx="2" presStyleCnt="3"/>
      <dgm:spPr/>
    </dgm:pt>
    <dgm:pt modelId="{98CD2A8C-8B0D-4C9D-9036-247B68AA7AB9}" type="pres">
      <dgm:prSet presAssocID="{5CD643FC-3C0B-43D6-A0FE-F64CCC303047}" presName="circ3Tx" presStyleLbl="revTx" presStyleIdx="0" presStyleCnt="0">
        <dgm:presLayoutVars>
          <dgm:chMax val="0"/>
          <dgm:chPref val="0"/>
          <dgm:bulletEnabled val="1"/>
        </dgm:presLayoutVars>
      </dgm:prSet>
      <dgm:spPr/>
    </dgm:pt>
  </dgm:ptLst>
  <dgm:cxnLst>
    <dgm:cxn modelId="{5AEBEA37-30FD-4232-90E8-F5A232908A49}" type="presOf" srcId="{5CD643FC-3C0B-43D6-A0FE-F64CCC303047}" destId="{98CD2A8C-8B0D-4C9D-9036-247B68AA7AB9}" srcOrd="1" destOrd="0" presId="urn:microsoft.com/office/officeart/2005/8/layout/venn1"/>
    <dgm:cxn modelId="{970E0B39-DAA5-466C-BB45-EA6C28F11A0C}" srcId="{9DEC15CB-28A8-4604-A85F-C78F83E86ED5}" destId="{5CD643FC-3C0B-43D6-A0FE-F64CCC303047}" srcOrd="2" destOrd="0" parTransId="{52A9134D-E039-41A9-86CA-E41E73AE0E23}" sibTransId="{06E70365-4898-413F-AE5E-40FAC2BC5754}"/>
    <dgm:cxn modelId="{0503375F-1FC0-4BCA-9473-0C67A66EB8F5}" srcId="{9DEC15CB-28A8-4604-A85F-C78F83E86ED5}" destId="{D206E2ED-03D8-4CFE-8E0B-77DDE2A090D9}" srcOrd="0" destOrd="0" parTransId="{35692227-0BBD-4B75-AB24-DB9CFEDBA9EC}" sibTransId="{D91ED583-1E58-4EC9-A607-AAD6ADE41571}"/>
    <dgm:cxn modelId="{08744E68-D1A2-4811-B53B-7AAC461A7632}" srcId="{9DEC15CB-28A8-4604-A85F-C78F83E86ED5}" destId="{EC4626EA-6B92-4D8B-8E3B-87706C5A2C70}" srcOrd="1" destOrd="0" parTransId="{98EC8BEE-5D2F-4910-9E2B-C7ABD85F03EE}" sibTransId="{EBE98F7B-6D49-4237-BFF1-BADC03AE2109}"/>
    <dgm:cxn modelId="{ECB8A24B-E895-42C7-B95F-9E93E9D9A74B}" type="presOf" srcId="{D206E2ED-03D8-4CFE-8E0B-77DDE2A090D9}" destId="{D6509573-8F67-4725-89CB-70CD93F3C688}" srcOrd="1" destOrd="0" presId="urn:microsoft.com/office/officeart/2005/8/layout/venn1"/>
    <dgm:cxn modelId="{2F5FCC6B-8635-48E3-A798-EB45673D500D}" type="presOf" srcId="{EC4626EA-6B92-4D8B-8E3B-87706C5A2C70}" destId="{B018D98D-4FFD-4B99-BABA-A58E7D0EE04A}" srcOrd="0" destOrd="0" presId="urn:microsoft.com/office/officeart/2005/8/layout/venn1"/>
    <dgm:cxn modelId="{70B149AE-E277-4047-916A-4DA4909363E8}" type="presOf" srcId="{D206E2ED-03D8-4CFE-8E0B-77DDE2A090D9}" destId="{5BE77FCB-A0FE-41A3-8470-11B4A2BD5EC0}" srcOrd="0" destOrd="0" presId="urn:microsoft.com/office/officeart/2005/8/layout/venn1"/>
    <dgm:cxn modelId="{FADA72C9-D96E-47CA-AC73-61841B9BBBFB}" type="presOf" srcId="{5CD643FC-3C0B-43D6-A0FE-F64CCC303047}" destId="{642C5F22-D75D-43D4-B290-26095862CFC4}" srcOrd="0" destOrd="0" presId="urn:microsoft.com/office/officeart/2005/8/layout/venn1"/>
    <dgm:cxn modelId="{0E01FFE1-CD45-4BF9-842C-8B0CD304036E}" type="presOf" srcId="{9DEC15CB-28A8-4604-A85F-C78F83E86ED5}" destId="{6417C7E5-BDB4-4ACE-9834-B9FE85E8B6C0}" srcOrd="0" destOrd="0" presId="urn:microsoft.com/office/officeart/2005/8/layout/venn1"/>
    <dgm:cxn modelId="{7B62CAEF-203F-4C76-87DC-42393C6EAAD6}" type="presOf" srcId="{EC4626EA-6B92-4D8B-8E3B-87706C5A2C70}" destId="{884B52DB-359E-44E2-B5FF-F1ADC09E8CA8}" srcOrd="1" destOrd="0" presId="urn:microsoft.com/office/officeart/2005/8/layout/venn1"/>
    <dgm:cxn modelId="{091DDBEB-F71B-466A-9019-0B07A6FDD426}" type="presParOf" srcId="{6417C7E5-BDB4-4ACE-9834-B9FE85E8B6C0}" destId="{5BE77FCB-A0FE-41A3-8470-11B4A2BD5EC0}" srcOrd="0" destOrd="0" presId="urn:microsoft.com/office/officeart/2005/8/layout/venn1"/>
    <dgm:cxn modelId="{D7FE77D4-420B-463B-9BB9-9C75930D8FD1}" type="presParOf" srcId="{6417C7E5-BDB4-4ACE-9834-B9FE85E8B6C0}" destId="{D6509573-8F67-4725-89CB-70CD93F3C688}" srcOrd="1" destOrd="0" presId="urn:microsoft.com/office/officeart/2005/8/layout/venn1"/>
    <dgm:cxn modelId="{8B329742-287C-447A-B5F4-5F2E5C4D8BF4}" type="presParOf" srcId="{6417C7E5-BDB4-4ACE-9834-B9FE85E8B6C0}" destId="{B018D98D-4FFD-4B99-BABA-A58E7D0EE04A}" srcOrd="2" destOrd="0" presId="urn:microsoft.com/office/officeart/2005/8/layout/venn1"/>
    <dgm:cxn modelId="{76701F91-19C6-4B44-BC2D-259B63DB834E}" type="presParOf" srcId="{6417C7E5-BDB4-4ACE-9834-B9FE85E8B6C0}" destId="{884B52DB-359E-44E2-B5FF-F1ADC09E8CA8}" srcOrd="3" destOrd="0" presId="urn:microsoft.com/office/officeart/2005/8/layout/venn1"/>
    <dgm:cxn modelId="{1E951D7B-0A2D-48C8-9D19-23E5602E8ECD}" type="presParOf" srcId="{6417C7E5-BDB4-4ACE-9834-B9FE85E8B6C0}" destId="{642C5F22-D75D-43D4-B290-26095862CFC4}" srcOrd="4" destOrd="0" presId="urn:microsoft.com/office/officeart/2005/8/layout/venn1"/>
    <dgm:cxn modelId="{7B67A350-D382-41EC-B8E3-C01E517645F1}" type="presParOf" srcId="{6417C7E5-BDB4-4ACE-9834-B9FE85E8B6C0}" destId="{98CD2A8C-8B0D-4C9D-9036-247B68AA7AB9}" srcOrd="5" destOrd="0" presId="urn:microsoft.com/office/officeart/2005/8/layout/ven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77FCB-A0FE-41A3-8470-11B4A2BD5EC0}">
      <dsp:nvSpPr>
        <dsp:cNvPr id="0" name=""/>
        <dsp:cNvSpPr/>
      </dsp:nvSpPr>
      <dsp:spPr>
        <a:xfrm>
          <a:off x="2057441" y="52925"/>
          <a:ext cx="2540440" cy="254044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fr-FR" sz="1700" kern="1200">
              <a:solidFill>
                <a:schemeClr val="tx1"/>
              </a:solidFill>
              <a:latin typeface="Avenir Next LT Pro" panose="020B0504020202020204" pitchFamily="34" charset="0"/>
            </a:rPr>
            <a:t>TOBAMSolutions</a:t>
          </a:r>
          <a:r>
            <a:rPr lang="en-US" sz="1700" kern="1200">
              <a:latin typeface="Avenir Next LT Pro" panose="020B0504020202020204" pitchFamily="34" charset="0"/>
              <a:cs typeface="Arial" panose="020B0604020202020204" pitchFamily="34" charset="0"/>
            </a:rPr>
            <a:t>®</a:t>
          </a:r>
          <a:endParaRPr lang="en-GB" sz="1700" kern="1200">
            <a:latin typeface="Avenir Next LT Pro" panose="020B0504020202020204" pitchFamily="34" charset="0"/>
            <a:cs typeface="Arial" panose="020B0604020202020204" pitchFamily="34" charset="0"/>
          </a:endParaRPr>
        </a:p>
      </dsp:txBody>
      <dsp:txXfrm>
        <a:off x="2396167" y="497502"/>
        <a:ext cx="1862989" cy="1143198"/>
      </dsp:txXfrm>
    </dsp:sp>
    <dsp:sp modelId="{B018D98D-4FFD-4B99-BABA-A58E7D0EE04A}">
      <dsp:nvSpPr>
        <dsp:cNvPr id="0" name=""/>
        <dsp:cNvSpPr/>
      </dsp:nvSpPr>
      <dsp:spPr>
        <a:xfrm>
          <a:off x="2974117" y="1640701"/>
          <a:ext cx="2540440" cy="254044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2"/>
              </a:solidFill>
              <a:latin typeface="Avenir Next LT Pro" panose="020B0504020202020204" pitchFamily="34" charset="0"/>
            </a:rPr>
            <a:t>LBRTY®</a:t>
          </a:r>
          <a:endParaRPr lang="en-GB" sz="1700" kern="1200">
            <a:solidFill>
              <a:schemeClr val="tx1"/>
            </a:solidFill>
            <a:latin typeface="Avenir Next LT Pro" panose="020B0504020202020204" pitchFamily="34" charset="0"/>
          </a:endParaRPr>
        </a:p>
      </dsp:txBody>
      <dsp:txXfrm>
        <a:off x="3751068" y="2296981"/>
        <a:ext cx="1524264" cy="1397242"/>
      </dsp:txXfrm>
    </dsp:sp>
    <dsp:sp modelId="{642C5F22-D75D-43D4-B290-26095862CFC4}">
      <dsp:nvSpPr>
        <dsp:cNvPr id="0" name=""/>
        <dsp:cNvSpPr/>
      </dsp:nvSpPr>
      <dsp:spPr>
        <a:xfrm>
          <a:off x="1140765" y="1640701"/>
          <a:ext cx="2540440" cy="254044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fr-FR" sz="1700" kern="1200">
              <a:solidFill>
                <a:schemeClr val="tx1"/>
              </a:solidFill>
              <a:latin typeface="Avenir Next LT Pro" panose="020B0504020202020204" pitchFamily="34" charset="0"/>
            </a:rPr>
            <a:t>Maximum Diversification</a:t>
          </a:r>
          <a:r>
            <a:rPr lang="en-US" sz="1700" kern="1200">
              <a:latin typeface="Avenir Next LT Pro" panose="020B0504020202020204" pitchFamily="34" charset="0"/>
              <a:cs typeface="Arial" panose="020B0604020202020204" pitchFamily="34" charset="0"/>
            </a:rPr>
            <a:t>®</a:t>
          </a:r>
          <a:endParaRPr lang="en-GB" sz="1700" kern="1200">
            <a:solidFill>
              <a:schemeClr val="tx1"/>
            </a:solidFill>
            <a:latin typeface="Avenir Next LT Pro" panose="020B0504020202020204" pitchFamily="34" charset="0"/>
          </a:endParaRPr>
        </a:p>
      </dsp:txBody>
      <dsp:txXfrm>
        <a:off x="1379990" y="2296981"/>
        <a:ext cx="1524264" cy="139724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0.01111</cdr:x>
      <cdr:y>0.01852</cdr:y>
    </cdr:from>
    <cdr:to>
      <cdr:x>0.01111</cdr:x>
      <cdr:y>0.01852</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481EEF29-ACCD-C082-9BD5-020A6C8AA280}"/>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0.01111</cdr:x>
      <cdr:y>0.01852</cdr:y>
    </cdr:from>
    <cdr:to>
      <cdr:x>0.01111</cdr:x>
      <cdr:y>0.01852</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27CD41D8-7FD6-3A65-D868-427727969C95}"/>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1" cy="461804"/>
          </a:xfrm>
          <a:prstGeom prst="rect">
            <a:avLst/>
          </a:prstGeom>
        </p:spPr>
        <p:txBody>
          <a:bodyPr vert="horz" lIns="88648" tIns="44325" rIns="88648" bIns="44325" rtlCol="0"/>
          <a:lstStyle>
            <a:lvl1pPr algn="l">
              <a:defRPr sz="1100">
                <a:latin typeface="Calibri" charset="0"/>
                <a:ea typeface="ＭＳ Ｐゴシック" charset="0"/>
                <a:cs typeface="+mn-cs"/>
              </a:defRPr>
            </a:lvl1pPr>
          </a:lstStyle>
          <a:p>
            <a:pPr>
              <a:defRPr/>
            </a:pPr>
            <a:endParaRPr lang="fr-FR">
              <a:latin typeface="Helvetica LT Std Light" panose="020B0403020202020204" pitchFamily="34" charset="0"/>
            </a:endParaRPr>
          </a:p>
        </p:txBody>
      </p:sp>
      <p:sp>
        <p:nvSpPr>
          <p:cNvPr id="3" name="Espace réservé de la date 2"/>
          <p:cNvSpPr>
            <a:spLocks noGrp="1"/>
          </p:cNvSpPr>
          <p:nvPr>
            <p:ph type="dt" sz="quarter" idx="1"/>
          </p:nvPr>
        </p:nvSpPr>
        <p:spPr>
          <a:xfrm>
            <a:off x="3970938" y="0"/>
            <a:ext cx="3037841" cy="461804"/>
          </a:xfrm>
          <a:prstGeom prst="rect">
            <a:avLst/>
          </a:prstGeom>
        </p:spPr>
        <p:txBody>
          <a:bodyPr vert="horz" wrap="square" lIns="88648" tIns="44325" rIns="88648" bIns="44325" numCol="1" anchor="t" anchorCtr="0" compatLnSpc="1">
            <a:prstTxWarp prst="textNoShape">
              <a:avLst/>
            </a:prstTxWarp>
          </a:bodyPr>
          <a:lstStyle>
            <a:lvl1pPr algn="r">
              <a:defRPr sz="1100"/>
            </a:lvl1pPr>
          </a:lstStyle>
          <a:p>
            <a:pPr>
              <a:defRPr/>
            </a:pPr>
            <a:fld id="{2743A510-2030-4DD4-BDC5-03F59030B49B}" type="datetimeFigureOut">
              <a:rPr lang="fr-FR" altLang="fr-FR">
                <a:latin typeface="Helvetica LT Std Light" panose="020B0403020202020204" pitchFamily="34" charset="0"/>
              </a:rPr>
              <a:pPr>
                <a:defRPr/>
              </a:pPr>
              <a:t>25/11/2024</a:t>
            </a:fld>
            <a:endParaRPr lang="fr-FR" altLang="fr-FR">
              <a:latin typeface="Helvetica LT Std Light" panose="020B0403020202020204" pitchFamily="34" charset="0"/>
            </a:endParaRPr>
          </a:p>
        </p:txBody>
      </p:sp>
      <p:sp>
        <p:nvSpPr>
          <p:cNvPr id="4" name="Espace réservé du pied de page 3"/>
          <p:cNvSpPr>
            <a:spLocks noGrp="1"/>
          </p:cNvSpPr>
          <p:nvPr>
            <p:ph type="ftr" sz="quarter" idx="2"/>
          </p:nvPr>
        </p:nvSpPr>
        <p:spPr>
          <a:xfrm>
            <a:off x="0" y="8772670"/>
            <a:ext cx="3037841" cy="461804"/>
          </a:xfrm>
          <a:prstGeom prst="rect">
            <a:avLst/>
          </a:prstGeom>
        </p:spPr>
        <p:txBody>
          <a:bodyPr vert="horz" lIns="88648" tIns="44325" rIns="88648" bIns="44325" rtlCol="0" anchor="b"/>
          <a:lstStyle>
            <a:lvl1pPr algn="l">
              <a:defRPr sz="1100">
                <a:latin typeface="Calibri" charset="0"/>
                <a:ea typeface="ＭＳ Ｐゴシック" charset="0"/>
                <a:cs typeface="+mn-cs"/>
              </a:defRPr>
            </a:lvl1pPr>
          </a:lstStyle>
          <a:p>
            <a:pPr>
              <a:defRPr/>
            </a:pPr>
            <a:endParaRPr lang="fr-FR">
              <a:latin typeface="Helvetica LT Std Light" panose="020B0403020202020204" pitchFamily="34" charset="0"/>
            </a:endParaRPr>
          </a:p>
        </p:txBody>
      </p:sp>
      <p:sp>
        <p:nvSpPr>
          <p:cNvPr id="5" name="Espace réservé du numéro de diapositive 4"/>
          <p:cNvSpPr>
            <a:spLocks noGrp="1"/>
          </p:cNvSpPr>
          <p:nvPr>
            <p:ph type="sldNum" sz="quarter" idx="3"/>
          </p:nvPr>
        </p:nvSpPr>
        <p:spPr>
          <a:xfrm>
            <a:off x="3970938" y="8772670"/>
            <a:ext cx="3037841" cy="461804"/>
          </a:xfrm>
          <a:prstGeom prst="rect">
            <a:avLst/>
          </a:prstGeom>
        </p:spPr>
        <p:txBody>
          <a:bodyPr vert="horz" wrap="square" lIns="88648" tIns="44325" rIns="88648" bIns="44325" numCol="1" anchor="b" anchorCtr="0" compatLnSpc="1">
            <a:prstTxWarp prst="textNoShape">
              <a:avLst/>
            </a:prstTxWarp>
          </a:bodyPr>
          <a:lstStyle>
            <a:lvl1pPr algn="r">
              <a:defRPr sz="1100"/>
            </a:lvl1pPr>
          </a:lstStyle>
          <a:p>
            <a:pPr>
              <a:defRPr/>
            </a:pPr>
            <a:fld id="{462EF729-F3DA-4F6D-83AF-15D89427F512}" type="slidenum">
              <a:rPr lang="fr-FR" altLang="fr-FR">
                <a:latin typeface="Helvetica LT Std Light" panose="020B0403020202020204" pitchFamily="34" charset="0"/>
              </a:rPr>
              <a:pPr>
                <a:defRPr/>
              </a:pPr>
              <a:t>‹#›</a:t>
            </a:fld>
            <a:endParaRPr lang="fr-FR" altLang="fr-FR">
              <a:latin typeface="Helvetica LT Std Light" panose="020B0403020202020204" pitchFamily="34" charset="0"/>
            </a:endParaRPr>
          </a:p>
        </p:txBody>
      </p:sp>
    </p:spTree>
    <p:extLst>
      <p:ext uri="{BB962C8B-B14F-4D97-AF65-F5344CB8AC3E}">
        <p14:creationId xmlns:p14="http://schemas.microsoft.com/office/powerpoint/2010/main" val="24523898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1" cy="463408"/>
          </a:xfrm>
          <a:prstGeom prst="rect">
            <a:avLst/>
          </a:prstGeom>
        </p:spPr>
        <p:txBody>
          <a:bodyPr vert="horz" lIns="88648" tIns="44325" rIns="88648" bIns="44325" rtlCol="0"/>
          <a:lstStyle>
            <a:lvl1pPr algn="l" eaLnBrk="1" fontAlgn="auto" hangingPunct="1">
              <a:spcBef>
                <a:spcPts val="0"/>
              </a:spcBef>
              <a:spcAft>
                <a:spcPts val="0"/>
              </a:spcAft>
              <a:defRPr sz="1100">
                <a:latin typeface="Helvetica LT Std Light" panose="020B0403020202020204" pitchFamily="34" charset="0"/>
                <a:ea typeface="+mn-ea"/>
                <a:cs typeface="+mn-cs"/>
              </a:defRPr>
            </a:lvl1pPr>
          </a:lstStyle>
          <a:p>
            <a:pPr>
              <a:defRPr/>
            </a:pPr>
            <a:endParaRPr lang="fr-FR"/>
          </a:p>
        </p:txBody>
      </p:sp>
      <p:sp>
        <p:nvSpPr>
          <p:cNvPr id="3" name="Espace réservé de la date 2"/>
          <p:cNvSpPr>
            <a:spLocks noGrp="1"/>
          </p:cNvSpPr>
          <p:nvPr>
            <p:ph type="dt" idx="1"/>
          </p:nvPr>
        </p:nvSpPr>
        <p:spPr>
          <a:xfrm>
            <a:off x="3970938" y="0"/>
            <a:ext cx="3037841" cy="463408"/>
          </a:xfrm>
          <a:prstGeom prst="rect">
            <a:avLst/>
          </a:prstGeom>
        </p:spPr>
        <p:txBody>
          <a:bodyPr vert="horz" wrap="square" lIns="88648" tIns="44325" rIns="88648" bIns="44325" numCol="1" anchor="t" anchorCtr="0" compatLnSpc="1">
            <a:prstTxWarp prst="textNoShape">
              <a:avLst/>
            </a:prstTxWarp>
          </a:bodyPr>
          <a:lstStyle>
            <a:lvl1pPr algn="r" eaLnBrk="1" hangingPunct="1">
              <a:defRPr sz="1100">
                <a:latin typeface="Helvetica LT Std Light" panose="020B0403020202020204" pitchFamily="34" charset="0"/>
              </a:defRPr>
            </a:lvl1pPr>
          </a:lstStyle>
          <a:p>
            <a:pPr>
              <a:defRPr/>
            </a:pPr>
            <a:fld id="{9F2BF1A7-5E8F-4B1F-8DC6-45E2482921CD}" type="datetimeFigureOut">
              <a:rPr lang="fr-FR" altLang="fr-FR" smtClean="0"/>
              <a:pPr>
                <a:defRPr/>
              </a:pPr>
              <a:t>25/11/2024</a:t>
            </a:fld>
            <a:endParaRPr lang="fr-FR" altLang="fr-FR"/>
          </a:p>
        </p:txBody>
      </p:sp>
      <p:sp>
        <p:nvSpPr>
          <p:cNvPr id="4" name="Espace réservé de l'image des diapositives 3"/>
          <p:cNvSpPr>
            <a:spLocks noGrp="1" noRot="1" noChangeAspect="1"/>
          </p:cNvSpPr>
          <p:nvPr>
            <p:ph type="sldImg" idx="2"/>
          </p:nvPr>
        </p:nvSpPr>
        <p:spPr>
          <a:xfrm>
            <a:off x="1490663" y="1154113"/>
            <a:ext cx="4029075" cy="3117850"/>
          </a:xfrm>
          <a:prstGeom prst="rect">
            <a:avLst/>
          </a:prstGeom>
          <a:noFill/>
          <a:ln w="12700">
            <a:solidFill>
              <a:prstClr val="black"/>
            </a:solidFill>
          </a:ln>
        </p:spPr>
        <p:txBody>
          <a:bodyPr vert="horz" lIns="88648" tIns="44325" rIns="88648" bIns="44325" rtlCol="0" anchor="ctr"/>
          <a:lstStyle/>
          <a:p>
            <a:pPr lvl="0"/>
            <a:endParaRPr lang="fr-FR" noProof="0"/>
          </a:p>
        </p:txBody>
      </p:sp>
      <p:sp>
        <p:nvSpPr>
          <p:cNvPr id="5" name="Espace réservé des commentaires 4"/>
          <p:cNvSpPr>
            <a:spLocks noGrp="1"/>
          </p:cNvSpPr>
          <p:nvPr>
            <p:ph type="body" sz="quarter" idx="3"/>
          </p:nvPr>
        </p:nvSpPr>
        <p:spPr>
          <a:xfrm>
            <a:off x="701041" y="4444861"/>
            <a:ext cx="5608320" cy="3636704"/>
          </a:xfrm>
          <a:prstGeom prst="rect">
            <a:avLst/>
          </a:prstGeom>
        </p:spPr>
        <p:txBody>
          <a:bodyPr vert="horz" wrap="square" lIns="88648" tIns="44325" rIns="88648" bIns="44325" numCol="1" anchor="t" anchorCtr="0" compatLnSpc="1">
            <a:prstTxWarp prst="textNoShape">
              <a:avLst/>
            </a:prstTxWarp>
          </a:bodyPr>
          <a:lstStyle/>
          <a:p>
            <a:pPr lvl="0"/>
            <a:r>
              <a:rPr lang="fr-FR" altLang="fr-FR" noProof="0"/>
              <a:t>Modifiez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6" name="Espace réservé du pied de page 5"/>
          <p:cNvSpPr>
            <a:spLocks noGrp="1"/>
          </p:cNvSpPr>
          <p:nvPr>
            <p:ph type="ftr" sz="quarter" idx="4"/>
          </p:nvPr>
        </p:nvSpPr>
        <p:spPr>
          <a:xfrm>
            <a:off x="0" y="8772669"/>
            <a:ext cx="3037841" cy="463407"/>
          </a:xfrm>
          <a:prstGeom prst="rect">
            <a:avLst/>
          </a:prstGeom>
        </p:spPr>
        <p:txBody>
          <a:bodyPr vert="horz" lIns="88648" tIns="44325" rIns="88648" bIns="44325" rtlCol="0" anchor="b"/>
          <a:lstStyle>
            <a:lvl1pPr algn="l" eaLnBrk="1" fontAlgn="auto" hangingPunct="1">
              <a:spcBef>
                <a:spcPts val="0"/>
              </a:spcBef>
              <a:spcAft>
                <a:spcPts val="0"/>
              </a:spcAft>
              <a:defRPr sz="1100">
                <a:latin typeface="Helvetica LT Std Light" panose="020B0403020202020204" pitchFamily="34" charset="0"/>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970938" y="8772669"/>
            <a:ext cx="3037841" cy="463407"/>
          </a:xfrm>
          <a:prstGeom prst="rect">
            <a:avLst/>
          </a:prstGeom>
        </p:spPr>
        <p:txBody>
          <a:bodyPr vert="horz" wrap="square" lIns="88648" tIns="44325" rIns="88648" bIns="44325" numCol="1" anchor="b" anchorCtr="0" compatLnSpc="1">
            <a:prstTxWarp prst="textNoShape">
              <a:avLst/>
            </a:prstTxWarp>
          </a:bodyPr>
          <a:lstStyle>
            <a:lvl1pPr algn="r" eaLnBrk="1" hangingPunct="1">
              <a:defRPr sz="1100">
                <a:latin typeface="Helvetica LT Std Light" panose="020B0403020202020204" pitchFamily="34" charset="0"/>
              </a:defRPr>
            </a:lvl1pPr>
          </a:lstStyle>
          <a:p>
            <a:pPr>
              <a:defRPr/>
            </a:pPr>
            <a:fld id="{2266AE16-DEDD-4E34-87A0-B2799B008F78}" type="slidenum">
              <a:rPr lang="fr-FR" altLang="fr-FR" smtClean="0"/>
              <a:pPr>
                <a:defRPr/>
              </a:pPr>
              <a:t>‹#›</a:t>
            </a:fld>
            <a:endParaRPr lang="fr-FR" altLang="fr-FR"/>
          </a:p>
        </p:txBody>
      </p:sp>
    </p:spTree>
    <p:extLst>
      <p:ext uri="{BB962C8B-B14F-4D97-AF65-F5344CB8AC3E}">
        <p14:creationId xmlns:p14="http://schemas.microsoft.com/office/powerpoint/2010/main" val="68013026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312" kern="1200">
        <a:solidFill>
          <a:schemeClr val="tx1"/>
        </a:solidFill>
        <a:latin typeface="Helvetica LT Std Light" panose="020B0403020202020204" pitchFamily="34" charset="0"/>
        <a:ea typeface="MS PGothic" panose="020B0600070205080204" pitchFamily="34" charset="-128"/>
        <a:cs typeface="ＭＳ Ｐゴシック" charset="0"/>
      </a:defRPr>
    </a:lvl1pPr>
    <a:lvl2pPr marL="499765" algn="l" rtl="0" eaLnBrk="0" fontAlgn="base" hangingPunct="0">
      <a:spcBef>
        <a:spcPct val="30000"/>
      </a:spcBef>
      <a:spcAft>
        <a:spcPct val="0"/>
      </a:spcAft>
      <a:defRPr sz="1312" kern="1200">
        <a:solidFill>
          <a:schemeClr val="tx1"/>
        </a:solidFill>
        <a:latin typeface="Helvetica LT Std Light" panose="020B0403020202020204" pitchFamily="34" charset="0"/>
        <a:ea typeface="MS PGothic" panose="020B0600070205080204" pitchFamily="34" charset="-128"/>
        <a:cs typeface="+mn-cs"/>
      </a:defRPr>
    </a:lvl2pPr>
    <a:lvl3pPr marL="999531" algn="l" rtl="0" eaLnBrk="0" fontAlgn="base" hangingPunct="0">
      <a:spcBef>
        <a:spcPct val="30000"/>
      </a:spcBef>
      <a:spcAft>
        <a:spcPct val="0"/>
      </a:spcAft>
      <a:defRPr sz="1312" kern="1200">
        <a:solidFill>
          <a:schemeClr val="tx1"/>
        </a:solidFill>
        <a:latin typeface="Helvetica LT Std Light" panose="020B0403020202020204" pitchFamily="34" charset="0"/>
        <a:ea typeface="MS PGothic" panose="020B0600070205080204" pitchFamily="34" charset="-128"/>
        <a:cs typeface="+mn-cs"/>
      </a:defRPr>
    </a:lvl3pPr>
    <a:lvl4pPr marL="1499296" algn="l" rtl="0" eaLnBrk="0" fontAlgn="base" hangingPunct="0">
      <a:spcBef>
        <a:spcPct val="30000"/>
      </a:spcBef>
      <a:spcAft>
        <a:spcPct val="0"/>
      </a:spcAft>
      <a:defRPr sz="1312" kern="1200">
        <a:solidFill>
          <a:schemeClr val="tx1"/>
        </a:solidFill>
        <a:latin typeface="Helvetica LT Std Light" panose="020B0403020202020204" pitchFamily="34" charset="0"/>
        <a:ea typeface="MS PGothic" panose="020B0600070205080204" pitchFamily="34" charset="-128"/>
        <a:cs typeface="+mn-cs"/>
      </a:defRPr>
    </a:lvl4pPr>
    <a:lvl5pPr marL="1999061" algn="l" rtl="0" eaLnBrk="0" fontAlgn="base" hangingPunct="0">
      <a:spcBef>
        <a:spcPct val="30000"/>
      </a:spcBef>
      <a:spcAft>
        <a:spcPct val="0"/>
      </a:spcAft>
      <a:defRPr sz="1312" kern="1200">
        <a:solidFill>
          <a:schemeClr val="tx1"/>
        </a:solidFill>
        <a:latin typeface="Helvetica LT Std Light" panose="020B0403020202020204" pitchFamily="34" charset="0"/>
        <a:ea typeface="MS PGothic" panose="020B0600070205080204" pitchFamily="34" charset="-128"/>
        <a:cs typeface="+mn-cs"/>
      </a:defRPr>
    </a:lvl5pPr>
    <a:lvl6pPr marL="2498827" algn="l" defTabSz="999531" rtl="0" eaLnBrk="1" latinLnBrk="0" hangingPunct="1">
      <a:defRPr sz="1312" kern="1200">
        <a:solidFill>
          <a:schemeClr val="tx1"/>
        </a:solidFill>
        <a:latin typeface="+mn-lt"/>
        <a:ea typeface="+mn-ea"/>
        <a:cs typeface="+mn-cs"/>
      </a:defRPr>
    </a:lvl6pPr>
    <a:lvl7pPr marL="2998592" algn="l" defTabSz="999531" rtl="0" eaLnBrk="1" latinLnBrk="0" hangingPunct="1">
      <a:defRPr sz="1312" kern="1200">
        <a:solidFill>
          <a:schemeClr val="tx1"/>
        </a:solidFill>
        <a:latin typeface="+mn-lt"/>
        <a:ea typeface="+mn-ea"/>
        <a:cs typeface="+mn-cs"/>
      </a:defRPr>
    </a:lvl7pPr>
    <a:lvl8pPr marL="3498357" algn="l" defTabSz="999531" rtl="0" eaLnBrk="1" latinLnBrk="0" hangingPunct="1">
      <a:defRPr sz="1312" kern="1200">
        <a:solidFill>
          <a:schemeClr val="tx1"/>
        </a:solidFill>
        <a:latin typeface="+mn-lt"/>
        <a:ea typeface="+mn-ea"/>
        <a:cs typeface="+mn-cs"/>
      </a:defRPr>
    </a:lvl8pPr>
    <a:lvl9pPr marL="3998123" algn="l" defTabSz="999531" rtl="0" eaLnBrk="1" latinLnBrk="0" hangingPunct="1">
      <a:defRPr sz="131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pPr marL="0" marR="0" lvl="0" indent="0" algn="r" defTabSz="512192" rtl="0" eaLnBrk="1" fontAlgn="auto" latinLnBrk="0" hangingPunct="1">
              <a:lnSpc>
                <a:spcPct val="100000"/>
              </a:lnSpc>
              <a:spcBef>
                <a:spcPts val="0"/>
              </a:spcBef>
              <a:spcAft>
                <a:spcPts val="0"/>
              </a:spcAft>
              <a:buClrTx/>
              <a:buSzTx/>
              <a:buFontTx/>
              <a:buNone/>
              <a:tabLst/>
              <a:defRPr/>
            </a:pPr>
            <a:fld id="{9D72BAD5-F67A-4549-9E1E-A6BEE4B31CA1}"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12192" rtl="0" eaLnBrk="1" fontAlgn="auto" latinLnBrk="0" hangingPunct="1">
                <a:lnSpc>
                  <a:spcPct val="100000"/>
                </a:lnSpc>
                <a:spcBef>
                  <a:spcPts val="0"/>
                </a:spcBef>
                <a:spcAft>
                  <a:spcPts val="0"/>
                </a:spcAft>
                <a:buClrTx/>
                <a:buSzTx/>
                <a:buFontTx/>
                <a:buNone/>
                <a:tabLst/>
                <a:defRPr/>
              </a:pPr>
              <a:t>6</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043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266AE16-DEDD-4E34-87A0-B2799B008F78}" type="slidenum">
              <a:rPr lang="fr-FR" altLang="fr-FR" smtClean="0"/>
              <a:pPr>
                <a:defRPr/>
              </a:pPr>
              <a:t>47</a:t>
            </a:fld>
            <a:endParaRPr lang="fr-FR" altLang="fr-FR"/>
          </a:p>
        </p:txBody>
      </p:sp>
    </p:spTree>
    <p:extLst>
      <p:ext uri="{BB962C8B-B14F-4D97-AF65-F5344CB8AC3E}">
        <p14:creationId xmlns:p14="http://schemas.microsoft.com/office/powerpoint/2010/main" val="3096476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66AE16-DEDD-4E34-87A0-B2799B008F78}" type="slidenum">
              <a:rPr kumimoji="0" lang="fr-FR" altLang="fr-FR" sz="1100" b="0" i="0" u="none" strike="noStrike" kern="1200" cap="none" spc="0" normalizeH="0" baseline="0" noProof="0" smtClean="0">
                <a:ln>
                  <a:noFill/>
                </a:ln>
                <a:solidFill>
                  <a:prstClr val="black"/>
                </a:solidFill>
                <a:effectLst/>
                <a:uLnTx/>
                <a:uFillTx/>
                <a:latin typeface="Helvetica LT Std Light" panose="020B0403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fr-FR" altLang="fr-FR" sz="1100" b="0" i="0" u="none" strike="noStrike" kern="1200" cap="none" spc="0" normalizeH="0" baseline="0" noProof="0">
              <a:ln>
                <a:noFill/>
              </a:ln>
              <a:solidFill>
                <a:prstClr val="black"/>
              </a:solidFill>
              <a:effectLst/>
              <a:uLnTx/>
              <a:uFillTx/>
              <a:latin typeface="Helvetica LT Std Light" panose="020B0403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734695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266AE16-DEDD-4E34-87A0-B2799B008F78}" type="slidenum">
              <a:rPr lang="fr-FR" altLang="fr-FR" smtClean="0"/>
              <a:pPr>
                <a:defRPr/>
              </a:pPr>
              <a:t>81</a:t>
            </a:fld>
            <a:endParaRPr lang="fr-FR" altLang="fr-FR"/>
          </a:p>
        </p:txBody>
      </p:sp>
    </p:spTree>
    <p:extLst>
      <p:ext uri="{BB962C8B-B14F-4D97-AF65-F5344CB8AC3E}">
        <p14:creationId xmlns:p14="http://schemas.microsoft.com/office/powerpoint/2010/main" val="2363350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266AE16-DEDD-4E34-87A0-B2799B008F78}" type="slidenum">
              <a:rPr lang="fr-FR" altLang="fr-FR" smtClean="0"/>
              <a:pPr>
                <a:defRPr/>
              </a:pPr>
              <a:t>82</a:t>
            </a:fld>
            <a:endParaRPr lang="fr-FR" altLang="fr-FR"/>
          </a:p>
        </p:txBody>
      </p:sp>
    </p:spTree>
    <p:extLst>
      <p:ext uri="{BB962C8B-B14F-4D97-AF65-F5344CB8AC3E}">
        <p14:creationId xmlns:p14="http://schemas.microsoft.com/office/powerpoint/2010/main" val="1575135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pPr defTabSz="512138">
              <a:defRPr/>
            </a:pPr>
            <a:fld id="{9D72BAD5-F67A-4549-9E1E-A6BEE4B31CA1}" type="slidenum">
              <a:rPr lang="fr-FR" sz="1300">
                <a:solidFill>
                  <a:prstClr val="black"/>
                </a:solidFill>
                <a:latin typeface="Calibri" panose="020F0502020204030204"/>
              </a:rPr>
              <a:pPr defTabSz="512138">
                <a:defRPr/>
              </a:pPr>
              <a:t>13</a:t>
            </a:fld>
            <a:endParaRPr lang="fr-FR" sz="1300">
              <a:solidFill>
                <a:prstClr val="black"/>
              </a:solidFill>
              <a:latin typeface="Calibri" panose="020F0502020204030204"/>
            </a:endParaRPr>
          </a:p>
        </p:txBody>
      </p:sp>
    </p:spTree>
    <p:extLst>
      <p:ext uri="{BB962C8B-B14F-4D97-AF65-F5344CB8AC3E}">
        <p14:creationId xmlns:p14="http://schemas.microsoft.com/office/powerpoint/2010/main" val="15786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F5DD3-4452-BBAE-1E6B-4165499102C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DC91963-604B-FDC7-6A85-102D967681B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687CFCD-D53A-757F-0301-DF7BF8772EBD}"/>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95332C01-ABA0-E79B-34DD-89DBDCA34908}"/>
              </a:ext>
            </a:extLst>
          </p:cNvPr>
          <p:cNvSpPr>
            <a:spLocks noGrp="1"/>
          </p:cNvSpPr>
          <p:nvPr>
            <p:ph type="sldNum" sz="quarter" idx="5"/>
          </p:nvPr>
        </p:nvSpPr>
        <p:spPr/>
        <p:txBody>
          <a:bodyPr/>
          <a:lstStyle/>
          <a:p>
            <a:pPr defTabSz="512138">
              <a:defRPr/>
            </a:pPr>
            <a:fld id="{9D72BAD5-F67A-4549-9E1E-A6BEE4B31CA1}" type="slidenum">
              <a:rPr lang="fr-FR" sz="1300">
                <a:solidFill>
                  <a:prstClr val="black"/>
                </a:solidFill>
                <a:latin typeface="Calibri" panose="020F0502020204030204"/>
              </a:rPr>
              <a:pPr defTabSz="512138">
                <a:defRPr/>
              </a:pPr>
              <a:t>14</a:t>
            </a:fld>
            <a:endParaRPr lang="fr-FR" sz="1300">
              <a:solidFill>
                <a:prstClr val="black"/>
              </a:solidFill>
              <a:latin typeface="Calibri" panose="020F0502020204030204"/>
            </a:endParaRPr>
          </a:p>
        </p:txBody>
      </p:sp>
    </p:spTree>
    <p:extLst>
      <p:ext uri="{BB962C8B-B14F-4D97-AF65-F5344CB8AC3E}">
        <p14:creationId xmlns:p14="http://schemas.microsoft.com/office/powerpoint/2010/main" val="3465651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538BB-0E0D-5BB7-9B00-7A580FC902B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9157E20-131A-C5F6-5E11-5F3D5D04EBF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5819C0A-27BF-1E58-9301-9191EB5D30CC}"/>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D36C7C27-32A6-9858-C8BD-E8D266724879}"/>
              </a:ext>
            </a:extLst>
          </p:cNvPr>
          <p:cNvSpPr>
            <a:spLocks noGrp="1"/>
          </p:cNvSpPr>
          <p:nvPr>
            <p:ph type="sldNum" sz="quarter" idx="5"/>
          </p:nvPr>
        </p:nvSpPr>
        <p:spPr/>
        <p:txBody>
          <a:bodyPr/>
          <a:lstStyle/>
          <a:p>
            <a:pPr defTabSz="512138">
              <a:defRPr/>
            </a:pPr>
            <a:fld id="{9D72BAD5-F67A-4549-9E1E-A6BEE4B31CA1}" type="slidenum">
              <a:rPr lang="fr-FR" sz="1300">
                <a:solidFill>
                  <a:prstClr val="black"/>
                </a:solidFill>
                <a:latin typeface="Calibri" panose="020F0502020204030204"/>
              </a:rPr>
              <a:pPr defTabSz="512138">
                <a:defRPr/>
              </a:pPr>
              <a:t>15</a:t>
            </a:fld>
            <a:endParaRPr lang="fr-FR" sz="1300">
              <a:solidFill>
                <a:prstClr val="black"/>
              </a:solidFill>
              <a:latin typeface="Calibri" panose="020F0502020204030204"/>
            </a:endParaRPr>
          </a:p>
        </p:txBody>
      </p:sp>
    </p:spTree>
    <p:extLst>
      <p:ext uri="{BB962C8B-B14F-4D97-AF65-F5344CB8AC3E}">
        <p14:creationId xmlns:p14="http://schemas.microsoft.com/office/powerpoint/2010/main" val="3204625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83920-95A1-4FCF-AD04-98B5C405184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2389888-CB17-BA83-409A-0918DCFF81F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6B40A81-3510-E505-A9BC-460969D90CE0}"/>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2CF650D7-A5C3-F247-BD57-63D427BC7330}"/>
              </a:ext>
            </a:extLst>
          </p:cNvPr>
          <p:cNvSpPr>
            <a:spLocks noGrp="1"/>
          </p:cNvSpPr>
          <p:nvPr>
            <p:ph type="sldNum" sz="quarter" idx="5"/>
          </p:nvPr>
        </p:nvSpPr>
        <p:spPr/>
        <p:txBody>
          <a:bodyPr/>
          <a:lstStyle/>
          <a:p>
            <a:pPr defTabSz="512138">
              <a:defRPr/>
            </a:pPr>
            <a:fld id="{9D72BAD5-F67A-4549-9E1E-A6BEE4B31CA1}" type="slidenum">
              <a:rPr lang="fr-FR" sz="1300">
                <a:solidFill>
                  <a:prstClr val="black"/>
                </a:solidFill>
                <a:latin typeface="Calibri" panose="020F0502020204030204"/>
              </a:rPr>
              <a:pPr defTabSz="512138">
                <a:defRPr/>
              </a:pPr>
              <a:t>16</a:t>
            </a:fld>
            <a:endParaRPr lang="fr-FR" sz="1300">
              <a:solidFill>
                <a:prstClr val="black"/>
              </a:solidFill>
              <a:latin typeface="Calibri" panose="020F0502020204030204"/>
            </a:endParaRPr>
          </a:p>
        </p:txBody>
      </p:sp>
    </p:spTree>
    <p:extLst>
      <p:ext uri="{BB962C8B-B14F-4D97-AF65-F5344CB8AC3E}">
        <p14:creationId xmlns:p14="http://schemas.microsoft.com/office/powerpoint/2010/main" val="2566058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BF017-27D0-CAE3-B82E-30F0BBA71D6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52D24EB-5570-01BE-3891-1AD850C68D2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7BE4DD7-F089-9597-5CDA-F226848425BE}"/>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7648BFBB-6C0D-5C0A-CB3E-67237491DCB1}"/>
              </a:ext>
            </a:extLst>
          </p:cNvPr>
          <p:cNvSpPr>
            <a:spLocks noGrp="1"/>
          </p:cNvSpPr>
          <p:nvPr>
            <p:ph type="sldNum" sz="quarter" idx="5"/>
          </p:nvPr>
        </p:nvSpPr>
        <p:spPr/>
        <p:txBody>
          <a:bodyPr/>
          <a:lstStyle/>
          <a:p>
            <a:pPr defTabSz="512138">
              <a:defRPr/>
            </a:pPr>
            <a:fld id="{9D72BAD5-F67A-4549-9E1E-A6BEE4B31CA1}" type="slidenum">
              <a:rPr lang="fr-FR" sz="1300">
                <a:solidFill>
                  <a:prstClr val="black"/>
                </a:solidFill>
                <a:latin typeface="Calibri" panose="020F0502020204030204"/>
              </a:rPr>
              <a:pPr defTabSz="512138">
                <a:defRPr/>
              </a:pPr>
              <a:t>17</a:t>
            </a:fld>
            <a:endParaRPr lang="fr-FR" sz="1300">
              <a:solidFill>
                <a:prstClr val="black"/>
              </a:solidFill>
              <a:latin typeface="Calibri" panose="020F0502020204030204"/>
            </a:endParaRPr>
          </a:p>
        </p:txBody>
      </p:sp>
    </p:spTree>
    <p:extLst>
      <p:ext uri="{BB962C8B-B14F-4D97-AF65-F5344CB8AC3E}">
        <p14:creationId xmlns:p14="http://schemas.microsoft.com/office/powerpoint/2010/main" val="962864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2266AE16-DEDD-4E34-87A0-B2799B008F78}" type="slidenum">
              <a:rPr lang="fr-FR" altLang="fr-FR" smtClean="0"/>
              <a:pPr>
                <a:defRPr/>
              </a:pPr>
              <a:t>21</a:t>
            </a:fld>
            <a:endParaRPr lang="fr-FR" altLang="fr-FR"/>
          </a:p>
        </p:txBody>
      </p:sp>
    </p:spTree>
    <p:extLst>
      <p:ext uri="{BB962C8B-B14F-4D97-AF65-F5344CB8AC3E}">
        <p14:creationId xmlns:p14="http://schemas.microsoft.com/office/powerpoint/2010/main" val="713157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5C530-9212-F794-7227-0ED3E789F3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CE500-98C7-DB9F-55D3-00B2293117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AD7B79-AF8F-8D56-CCD5-A1DD55DCBDF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AF1B881-A0EE-0214-3534-FB5D79D01E6E}"/>
              </a:ext>
            </a:extLst>
          </p:cNvPr>
          <p:cNvSpPr>
            <a:spLocks noGrp="1"/>
          </p:cNvSpPr>
          <p:nvPr>
            <p:ph type="sldNum" sz="quarter" idx="5"/>
          </p:nvPr>
        </p:nvSpPr>
        <p:spPr/>
        <p:txBody>
          <a:bodyPr/>
          <a:lstStyle/>
          <a:p>
            <a:pPr>
              <a:defRPr/>
            </a:pPr>
            <a:fld id="{2266AE16-DEDD-4E34-87A0-B2799B008F78}" type="slidenum">
              <a:rPr lang="fr-FR" altLang="fr-FR" smtClean="0"/>
              <a:pPr>
                <a:defRPr/>
              </a:pPr>
              <a:t>22</a:t>
            </a:fld>
            <a:endParaRPr lang="fr-FR" altLang="fr-FR"/>
          </a:p>
        </p:txBody>
      </p:sp>
    </p:spTree>
    <p:extLst>
      <p:ext uri="{BB962C8B-B14F-4D97-AF65-F5344CB8AC3E}">
        <p14:creationId xmlns:p14="http://schemas.microsoft.com/office/powerpoint/2010/main" val="490957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266AE16-DEDD-4E34-87A0-B2799B008F78}" type="slidenum">
              <a:rPr lang="fr-FR" altLang="fr-FR" smtClean="0"/>
              <a:pPr>
                <a:defRPr/>
              </a:pPr>
              <a:t>38</a:t>
            </a:fld>
            <a:endParaRPr lang="fr-FR" altLang="fr-FR"/>
          </a:p>
        </p:txBody>
      </p:sp>
    </p:spTree>
    <p:extLst>
      <p:ext uri="{BB962C8B-B14F-4D97-AF65-F5344CB8AC3E}">
        <p14:creationId xmlns:p14="http://schemas.microsoft.com/office/powerpoint/2010/main" val="883279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hyperlink" Target="https://www.tobam.fr/" TargetMode="External"/><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tobam.fr/" TargetMode="External"/><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www.tobam.fr/" TargetMode="External"/><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www.tobam.fr/" TargetMode="External"/><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www.tobam.fr/" TargetMode="External"/><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www.tobam.fr/" TargetMode="External"/><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www.tobam.fr/" TargetMode="External"/><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www.tobam.fr/" TargetMode="External"/><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fra01.safelinks.protection.outlook.com/?url=http%3A%2F%2Fwww.tobam.fr%2F&amp;data=05%7C01%7CJean-David.Vincent%40tobam.fr%7C5caabe5fb64e43efcb6508db9e4dbd99%7C7f4fffcaf6ca43d1bc815ddb4121b8d0%7C0%7C0%7C638277828948606390%7CUnknown%7CTWFpbGZsb3d8eyJWIjoiMC4wLjAwMDAiLCJQIjoiV2luMzIiLCJBTiI6Ik1haWwiLCJXVCI6Mn0%3D%7C3000%7C%7C%7C&amp;sdata=nweljjV90MYvJawIzG7Li2%2Bosq41e1plKn2CU5Ia%2BNE%3D&amp;reserved=0" TargetMode="External"/><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hyperlink" Target="https://www.tobam.fr/" TargetMode="Externa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s://www.tobam.fr/" TargetMode="External"/><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s://fra01.safelinks.protection.outlook.com/?url=http%3A%2F%2Fwww.tobam.fr%2F&amp;data=05%7C01%7CJean-David.Vincent%40tobam.fr%7C5caabe5fb64e43efcb6508db9e4dbd99%7C7f4fffcaf6ca43d1bc815ddb4121b8d0%7C0%7C0%7C638277828948606390%7CUnknown%7CTWFpbGZsb3d8eyJWIjoiMC4wLjAwMDAiLCJQIjoiV2luMzIiLCJBTiI6Ik1haWwiLCJXVCI6Mn0%3D%7C3000%7C%7C%7C&amp;sdata=nweljjV90MYvJawIzG7Li2%2Bosq41e1plKn2CU5Ia%2BNE%3D&amp;reserved=0" TargetMode="External"/><Relationship Id="rId2" Type="http://schemas.openxmlformats.org/officeDocument/2006/relationships/image" Target="../media/image3.jpeg"/><Relationship Id="rId1" Type="http://schemas.openxmlformats.org/officeDocument/2006/relationships/slideMaster" Target="../slideMasters/slideMaster6.xml"/><Relationship Id="rId4" Type="http://schemas.openxmlformats.org/officeDocument/2006/relationships/hyperlink" Target="https://www.tobam.fr/" TargetMode="Externa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jpe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jpe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jpe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1.xml"/><Relationship Id="rId4" Type="http://schemas.openxmlformats.org/officeDocument/2006/relationships/image" Target="../media/image7.sv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s://www.tobam.fr/" TargetMode="External"/><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part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744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4" name="Date Placeholder 3"/>
          <p:cNvSpPr>
            <a:spLocks noGrp="1"/>
          </p:cNvSpPr>
          <p:nvPr>
            <p:ph type="dt" sz="half" idx="10"/>
          </p:nvPr>
        </p:nvSpPr>
        <p:spPr/>
        <p:txBody>
          <a:bodyPr/>
          <a:lstStyle/>
          <a:p>
            <a:fld id="{7B0E42A6-8BA2-4254-AA0E-7ED5187CD789}" type="datetime1">
              <a:rPr lang="en-US" noProof="0" smtClean="0"/>
              <a:t>11/25/2024</a:t>
            </a:fld>
            <a:endParaRPr lang="en-US" noProof="0"/>
          </a:p>
        </p:txBody>
      </p:sp>
      <p:sp>
        <p:nvSpPr>
          <p:cNvPr id="6" name="Slide Number Placeholder 5"/>
          <p:cNvSpPr>
            <a:spLocks noGrp="1"/>
          </p:cNvSpPr>
          <p:nvPr>
            <p:ph type="sldNum" sz="quarter" idx="12"/>
          </p:nvPr>
        </p:nvSpPr>
        <p:spPr>
          <a:xfrm>
            <a:off x="9521126" y="7384179"/>
            <a:ext cx="476678" cy="282961"/>
          </a:xfrm>
        </p:spPr>
        <p:txBody>
          <a:bodyPr/>
          <a:lstStyle>
            <a:lvl1pPr>
              <a:defRPr lang="en-GB" sz="1000" smtClean="0"/>
            </a:lvl1pPr>
          </a:lstStyle>
          <a:p>
            <a:pPr defTabSz="332943"/>
            <a:fld id="{355F9927-066A-4E42-B902-7FE3DF2732F9}" type="slidenum">
              <a:rPr lang="en-US" smtClean="0"/>
              <a:pPr defTabSz="332943"/>
              <a:t>‹#›</a:t>
            </a:fld>
            <a:endParaRPr lang="en-US"/>
          </a:p>
        </p:txBody>
      </p:sp>
      <p:sp>
        <p:nvSpPr>
          <p:cNvPr id="3" name="Espace réservé du contenu 2">
            <a:extLst>
              <a:ext uri="{FF2B5EF4-FFF2-40B4-BE49-F238E27FC236}">
                <a16:creationId xmlns:a16="http://schemas.microsoft.com/office/drawing/2014/main" id="{2F4D3214-E7D4-49BE-82FB-0DF9A231D5E7}"/>
              </a:ext>
            </a:extLst>
          </p:cNvPr>
          <p:cNvSpPr>
            <a:spLocks noGrp="1"/>
          </p:cNvSpPr>
          <p:nvPr>
            <p:ph sz="quarter" idx="14" hasCustomPrompt="1"/>
          </p:nvPr>
        </p:nvSpPr>
        <p:spPr>
          <a:xfrm>
            <a:off x="450233" y="1344371"/>
            <a:ext cx="9143647"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7" name="Espace réservé du contenu 6">
            <a:extLst>
              <a:ext uri="{FF2B5EF4-FFF2-40B4-BE49-F238E27FC236}">
                <a16:creationId xmlns:a16="http://schemas.microsoft.com/office/drawing/2014/main" id="{3A313F16-062D-42AE-B866-CD0C3B1F9D8F}"/>
              </a:ext>
            </a:extLst>
          </p:cNvPr>
          <p:cNvSpPr>
            <a:spLocks noGrp="1"/>
          </p:cNvSpPr>
          <p:nvPr>
            <p:ph sz="quarter" idx="15" hasCustomPrompt="1"/>
          </p:nvPr>
        </p:nvSpPr>
        <p:spPr>
          <a:xfrm>
            <a:off x="450233" y="4440189"/>
            <a:ext cx="9143647"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8" name="Rectangle 7">
            <a:extLst>
              <a:ext uri="{FF2B5EF4-FFF2-40B4-BE49-F238E27FC236}">
                <a16:creationId xmlns:a16="http://schemas.microsoft.com/office/drawing/2014/main" id="{237BA4C2-D54F-5DDD-ECDE-8D0293960D6B}"/>
              </a:ext>
            </a:extLst>
          </p:cNvPr>
          <p:cNvSpPr/>
          <p:nvPr userDrawn="1"/>
        </p:nvSpPr>
        <p:spPr>
          <a:xfrm>
            <a:off x="308379" y="74903"/>
            <a:ext cx="4829934" cy="20235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240" tIns="39240" rIns="39240" bIns="39240" numCol="1" spcCol="38100" rtlCol="0" anchor="ctr">
            <a:spAutoFit/>
          </a:bodyPr>
          <a:lstStyle/>
          <a:p>
            <a:pPr marL="0" marR="0" indent="0" algn="l" defTabSz="451236" rtl="0" fontAlgn="auto" latinLnBrk="0" hangingPunct="0">
              <a:lnSpc>
                <a:spcPct val="100000"/>
              </a:lnSpc>
              <a:spcBef>
                <a:spcPts val="0"/>
              </a:spcBef>
              <a:spcAft>
                <a:spcPts val="0"/>
              </a:spcAft>
              <a:buClrTx/>
              <a:buSzTx/>
              <a:buFontTx/>
              <a:buNone/>
              <a:tabLst/>
            </a:pPr>
            <a:r>
              <a:rPr kumimoji="0" lang="en-GB" sz="800" b="0" i="0" u="none" strike="noStrike" cap="none" spc="0" normalizeH="0" baseline="0" dirty="0">
                <a:ln>
                  <a:noFill/>
                </a:ln>
                <a:solidFill>
                  <a:schemeClr val="tx1"/>
                </a:solidFill>
                <a:effectLst/>
                <a:uFillTx/>
                <a:latin typeface="Avenir Next LT Pro" panose="020B0504020202020204" pitchFamily="34" charset="0"/>
                <a:ea typeface="+mn-ea"/>
                <a:cs typeface="+mn-cs"/>
                <a:sym typeface="Helvetica Neue Medium"/>
              </a:rPr>
              <a:t>For institutional investors only</a:t>
            </a:r>
            <a:endParaRPr kumimoji="0" lang="fr-FR" sz="800" b="0" i="0" u="none" strike="noStrike" cap="none" spc="0" normalizeH="0" baseline="0" dirty="0">
              <a:ln>
                <a:noFill/>
              </a:ln>
              <a:solidFill>
                <a:schemeClr val="tx1"/>
              </a:solidFill>
              <a:effectLst/>
              <a:uFillTx/>
              <a:latin typeface="Avenir Next LT Pro" panose="020B0504020202020204" pitchFamily="34" charset="0"/>
              <a:ea typeface="+mn-ea"/>
              <a:cs typeface="+mn-cs"/>
              <a:sym typeface="Helvetica Neue Medium"/>
            </a:endParaRPr>
          </a:p>
        </p:txBody>
      </p:sp>
    </p:spTree>
    <p:extLst>
      <p:ext uri="{BB962C8B-B14F-4D97-AF65-F5344CB8AC3E}">
        <p14:creationId xmlns:p14="http://schemas.microsoft.com/office/powerpoint/2010/main" val="40926410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bout Tobam">
    <p:spTree>
      <p:nvGrpSpPr>
        <p:cNvPr id="1" name=""/>
        <p:cNvGrpSpPr/>
        <p:nvPr/>
      </p:nvGrpSpPr>
      <p:grpSpPr>
        <a:xfrm>
          <a:off x="0" y="0"/>
          <a:ext cx="0" cy="0"/>
          <a:chOff x="0" y="0"/>
          <a:chExt cx="0" cy="0"/>
        </a:xfrm>
      </p:grpSpPr>
      <p:pic>
        <p:nvPicPr>
          <p:cNvPr id="17" name="Image 7">
            <a:extLst>
              <a:ext uri="{FF2B5EF4-FFF2-40B4-BE49-F238E27FC236}">
                <a16:creationId xmlns:a16="http://schemas.microsoft.com/office/drawing/2014/main" id="{84B5233B-1BA2-44A6-B49A-C91CBADB204B}"/>
              </a:ext>
            </a:extLst>
          </p:cNvPr>
          <p:cNvPicPr>
            <a:picLocks noChangeAspect="1"/>
          </p:cNvPicPr>
          <p:nvPr userDrawn="1"/>
        </p:nvPicPr>
        <p:blipFill rotWithShape="1">
          <a:blip r:embed="rId2">
            <a:alphaModFix amt="30000"/>
          </a:blip>
          <a:srcRect r="39409" b="28626"/>
          <a:stretch/>
        </p:blipFill>
        <p:spPr>
          <a:xfrm>
            <a:off x="6279667" y="1024349"/>
            <a:ext cx="3758990" cy="6742660"/>
          </a:xfrm>
          <a:prstGeom prst="rect">
            <a:avLst/>
          </a:prstGeom>
        </p:spPr>
      </p:pic>
      <p:sp>
        <p:nvSpPr>
          <p:cNvPr id="10" name="ZoneTexte 9">
            <a:extLst>
              <a:ext uri="{FF2B5EF4-FFF2-40B4-BE49-F238E27FC236}">
                <a16:creationId xmlns:a16="http://schemas.microsoft.com/office/drawing/2014/main" id="{C2131400-108F-4FF8-80C3-5E87CC718A03}"/>
              </a:ext>
            </a:extLst>
          </p:cNvPr>
          <p:cNvSpPr txBox="1">
            <a:spLocks/>
          </p:cNvSpPr>
          <p:nvPr userDrawn="1"/>
        </p:nvSpPr>
        <p:spPr>
          <a:xfrm>
            <a:off x="451256" y="566830"/>
            <a:ext cx="3469233" cy="515129"/>
          </a:xfrm>
          <a:prstGeom prst="rect">
            <a:avLst/>
          </a:prstGeom>
        </p:spPr>
        <p:txBody>
          <a:bodyPr vert="horz" lIns="0" tIns="0" rIns="0" bIns="0" rtlCol="0" anchor="t">
            <a:noAutofit/>
          </a:bodyPr>
          <a:lstStyle>
            <a:lvl1pPr lvl="0" defTabSz="914400">
              <a:lnSpc>
                <a:spcPct val="90000"/>
              </a:lnSpc>
              <a:spcBef>
                <a:spcPct val="0"/>
              </a:spcBef>
              <a:buNone/>
              <a:defRPr lang="en-GB" sz="2400" b="0" cap="all" baseline="0" noProof="0" dirty="0">
                <a:solidFill>
                  <a:schemeClr val="bg2"/>
                </a:solidFill>
                <a:latin typeface="+mj-lt"/>
                <a:ea typeface="+mj-ea"/>
                <a:cs typeface="Arial" panose="020B0604020202020204" pitchFamily="34" charset="0"/>
              </a:defRPr>
            </a:lvl1pPr>
          </a:lstStyle>
          <a:p>
            <a:pPr lvl="0"/>
            <a:r>
              <a:rPr lang="en-US" sz="1878"/>
              <a:t>About TOBAM</a:t>
            </a:r>
            <a:endParaRPr lang="en-US" sz="1878" dirty="0"/>
          </a:p>
        </p:txBody>
      </p:sp>
      <p:sp>
        <p:nvSpPr>
          <p:cNvPr id="8" name="TextBox 1">
            <a:extLst>
              <a:ext uri="{FF2B5EF4-FFF2-40B4-BE49-F238E27FC236}">
                <a16:creationId xmlns:a16="http://schemas.microsoft.com/office/drawing/2014/main" id="{22DE8C8B-7BFE-40E0-BB3B-BB1C12440F4C}"/>
              </a:ext>
            </a:extLst>
          </p:cNvPr>
          <p:cNvSpPr txBox="1">
            <a:spLocks/>
          </p:cNvSpPr>
          <p:nvPr userDrawn="1"/>
        </p:nvSpPr>
        <p:spPr>
          <a:xfrm>
            <a:off x="450235" y="1340778"/>
            <a:ext cx="4500088" cy="4197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noAutofit/>
          </a:bodyPr>
          <a:lstStyle>
            <a:defPPr>
              <a:defRPr lang="en-US"/>
            </a:defPPr>
            <a:lvl1pPr algn="just" defTabSz="457200">
              <a:defRPr sz="1600">
                <a:latin typeface="Avenir Next LT Pro" panose="020B0504020202020204" pitchFamily="34" charset="0"/>
              </a:defRPr>
            </a:lvl1pPr>
            <a:lvl2pPr marL="457200" defTabSz="457200">
              <a:defRPr sz="1800"/>
            </a:lvl2pPr>
            <a:lvl3pPr marL="914400" defTabSz="457200">
              <a:defRPr sz="1800"/>
            </a:lvl3pPr>
            <a:lvl4pPr marL="1371600" defTabSz="457200">
              <a:defRPr sz="1800"/>
            </a:lvl4pPr>
            <a:lvl5pPr marL="1828800" defTabSz="457200">
              <a:defRPr sz="1800"/>
            </a:lvl5pPr>
            <a:lvl6pPr marL="2286000" defTabSz="457200">
              <a:defRPr sz="1800"/>
            </a:lvl6pPr>
            <a:lvl7pPr marL="2743200" defTabSz="457200">
              <a:defRPr sz="1800"/>
            </a:lvl7pPr>
            <a:lvl8pPr marL="3200400" defTabSz="457200">
              <a:defRPr sz="1800"/>
            </a:lvl8pPr>
            <a:lvl9pPr marL="3657600" defTabSz="457200">
              <a:defRPr sz="1800"/>
            </a:lvl9pPr>
          </a:lstStyle>
          <a:p>
            <a:pPr lvl="0" algn="l"/>
            <a:r>
              <a:rPr lang="en-US" sz="1221" dirty="0">
                <a:latin typeface="+mn-lt"/>
              </a:rPr>
              <a:t>TOBAM is an asset management company offering innovative investment capabilities designed to increase diversification. Its mission is to provide rational and professional solutions to long term investors in the context of efficient markets.</a:t>
            </a:r>
          </a:p>
          <a:p>
            <a:pPr lvl="0" algn="l"/>
            <a:endParaRPr lang="en-US" sz="1221" dirty="0">
              <a:latin typeface="+mn-lt"/>
            </a:endParaRPr>
          </a:p>
          <a:p>
            <a:pPr lvl="0" algn="l"/>
            <a:r>
              <a:rPr lang="en-US" sz="1221" dirty="0">
                <a:latin typeface="+mn-lt"/>
              </a:rPr>
              <a:t>The Maximum Diversification® approach, TOBAM’s flagship investment process founded in 2006, is supported by original, patented research and a mathematical definition of diversification and provides clients with diversified core exposure, in both the equity and fixed income markets. </a:t>
            </a:r>
          </a:p>
          <a:p>
            <a:pPr lvl="0" algn="l"/>
            <a:endParaRPr lang="en-US" sz="1221" dirty="0">
              <a:latin typeface="+mn-lt"/>
            </a:endParaRPr>
          </a:p>
          <a:p>
            <a:pPr lvl="0" algn="l"/>
            <a:r>
              <a:rPr lang="en-US" sz="1221" dirty="0">
                <a:latin typeface="+mn-lt"/>
              </a:rPr>
              <a:t>In line with its mission statement and commitment to diversification, </a:t>
            </a:r>
          </a:p>
          <a:p>
            <a:pPr lvl="0" algn="l"/>
            <a:r>
              <a:rPr lang="en-US" sz="1221" dirty="0">
                <a:latin typeface="+mn-lt"/>
              </a:rPr>
              <a:t>TOBAM also launched a separate activity on cryptocurrencies in 2017.</a:t>
            </a:r>
          </a:p>
          <a:p>
            <a:pPr lvl="0" algn="l"/>
            <a:endParaRPr lang="en-US" sz="1221" dirty="0">
              <a:latin typeface="+mn-lt"/>
            </a:endParaRPr>
          </a:p>
          <a:p>
            <a:pPr lvl="0" algn="l"/>
            <a:r>
              <a:rPr lang="en-US" sz="1221" dirty="0">
                <a:latin typeface="+mn-lt"/>
              </a:rPr>
              <a:t>TOBAM manages US$10 billion (at Sept 30, 2021). TOBAM’s team is composed of 51 professionals.</a:t>
            </a:r>
          </a:p>
          <a:p>
            <a:pPr lvl="0" algn="l"/>
            <a:endParaRPr lang="en-US" sz="1221" dirty="0">
              <a:latin typeface="+mn-lt"/>
            </a:endParaRPr>
          </a:p>
          <a:p>
            <a:pPr lvl="0" algn="l"/>
            <a:r>
              <a:rPr lang="en-US" sz="1221" dirty="0">
                <a:latin typeface="+mn-lt"/>
              </a:rPr>
              <a:t>For more information, visit www.tobam.</a:t>
            </a:r>
            <a:r>
              <a:rPr lang="en-US" sz="1221">
                <a:latin typeface="+mn-lt"/>
              </a:rPr>
              <a:t>fr </a:t>
            </a:r>
            <a:endParaRPr lang="en-US" sz="1221" dirty="0">
              <a:latin typeface="+mn-lt"/>
            </a:endParaRPr>
          </a:p>
        </p:txBody>
      </p:sp>
      <p:sp>
        <p:nvSpPr>
          <p:cNvPr id="2" name="Rectangle 1">
            <a:hlinkClick r:id="rId3"/>
            <a:extLst>
              <a:ext uri="{FF2B5EF4-FFF2-40B4-BE49-F238E27FC236}">
                <a16:creationId xmlns:a16="http://schemas.microsoft.com/office/drawing/2014/main" id="{512156B1-F664-45F4-9DD7-F41115069CEF}"/>
              </a:ext>
            </a:extLst>
          </p:cNvPr>
          <p:cNvSpPr/>
          <p:nvPr userDrawn="1"/>
        </p:nvSpPr>
        <p:spPr>
          <a:xfrm>
            <a:off x="2325141" y="5211975"/>
            <a:ext cx="108012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589" tIns="33295" rIns="66589" bIns="33295" numCol="1" spcCol="0" rtlCol="0" fromWordArt="0" anchor="ctr" anchorCtr="0" forceAA="0" compatLnSpc="1">
            <a:prstTxWarp prst="textNoShape">
              <a:avLst/>
            </a:prstTxWarp>
            <a:noAutofit/>
          </a:bodyPr>
          <a:lstStyle/>
          <a:p>
            <a:pPr algn="ctr"/>
            <a:endParaRPr lang="en-US" sz="1460" dirty="0"/>
          </a:p>
        </p:txBody>
      </p:sp>
      <p:sp>
        <p:nvSpPr>
          <p:cNvPr id="3" name="Espace réservé de la date 2">
            <a:extLst>
              <a:ext uri="{FF2B5EF4-FFF2-40B4-BE49-F238E27FC236}">
                <a16:creationId xmlns:a16="http://schemas.microsoft.com/office/drawing/2014/main" id="{206B2346-C559-400D-88F5-311C78E620C8}"/>
              </a:ext>
            </a:extLst>
          </p:cNvPr>
          <p:cNvSpPr>
            <a:spLocks noGrp="1"/>
          </p:cNvSpPr>
          <p:nvPr>
            <p:ph type="dt" sz="half" idx="10"/>
          </p:nvPr>
        </p:nvSpPr>
        <p:spPr/>
        <p:txBody>
          <a:bodyPr/>
          <a:lstStyle/>
          <a:p>
            <a:fld id="{2A89A883-1FD7-4A97-9D14-BDF302190ABD}" type="datetime1">
              <a:rPr lang="en-US" smtClean="0"/>
              <a:t>11/25/2024</a:t>
            </a:fld>
            <a:endParaRPr lang="en-US" dirty="0"/>
          </a:p>
        </p:txBody>
      </p:sp>
      <p:sp>
        <p:nvSpPr>
          <p:cNvPr id="11" name="ZoneTexte 10">
            <a:extLst>
              <a:ext uri="{FF2B5EF4-FFF2-40B4-BE49-F238E27FC236}">
                <a16:creationId xmlns:a16="http://schemas.microsoft.com/office/drawing/2014/main" id="{B787A90B-CB58-425B-8C41-9698E94C3FE4}"/>
              </a:ext>
            </a:extLst>
          </p:cNvPr>
          <p:cNvSpPr txBox="1">
            <a:spLocks/>
          </p:cNvSpPr>
          <p:nvPr userDrawn="1"/>
        </p:nvSpPr>
        <p:spPr>
          <a:xfrm>
            <a:off x="451821" y="5845753"/>
            <a:ext cx="3469233" cy="344306"/>
          </a:xfrm>
          <a:prstGeom prst="rect">
            <a:avLst/>
          </a:prstGeom>
          <a:noFill/>
        </p:spPr>
        <p:txBody>
          <a:bodyPr vert="horz" wrap="square" lIns="0" tIns="0" rIns="0" bIns="0" rtlCol="0">
            <a:noAutofit/>
          </a:bodyPr>
          <a:lstStyle/>
          <a:p>
            <a:pPr algn="l"/>
            <a:r>
              <a:rPr lang="en-US" sz="1691" b="0" cap="all" baseline="0">
                <a:solidFill>
                  <a:schemeClr val="accent1"/>
                </a:solidFill>
                <a:latin typeface="+mj-lt"/>
              </a:rPr>
              <a:t>CONTACTS</a:t>
            </a:r>
            <a:endParaRPr lang="en-US" sz="1691" b="0" cap="all" baseline="0" dirty="0">
              <a:solidFill>
                <a:schemeClr val="accent1"/>
              </a:solidFill>
              <a:latin typeface="+mj-lt"/>
            </a:endParaRPr>
          </a:p>
        </p:txBody>
      </p:sp>
      <p:sp>
        <p:nvSpPr>
          <p:cNvPr id="12" name="TextBox 1">
            <a:extLst>
              <a:ext uri="{FF2B5EF4-FFF2-40B4-BE49-F238E27FC236}">
                <a16:creationId xmlns:a16="http://schemas.microsoft.com/office/drawing/2014/main" id="{BCCC0B44-FE1A-4FEA-A706-E75DCBB34A33}"/>
              </a:ext>
            </a:extLst>
          </p:cNvPr>
          <p:cNvSpPr txBox="1">
            <a:spLocks/>
          </p:cNvSpPr>
          <p:nvPr userDrawn="1"/>
        </p:nvSpPr>
        <p:spPr>
          <a:xfrm>
            <a:off x="460677" y="6229658"/>
            <a:ext cx="1690957" cy="1155919"/>
          </a:xfrm>
          <a:prstGeom prst="rect">
            <a:avLst/>
          </a:prstGeom>
          <a:noFill/>
        </p:spPr>
        <p:txBody>
          <a:bodyPr wrap="square" lIns="0" tIns="0" rIns="0" bIns="0" rtlCol="0">
            <a:noAutofit/>
          </a:bodyPr>
          <a:lstStyle>
            <a:defPPr>
              <a:defRPr lang="en-US"/>
            </a:defPPr>
            <a:lvl1pPr fontAlgn="base">
              <a:spcBef>
                <a:spcPct val="0"/>
              </a:spcBef>
              <a:spcAft>
                <a:spcPct val="0"/>
              </a:spcAft>
              <a:defRPr sz="1600" b="0">
                <a:cs typeface="Arial" panose="020B0604020202020204" pitchFamily="34" charset="0"/>
              </a:defRPr>
            </a:lvl1pPr>
            <a:lvl2pPr marL="499765" eaLnBrk="0" fontAlgn="base" hangingPunct="0">
              <a:spcBef>
                <a:spcPct val="0"/>
              </a:spcBef>
              <a:spcAft>
                <a:spcPct val="0"/>
              </a:spcAft>
              <a:defRPr>
                <a:latin typeface="Calibri" panose="020F0502020204030204" pitchFamily="34" charset="0"/>
                <a:ea typeface="MS PGothic" panose="020B0600070205080204" pitchFamily="34" charset="-128"/>
              </a:defRPr>
            </a:lvl2pPr>
            <a:lvl3pPr marL="999531" eaLnBrk="0" fontAlgn="base" hangingPunct="0">
              <a:spcBef>
                <a:spcPct val="0"/>
              </a:spcBef>
              <a:spcAft>
                <a:spcPct val="0"/>
              </a:spcAft>
              <a:defRPr>
                <a:latin typeface="Calibri" panose="020F0502020204030204" pitchFamily="34" charset="0"/>
                <a:ea typeface="MS PGothic" panose="020B0600070205080204" pitchFamily="34" charset="-128"/>
              </a:defRPr>
            </a:lvl3pPr>
            <a:lvl4pPr marL="1499296" eaLnBrk="0" fontAlgn="base" hangingPunct="0">
              <a:spcBef>
                <a:spcPct val="0"/>
              </a:spcBef>
              <a:spcAft>
                <a:spcPct val="0"/>
              </a:spcAft>
              <a:defRPr>
                <a:latin typeface="Calibri" panose="020F0502020204030204" pitchFamily="34" charset="0"/>
                <a:ea typeface="MS PGothic" panose="020B0600070205080204" pitchFamily="34" charset="-128"/>
              </a:defRPr>
            </a:lvl4pPr>
            <a:lvl5pPr marL="1999061" eaLnBrk="0" fontAlgn="base" hangingPunct="0">
              <a:spcBef>
                <a:spcPct val="0"/>
              </a:spcBef>
              <a:spcAft>
                <a:spcPct val="0"/>
              </a:spcAft>
              <a:defRPr>
                <a:latin typeface="Calibri" panose="020F0502020204030204" pitchFamily="34" charset="0"/>
                <a:ea typeface="MS PGothic" panose="020B0600070205080204" pitchFamily="34" charset="-128"/>
              </a:defRPr>
            </a:lvl5pPr>
            <a:lvl6pPr marL="2498827" defTabSz="999531">
              <a:defRPr>
                <a:latin typeface="Calibri" panose="020F0502020204030204" pitchFamily="34" charset="0"/>
                <a:ea typeface="MS PGothic" panose="020B0600070205080204" pitchFamily="34" charset="-128"/>
              </a:defRPr>
            </a:lvl6pPr>
            <a:lvl7pPr marL="2998592" defTabSz="999531">
              <a:defRPr>
                <a:latin typeface="Calibri" panose="020F0502020204030204" pitchFamily="34" charset="0"/>
                <a:ea typeface="MS PGothic" panose="020B0600070205080204" pitchFamily="34" charset="-128"/>
              </a:defRPr>
            </a:lvl7pPr>
            <a:lvl8pPr marL="3498357" defTabSz="999531">
              <a:defRPr>
                <a:latin typeface="Calibri" panose="020F0502020204030204" pitchFamily="34" charset="0"/>
                <a:ea typeface="MS PGothic" panose="020B0600070205080204" pitchFamily="34" charset="-128"/>
              </a:defRPr>
            </a:lvl8pPr>
            <a:lvl9pPr marL="3998123" defTabSz="999531">
              <a:defRPr>
                <a:latin typeface="Calibri" panose="020F0502020204030204" pitchFamily="34" charset="0"/>
                <a:ea typeface="MS PGothic" panose="020B0600070205080204" pitchFamily="34" charset="-128"/>
              </a:defRPr>
            </a:lvl9pPr>
          </a:lstStyle>
          <a:p>
            <a:pPr lvl="0"/>
            <a:r>
              <a:rPr lang="en-US" sz="1221"/>
              <a:t>PARIS</a:t>
            </a:r>
          </a:p>
          <a:p>
            <a:pPr lvl="0"/>
            <a:r>
              <a:rPr lang="en-US" sz="1221"/>
              <a:t>49-53, Avenue des Champs Élysées,</a:t>
            </a:r>
          </a:p>
          <a:p>
            <a:pPr lvl="0"/>
            <a:r>
              <a:rPr lang="en-US" sz="1221"/>
              <a:t>75008 Paris</a:t>
            </a:r>
          </a:p>
          <a:p>
            <a:pPr lvl="0"/>
            <a:r>
              <a:rPr lang="en-US" sz="1221"/>
              <a:t>France</a:t>
            </a:r>
          </a:p>
          <a:p>
            <a:pPr lvl="0"/>
            <a:endParaRPr lang="en-US" sz="1221" dirty="0"/>
          </a:p>
        </p:txBody>
      </p:sp>
      <p:sp>
        <p:nvSpPr>
          <p:cNvPr id="13" name="TextBox 1">
            <a:extLst>
              <a:ext uri="{FF2B5EF4-FFF2-40B4-BE49-F238E27FC236}">
                <a16:creationId xmlns:a16="http://schemas.microsoft.com/office/drawing/2014/main" id="{6A3E2854-E21B-478F-91C1-02F555423453}"/>
              </a:ext>
            </a:extLst>
          </p:cNvPr>
          <p:cNvSpPr txBox="1">
            <a:spLocks/>
          </p:cNvSpPr>
          <p:nvPr userDrawn="1"/>
        </p:nvSpPr>
        <p:spPr>
          <a:xfrm>
            <a:off x="2229312" y="6229658"/>
            <a:ext cx="1690957" cy="1155919"/>
          </a:xfrm>
          <a:prstGeom prst="rect">
            <a:avLst/>
          </a:prstGeom>
          <a:noFill/>
        </p:spPr>
        <p:txBody>
          <a:bodyPr wrap="square" lIns="0" tIns="0" rIns="0" bIns="0" rtlCol="0">
            <a:noAutofit/>
          </a:bodyPr>
          <a:lstStyle>
            <a:defPPr>
              <a:defRPr lang="en-US"/>
            </a:defPPr>
            <a:lvl1pPr lvl="0" fontAlgn="base">
              <a:spcBef>
                <a:spcPct val="0"/>
              </a:spcBef>
              <a:spcAft>
                <a:spcPct val="0"/>
              </a:spcAft>
              <a:defRPr sz="1600" b="0">
                <a:cs typeface="Arial" panose="020B0604020202020204" pitchFamily="34" charset="0"/>
              </a:defRPr>
            </a:lvl1pPr>
            <a:lvl2pPr marL="499765" eaLnBrk="0" fontAlgn="base" hangingPunct="0">
              <a:spcBef>
                <a:spcPct val="0"/>
              </a:spcBef>
              <a:spcAft>
                <a:spcPct val="0"/>
              </a:spcAft>
              <a:defRPr>
                <a:latin typeface="Calibri" panose="020F0502020204030204" pitchFamily="34" charset="0"/>
                <a:ea typeface="MS PGothic" panose="020B0600070205080204" pitchFamily="34" charset="-128"/>
              </a:defRPr>
            </a:lvl2pPr>
            <a:lvl3pPr marL="999531" eaLnBrk="0" fontAlgn="base" hangingPunct="0">
              <a:spcBef>
                <a:spcPct val="0"/>
              </a:spcBef>
              <a:spcAft>
                <a:spcPct val="0"/>
              </a:spcAft>
              <a:defRPr>
                <a:latin typeface="Calibri" panose="020F0502020204030204" pitchFamily="34" charset="0"/>
                <a:ea typeface="MS PGothic" panose="020B0600070205080204" pitchFamily="34" charset="-128"/>
              </a:defRPr>
            </a:lvl3pPr>
            <a:lvl4pPr marL="1499296" eaLnBrk="0" fontAlgn="base" hangingPunct="0">
              <a:spcBef>
                <a:spcPct val="0"/>
              </a:spcBef>
              <a:spcAft>
                <a:spcPct val="0"/>
              </a:spcAft>
              <a:defRPr>
                <a:latin typeface="Calibri" panose="020F0502020204030204" pitchFamily="34" charset="0"/>
                <a:ea typeface="MS PGothic" panose="020B0600070205080204" pitchFamily="34" charset="-128"/>
              </a:defRPr>
            </a:lvl4pPr>
            <a:lvl5pPr marL="1999061" eaLnBrk="0" fontAlgn="base" hangingPunct="0">
              <a:spcBef>
                <a:spcPct val="0"/>
              </a:spcBef>
              <a:spcAft>
                <a:spcPct val="0"/>
              </a:spcAft>
              <a:defRPr>
                <a:latin typeface="Calibri" panose="020F0502020204030204" pitchFamily="34" charset="0"/>
                <a:ea typeface="MS PGothic" panose="020B0600070205080204" pitchFamily="34" charset="-128"/>
              </a:defRPr>
            </a:lvl5pPr>
            <a:lvl6pPr marL="2498827" defTabSz="999531">
              <a:defRPr>
                <a:latin typeface="Calibri" panose="020F0502020204030204" pitchFamily="34" charset="0"/>
                <a:ea typeface="MS PGothic" panose="020B0600070205080204" pitchFamily="34" charset="-128"/>
              </a:defRPr>
            </a:lvl6pPr>
            <a:lvl7pPr marL="2998592" defTabSz="999531">
              <a:defRPr>
                <a:latin typeface="Calibri" panose="020F0502020204030204" pitchFamily="34" charset="0"/>
                <a:ea typeface="MS PGothic" panose="020B0600070205080204" pitchFamily="34" charset="-128"/>
              </a:defRPr>
            </a:lvl7pPr>
            <a:lvl8pPr marL="3498357" defTabSz="999531">
              <a:defRPr>
                <a:latin typeface="Calibri" panose="020F0502020204030204" pitchFamily="34" charset="0"/>
                <a:ea typeface="MS PGothic" panose="020B0600070205080204" pitchFamily="34" charset="-128"/>
              </a:defRPr>
            </a:lvl8pPr>
            <a:lvl9pPr marL="3998123" defTabSz="999531">
              <a:defRPr>
                <a:latin typeface="Calibri" panose="020F0502020204030204" pitchFamily="34" charset="0"/>
                <a:ea typeface="MS PGothic" panose="020B0600070205080204" pitchFamily="34" charset="-128"/>
              </a:defRPr>
            </a:lvl9pPr>
          </a:lstStyle>
          <a:p>
            <a:pPr lvl="0"/>
            <a:r>
              <a:rPr lang="en-US" sz="1221"/>
              <a:t>NEW YORK</a:t>
            </a:r>
          </a:p>
          <a:p>
            <a:pPr lvl="0"/>
            <a:r>
              <a:rPr lang="en-US" sz="1221"/>
              <a:t>DUBLIN</a:t>
            </a:r>
          </a:p>
          <a:p>
            <a:pPr lvl="0"/>
            <a:r>
              <a:rPr lang="en-US" sz="1221"/>
              <a:t>HONG KONG</a:t>
            </a:r>
          </a:p>
          <a:p>
            <a:pPr lvl="0"/>
            <a:r>
              <a:rPr lang="en-US" sz="1221"/>
              <a:t>FRANKFURT</a:t>
            </a:r>
          </a:p>
          <a:p>
            <a:pPr lvl="0"/>
            <a:r>
              <a:rPr lang="en-US" sz="1221"/>
              <a:t>LUXEMBOURG</a:t>
            </a:r>
            <a:endParaRPr lang="en-US" sz="1221" dirty="0"/>
          </a:p>
        </p:txBody>
      </p:sp>
      <p:sp>
        <p:nvSpPr>
          <p:cNvPr id="14" name="TextBox 1">
            <a:extLst>
              <a:ext uri="{FF2B5EF4-FFF2-40B4-BE49-F238E27FC236}">
                <a16:creationId xmlns:a16="http://schemas.microsoft.com/office/drawing/2014/main" id="{F5E6121A-3DE4-425F-93B7-E993A436EAB6}"/>
              </a:ext>
            </a:extLst>
          </p:cNvPr>
          <p:cNvSpPr txBox="1">
            <a:spLocks/>
          </p:cNvSpPr>
          <p:nvPr userDrawn="1"/>
        </p:nvSpPr>
        <p:spPr>
          <a:xfrm>
            <a:off x="3997947" y="6229658"/>
            <a:ext cx="1690957" cy="375744"/>
          </a:xfrm>
          <a:prstGeom prst="rect">
            <a:avLst/>
          </a:prstGeom>
          <a:noFill/>
        </p:spPr>
        <p:txBody>
          <a:bodyPr wrap="square" lIns="0" tIns="0" rIns="0" bIns="0" rtlCol="0">
            <a:spAutoFit/>
          </a:bodyPr>
          <a:lstStyle>
            <a:defPPr>
              <a:defRPr lang="en-US"/>
            </a:defPPr>
            <a:lvl1pPr lvl="0" fontAlgn="base">
              <a:spcBef>
                <a:spcPct val="0"/>
              </a:spcBef>
              <a:spcAft>
                <a:spcPct val="0"/>
              </a:spcAft>
              <a:defRPr sz="1600" b="0">
                <a:cs typeface="Arial" panose="020B0604020202020204" pitchFamily="34" charset="0"/>
              </a:defRPr>
            </a:lvl1pPr>
            <a:lvl2pPr marL="499765" eaLnBrk="0" fontAlgn="base" hangingPunct="0">
              <a:spcBef>
                <a:spcPct val="0"/>
              </a:spcBef>
              <a:spcAft>
                <a:spcPct val="0"/>
              </a:spcAft>
              <a:defRPr>
                <a:latin typeface="Calibri" panose="020F0502020204030204" pitchFamily="34" charset="0"/>
                <a:ea typeface="MS PGothic" panose="020B0600070205080204" pitchFamily="34" charset="-128"/>
              </a:defRPr>
            </a:lvl2pPr>
            <a:lvl3pPr marL="999531" eaLnBrk="0" fontAlgn="base" hangingPunct="0">
              <a:spcBef>
                <a:spcPct val="0"/>
              </a:spcBef>
              <a:spcAft>
                <a:spcPct val="0"/>
              </a:spcAft>
              <a:defRPr>
                <a:latin typeface="Calibri" panose="020F0502020204030204" pitchFamily="34" charset="0"/>
                <a:ea typeface="MS PGothic" panose="020B0600070205080204" pitchFamily="34" charset="-128"/>
              </a:defRPr>
            </a:lvl3pPr>
            <a:lvl4pPr marL="1499296" eaLnBrk="0" fontAlgn="base" hangingPunct="0">
              <a:spcBef>
                <a:spcPct val="0"/>
              </a:spcBef>
              <a:spcAft>
                <a:spcPct val="0"/>
              </a:spcAft>
              <a:defRPr>
                <a:latin typeface="Calibri" panose="020F0502020204030204" pitchFamily="34" charset="0"/>
                <a:ea typeface="MS PGothic" panose="020B0600070205080204" pitchFamily="34" charset="-128"/>
              </a:defRPr>
            </a:lvl4pPr>
            <a:lvl5pPr marL="1999061" eaLnBrk="0" fontAlgn="base" hangingPunct="0">
              <a:spcBef>
                <a:spcPct val="0"/>
              </a:spcBef>
              <a:spcAft>
                <a:spcPct val="0"/>
              </a:spcAft>
              <a:defRPr>
                <a:latin typeface="Calibri" panose="020F0502020204030204" pitchFamily="34" charset="0"/>
                <a:ea typeface="MS PGothic" panose="020B0600070205080204" pitchFamily="34" charset="-128"/>
              </a:defRPr>
            </a:lvl5pPr>
            <a:lvl6pPr marL="2498827" defTabSz="999531">
              <a:defRPr>
                <a:latin typeface="Calibri" panose="020F0502020204030204" pitchFamily="34" charset="0"/>
                <a:ea typeface="MS PGothic" panose="020B0600070205080204" pitchFamily="34" charset="-128"/>
              </a:defRPr>
            </a:lvl6pPr>
            <a:lvl7pPr marL="2998592" defTabSz="999531">
              <a:defRPr>
                <a:latin typeface="Calibri" panose="020F0502020204030204" pitchFamily="34" charset="0"/>
                <a:ea typeface="MS PGothic" panose="020B0600070205080204" pitchFamily="34" charset="-128"/>
              </a:defRPr>
            </a:lvl7pPr>
            <a:lvl8pPr marL="3498357" defTabSz="999531">
              <a:defRPr>
                <a:latin typeface="Calibri" panose="020F0502020204030204" pitchFamily="34" charset="0"/>
                <a:ea typeface="MS PGothic" panose="020B0600070205080204" pitchFamily="34" charset="-128"/>
              </a:defRPr>
            </a:lvl8pPr>
            <a:lvl9pPr marL="3998123" defTabSz="999531">
              <a:defRPr>
                <a:latin typeface="Calibri" panose="020F0502020204030204" pitchFamily="34" charset="0"/>
                <a:ea typeface="MS PGothic" panose="020B0600070205080204" pitchFamily="34" charset="-128"/>
              </a:defRPr>
            </a:lvl9pPr>
          </a:lstStyle>
          <a:p>
            <a:pPr lvl="0"/>
            <a:r>
              <a:rPr lang="en-US" sz="1221"/>
              <a:t>CLIENT SERVICE</a:t>
            </a:r>
          </a:p>
          <a:p>
            <a:pPr lvl="0"/>
            <a:r>
              <a:rPr lang="en-US" sz="1221"/>
              <a:t>clientservice@tobam.fr</a:t>
            </a:r>
            <a:endParaRPr lang="en-US" sz="1221" dirty="0"/>
          </a:p>
        </p:txBody>
      </p:sp>
      <p:sp>
        <p:nvSpPr>
          <p:cNvPr id="5" name="Espace réservé du numéro de diapositive 4">
            <a:extLst>
              <a:ext uri="{FF2B5EF4-FFF2-40B4-BE49-F238E27FC236}">
                <a16:creationId xmlns:a16="http://schemas.microsoft.com/office/drawing/2014/main" id="{73998B60-3714-4869-B34D-665B8DB1F45B}"/>
              </a:ext>
            </a:extLst>
          </p:cNvPr>
          <p:cNvSpPr>
            <a:spLocks noGrp="1"/>
          </p:cNvSpPr>
          <p:nvPr>
            <p:ph type="sldNum" sz="quarter" idx="12"/>
          </p:nvPr>
        </p:nvSpPr>
        <p:spPr>
          <a:xfrm>
            <a:off x="9521125" y="7384180"/>
            <a:ext cx="476678" cy="282961"/>
          </a:xfrm>
        </p:spPr>
        <p:txBody>
          <a:bodyPr/>
          <a:lstStyle>
            <a:lvl1pPr>
              <a:defRPr lang="fr-FR" smtClean="0"/>
            </a:lvl1pPr>
          </a:lstStyle>
          <a:p>
            <a:pPr defTabSz="332941"/>
            <a:fld id="{355F9927-066A-4E42-B902-7FE3DF2732F9}" type="slidenum">
              <a:rPr lang="en-US" smtClean="0"/>
              <a:pPr defTabSz="332941"/>
              <a:t>‹#›</a:t>
            </a:fld>
            <a:endParaRPr lang="en-US" dirty="0"/>
          </a:p>
        </p:txBody>
      </p:sp>
      <p:sp>
        <p:nvSpPr>
          <p:cNvPr id="16" name="Espace réservé du pied de page 3">
            <a:extLst>
              <a:ext uri="{FF2B5EF4-FFF2-40B4-BE49-F238E27FC236}">
                <a16:creationId xmlns:a16="http://schemas.microsoft.com/office/drawing/2014/main" id="{B04C3A86-951B-478F-A505-EDCA2BFBAC3F}"/>
              </a:ext>
            </a:extLst>
          </p:cNvPr>
          <p:cNvSpPr>
            <a:spLocks noGrp="1"/>
          </p:cNvSpPr>
          <p:nvPr>
            <p:ph type="ftr" sz="quarter" idx="11"/>
          </p:nvPr>
        </p:nvSpPr>
        <p:spPr>
          <a:xfrm>
            <a:off x="450236" y="34923"/>
            <a:ext cx="4829934" cy="228946"/>
          </a:xfr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lang="fr-FR" smtClean="0"/>
            </a:lvl1pPr>
          </a:lstStyle>
          <a:p>
            <a:pPr defTabSz="425425"/>
            <a:r>
              <a:rPr lang="en-US"/>
              <a:t>For institutional investors only</a:t>
            </a:r>
            <a:endParaRPr lang="en-US" dirty="0"/>
          </a:p>
        </p:txBody>
      </p:sp>
    </p:spTree>
    <p:extLst>
      <p:ext uri="{BB962C8B-B14F-4D97-AF65-F5344CB8AC3E}">
        <p14:creationId xmlns:p14="http://schemas.microsoft.com/office/powerpoint/2010/main" val="682925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Squa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4" name="Date Placeholder 3"/>
          <p:cNvSpPr>
            <a:spLocks noGrp="1"/>
          </p:cNvSpPr>
          <p:nvPr>
            <p:ph type="dt" sz="half" idx="10"/>
          </p:nvPr>
        </p:nvSpPr>
        <p:spPr/>
        <p:txBody>
          <a:bodyPr/>
          <a:lstStyle/>
          <a:p>
            <a:fld id="{A2422AAE-5419-422A-B9BF-164198B09718}" type="datetime1">
              <a:rPr lang="en-US" noProof="0" smtClean="0"/>
              <a:t>11/25/2024</a:t>
            </a:fld>
            <a:endParaRPr lang="en-US" noProof="0"/>
          </a:p>
        </p:txBody>
      </p:sp>
      <p:sp>
        <p:nvSpPr>
          <p:cNvPr id="6" name="Slide Number Placeholder 5"/>
          <p:cNvSpPr>
            <a:spLocks noGrp="1"/>
          </p:cNvSpPr>
          <p:nvPr>
            <p:ph type="sldNum" sz="quarter" idx="12"/>
          </p:nvPr>
        </p:nvSpPr>
        <p:spPr>
          <a:xfrm>
            <a:off x="9521126" y="7384179"/>
            <a:ext cx="476678" cy="282961"/>
          </a:xfrm>
        </p:spPr>
        <p:txBody>
          <a:bodyPr/>
          <a:lstStyle>
            <a:lvl1pPr>
              <a:defRPr lang="en-GB" smtClean="0"/>
            </a:lvl1pPr>
          </a:lstStyle>
          <a:p>
            <a:pPr defTabSz="332943"/>
            <a:fld id="{355F9927-066A-4E42-B902-7FE3DF2732F9}" type="slidenum">
              <a:rPr lang="en-US" smtClean="0"/>
              <a:pPr defTabSz="332943"/>
              <a:t>‹#›</a:t>
            </a:fld>
            <a:endParaRPr lang="en-US"/>
          </a:p>
        </p:txBody>
      </p:sp>
      <p:sp>
        <p:nvSpPr>
          <p:cNvPr id="3" name="Espace réservé du contenu 2">
            <a:extLst>
              <a:ext uri="{FF2B5EF4-FFF2-40B4-BE49-F238E27FC236}">
                <a16:creationId xmlns:a16="http://schemas.microsoft.com/office/drawing/2014/main" id="{368AE907-5C50-431E-B550-53B466A77822}"/>
              </a:ext>
            </a:extLst>
          </p:cNvPr>
          <p:cNvSpPr>
            <a:spLocks noGrp="1"/>
          </p:cNvSpPr>
          <p:nvPr>
            <p:ph sz="quarter" idx="14" hasCustomPrompt="1"/>
          </p:nvPr>
        </p:nvSpPr>
        <p:spPr>
          <a:xfrm>
            <a:off x="450232" y="1344371"/>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7" name="Espace réservé du contenu 6">
            <a:extLst>
              <a:ext uri="{FF2B5EF4-FFF2-40B4-BE49-F238E27FC236}">
                <a16:creationId xmlns:a16="http://schemas.microsoft.com/office/drawing/2014/main" id="{4399F403-3BBE-42FE-92CD-CC7D62A2FE96}"/>
              </a:ext>
            </a:extLst>
          </p:cNvPr>
          <p:cNvSpPr>
            <a:spLocks noGrp="1"/>
          </p:cNvSpPr>
          <p:nvPr>
            <p:ph sz="quarter" idx="15" hasCustomPrompt="1"/>
          </p:nvPr>
        </p:nvSpPr>
        <p:spPr>
          <a:xfrm>
            <a:off x="450232" y="4440189"/>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9" name="Espace réservé du contenu 8">
            <a:extLst>
              <a:ext uri="{FF2B5EF4-FFF2-40B4-BE49-F238E27FC236}">
                <a16:creationId xmlns:a16="http://schemas.microsoft.com/office/drawing/2014/main" id="{31D48D6F-7640-443F-A005-73DAA5371AD0}"/>
              </a:ext>
            </a:extLst>
          </p:cNvPr>
          <p:cNvSpPr>
            <a:spLocks noGrp="1"/>
          </p:cNvSpPr>
          <p:nvPr>
            <p:ph sz="quarter" idx="16" hasCustomPrompt="1"/>
          </p:nvPr>
        </p:nvSpPr>
        <p:spPr>
          <a:xfrm>
            <a:off x="5095630" y="1344371"/>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10" name="Espace réservé du contenu 9">
            <a:extLst>
              <a:ext uri="{FF2B5EF4-FFF2-40B4-BE49-F238E27FC236}">
                <a16:creationId xmlns:a16="http://schemas.microsoft.com/office/drawing/2014/main" id="{E11233B7-D33C-4BD5-B03F-774E9C2B61E1}"/>
              </a:ext>
            </a:extLst>
          </p:cNvPr>
          <p:cNvSpPr>
            <a:spLocks noGrp="1"/>
          </p:cNvSpPr>
          <p:nvPr>
            <p:ph sz="quarter" idx="17" hasCustomPrompt="1"/>
          </p:nvPr>
        </p:nvSpPr>
        <p:spPr>
          <a:xfrm>
            <a:off x="5095630" y="4440189"/>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11" name="Espace réservé du pied de page 3">
            <a:extLst>
              <a:ext uri="{FF2B5EF4-FFF2-40B4-BE49-F238E27FC236}">
                <a16:creationId xmlns:a16="http://schemas.microsoft.com/office/drawing/2014/main" id="{5300483D-C86E-49AE-A0FA-1443F3367377}"/>
              </a:ext>
            </a:extLst>
          </p:cNvPr>
          <p:cNvSpPr>
            <a:spLocks noGrp="1"/>
          </p:cNvSpPr>
          <p:nvPr>
            <p:ph type="ftr" sz="quarter" idx="11"/>
          </p:nvPr>
        </p:nvSpPr>
        <p:spPr>
          <a:xfrm>
            <a:off x="450235" y="34923"/>
            <a:ext cx="4829934" cy="228946"/>
          </a:xfr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lang="fr-FR" smtClean="0"/>
            </a:lvl1pPr>
          </a:lstStyle>
          <a:p>
            <a:pPr defTabSz="425428"/>
            <a:r>
              <a:rPr lang="en-US"/>
              <a:t>For institutional investors only</a:t>
            </a:r>
          </a:p>
        </p:txBody>
      </p:sp>
    </p:spTree>
    <p:extLst>
      <p:ext uri="{BB962C8B-B14F-4D97-AF65-F5344CB8AC3E}">
        <p14:creationId xmlns:p14="http://schemas.microsoft.com/office/powerpoint/2010/main" val="706609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2/3, 1/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4" name="Date Placeholder 3"/>
          <p:cNvSpPr>
            <a:spLocks noGrp="1"/>
          </p:cNvSpPr>
          <p:nvPr>
            <p:ph type="dt" sz="half" idx="10"/>
          </p:nvPr>
        </p:nvSpPr>
        <p:spPr/>
        <p:txBody>
          <a:bodyPr/>
          <a:lstStyle/>
          <a:p>
            <a:fld id="{DA70FBC0-836E-44C4-913D-E0F41D909B64}" type="datetime1">
              <a:rPr lang="en-US" noProof="0" smtClean="0"/>
              <a:t>11/25/2024</a:t>
            </a:fld>
            <a:endParaRPr lang="en-US" noProof="0"/>
          </a:p>
        </p:txBody>
      </p:sp>
      <p:sp>
        <p:nvSpPr>
          <p:cNvPr id="6" name="Slide Number Placeholder 5"/>
          <p:cNvSpPr>
            <a:spLocks noGrp="1"/>
          </p:cNvSpPr>
          <p:nvPr>
            <p:ph type="sldNum" sz="quarter" idx="12"/>
          </p:nvPr>
        </p:nvSpPr>
        <p:spPr>
          <a:xfrm>
            <a:off x="9521126" y="7384179"/>
            <a:ext cx="476678" cy="282961"/>
          </a:xfrm>
        </p:spPr>
        <p:txBody>
          <a:bodyPr/>
          <a:lstStyle>
            <a:lvl1pPr>
              <a:defRPr lang="en-GB" smtClean="0"/>
            </a:lvl1pPr>
          </a:lstStyle>
          <a:p>
            <a:pPr defTabSz="332943"/>
            <a:fld id="{355F9927-066A-4E42-B902-7FE3DF2732F9}" type="slidenum">
              <a:rPr lang="en-US" smtClean="0"/>
              <a:pPr defTabSz="332943"/>
              <a:t>‹#›</a:t>
            </a:fld>
            <a:endParaRPr lang="en-US"/>
          </a:p>
        </p:txBody>
      </p:sp>
      <p:sp>
        <p:nvSpPr>
          <p:cNvPr id="3" name="Espace réservé du contenu 2">
            <a:extLst>
              <a:ext uri="{FF2B5EF4-FFF2-40B4-BE49-F238E27FC236}">
                <a16:creationId xmlns:a16="http://schemas.microsoft.com/office/drawing/2014/main" id="{BDDF0120-FA16-4CBB-8E65-0B667AEA6DC3}"/>
              </a:ext>
            </a:extLst>
          </p:cNvPr>
          <p:cNvSpPr>
            <a:spLocks noGrp="1"/>
          </p:cNvSpPr>
          <p:nvPr>
            <p:ph sz="quarter" idx="14" hasCustomPrompt="1"/>
          </p:nvPr>
        </p:nvSpPr>
        <p:spPr>
          <a:xfrm>
            <a:off x="450233" y="1344370"/>
            <a:ext cx="5997666"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7" name="Espace réservé du contenu 6">
            <a:extLst>
              <a:ext uri="{FF2B5EF4-FFF2-40B4-BE49-F238E27FC236}">
                <a16:creationId xmlns:a16="http://schemas.microsoft.com/office/drawing/2014/main" id="{B6BECA35-F91C-4F08-9426-D25C43231EF5}"/>
              </a:ext>
            </a:extLst>
          </p:cNvPr>
          <p:cNvSpPr>
            <a:spLocks noGrp="1"/>
          </p:cNvSpPr>
          <p:nvPr>
            <p:ph sz="quarter" idx="15" hasCustomPrompt="1"/>
          </p:nvPr>
        </p:nvSpPr>
        <p:spPr>
          <a:xfrm>
            <a:off x="6595047" y="1344370"/>
            <a:ext cx="2998833"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8" name="Espace réservé du pied de page 3">
            <a:extLst>
              <a:ext uri="{FF2B5EF4-FFF2-40B4-BE49-F238E27FC236}">
                <a16:creationId xmlns:a16="http://schemas.microsoft.com/office/drawing/2014/main" id="{57691C76-97A6-46C5-8290-F38A03A0C911}"/>
              </a:ext>
            </a:extLst>
          </p:cNvPr>
          <p:cNvSpPr>
            <a:spLocks noGrp="1"/>
          </p:cNvSpPr>
          <p:nvPr>
            <p:ph type="ftr" sz="quarter" idx="11"/>
          </p:nvPr>
        </p:nvSpPr>
        <p:spPr>
          <a:xfrm>
            <a:off x="450235" y="34923"/>
            <a:ext cx="4829934" cy="228946"/>
          </a:xfr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lang="fr-FR" smtClean="0"/>
            </a:lvl1pPr>
          </a:lstStyle>
          <a:p>
            <a:pPr defTabSz="425428"/>
            <a:r>
              <a:rPr lang="en-US"/>
              <a:t>For institutional investors only</a:t>
            </a:r>
          </a:p>
        </p:txBody>
      </p:sp>
    </p:spTree>
    <p:extLst>
      <p:ext uri="{BB962C8B-B14F-4D97-AF65-F5344CB8AC3E}">
        <p14:creationId xmlns:p14="http://schemas.microsoft.com/office/powerpoint/2010/main" val="3880570877"/>
      </p:ext>
    </p:extLst>
  </p:cSld>
  <p:clrMapOvr>
    <a:masterClrMapping/>
  </p:clrMapOvr>
  <p:extLst>
    <p:ext uri="{DCECCB84-F9BA-43D5-87BE-67443E8EF086}">
      <p15:sldGuideLst xmlns:p15="http://schemas.microsoft.com/office/powerpoint/2012/main">
        <p15:guide id="1" pos="4323">
          <p15:clr>
            <a:srgbClr val="FBAE40"/>
          </p15:clr>
        </p15:guide>
        <p15:guide id="2" pos="44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section">
    <p:spTree>
      <p:nvGrpSpPr>
        <p:cNvPr id="1" name=""/>
        <p:cNvGrpSpPr/>
        <p:nvPr/>
      </p:nvGrpSpPr>
      <p:grpSpPr>
        <a:xfrm>
          <a:off x="0" y="0"/>
          <a:ext cx="0" cy="0"/>
          <a:chOff x="0" y="0"/>
          <a:chExt cx="0" cy="0"/>
        </a:xfrm>
      </p:grpSpPr>
      <p:pic>
        <p:nvPicPr>
          <p:cNvPr id="7" name="Image 7">
            <a:extLst>
              <a:ext uri="{FF2B5EF4-FFF2-40B4-BE49-F238E27FC236}">
                <a16:creationId xmlns:a16="http://schemas.microsoft.com/office/drawing/2014/main" id="{8BF65AC8-0624-4F7D-8732-E4078876CF68}"/>
              </a:ext>
            </a:extLst>
          </p:cNvPr>
          <p:cNvPicPr>
            <a:picLocks noChangeAspect="1"/>
          </p:cNvPicPr>
          <p:nvPr userDrawn="1"/>
        </p:nvPicPr>
        <p:blipFill rotWithShape="1">
          <a:blip r:embed="rId2">
            <a:alphaModFix amt="30000"/>
          </a:blip>
          <a:srcRect r="39409" b="28626"/>
          <a:stretch/>
        </p:blipFill>
        <p:spPr>
          <a:xfrm>
            <a:off x="6279667" y="1024350"/>
            <a:ext cx="3758990" cy="6742660"/>
          </a:xfrm>
          <a:prstGeom prst="rect">
            <a:avLst/>
          </a:prstGeom>
        </p:spPr>
      </p:pic>
      <p:sp>
        <p:nvSpPr>
          <p:cNvPr id="3" name="Espace réservé de la date 2">
            <a:extLst>
              <a:ext uri="{FF2B5EF4-FFF2-40B4-BE49-F238E27FC236}">
                <a16:creationId xmlns:a16="http://schemas.microsoft.com/office/drawing/2014/main" id="{C71D294A-AAC1-48EB-A59F-CAAD94766AFA}"/>
              </a:ext>
            </a:extLst>
          </p:cNvPr>
          <p:cNvSpPr>
            <a:spLocks noGrp="1"/>
          </p:cNvSpPr>
          <p:nvPr>
            <p:ph type="dt" sz="half" idx="10"/>
          </p:nvPr>
        </p:nvSpPr>
        <p:spPr/>
        <p:txBody>
          <a:bodyPr/>
          <a:lstStyle/>
          <a:p>
            <a:fld id="{11C70041-18DF-4DE0-8B70-279BA1C39885}" type="datetime1">
              <a:rPr lang="en-US" smtClean="0"/>
              <a:t>11/25/2024</a:t>
            </a:fld>
            <a:endParaRPr lang="en-US"/>
          </a:p>
        </p:txBody>
      </p:sp>
      <p:sp>
        <p:nvSpPr>
          <p:cNvPr id="4" name="Espace réservé du pied de page 3">
            <a:extLst>
              <a:ext uri="{FF2B5EF4-FFF2-40B4-BE49-F238E27FC236}">
                <a16:creationId xmlns:a16="http://schemas.microsoft.com/office/drawing/2014/main" id="{3FDD8D08-E49B-4080-B7BA-5CB51F3E6DF1}"/>
              </a:ext>
            </a:extLst>
          </p:cNvPr>
          <p:cNvSpPr>
            <a:spLocks noGrp="1"/>
          </p:cNvSpPr>
          <p:nvPr>
            <p:ph type="ftr" sz="quarter" idx="11"/>
          </p:nvPr>
        </p:nvSpPr>
        <p:spPr>
          <a:xfrm>
            <a:off x="450235" y="34923"/>
            <a:ext cx="4829934" cy="228946"/>
          </a:xfr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lang="en-GB" smtClean="0"/>
            </a:lvl1pPr>
          </a:lstStyle>
          <a:p>
            <a:pPr defTabSz="425428"/>
            <a:r>
              <a:rPr lang="en-US"/>
              <a:t>For institutional investors only</a:t>
            </a:r>
          </a:p>
        </p:txBody>
      </p:sp>
      <p:sp>
        <p:nvSpPr>
          <p:cNvPr id="5" name="Espace réservé du numéro de diapositive 4">
            <a:extLst>
              <a:ext uri="{FF2B5EF4-FFF2-40B4-BE49-F238E27FC236}">
                <a16:creationId xmlns:a16="http://schemas.microsoft.com/office/drawing/2014/main" id="{9D4B8527-3395-4407-A772-287FD8BE5FEF}"/>
              </a:ext>
            </a:extLst>
          </p:cNvPr>
          <p:cNvSpPr>
            <a:spLocks noGrp="1"/>
          </p:cNvSpPr>
          <p:nvPr>
            <p:ph type="sldNum" sz="quarter" idx="12"/>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Tree>
    <p:extLst>
      <p:ext uri="{BB962C8B-B14F-4D97-AF65-F5344CB8AC3E}">
        <p14:creationId xmlns:p14="http://schemas.microsoft.com/office/powerpoint/2010/main" val="3423864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pic>
        <p:nvPicPr>
          <p:cNvPr id="9" name="Image 7">
            <a:extLst>
              <a:ext uri="{FF2B5EF4-FFF2-40B4-BE49-F238E27FC236}">
                <a16:creationId xmlns:a16="http://schemas.microsoft.com/office/drawing/2014/main" id="{BB868917-C19F-45C8-86AC-04E8CBACD5B9}"/>
              </a:ext>
            </a:extLst>
          </p:cNvPr>
          <p:cNvPicPr>
            <a:picLocks noChangeAspect="1"/>
          </p:cNvPicPr>
          <p:nvPr userDrawn="1"/>
        </p:nvPicPr>
        <p:blipFill rotWithShape="1">
          <a:blip r:embed="rId2">
            <a:alphaModFix amt="30000"/>
          </a:blip>
          <a:srcRect r="39409" b="28626"/>
          <a:stretch/>
        </p:blipFill>
        <p:spPr>
          <a:xfrm>
            <a:off x="6279667" y="1024350"/>
            <a:ext cx="3758990" cy="6742660"/>
          </a:xfrm>
          <a:prstGeom prst="rect">
            <a:avLst/>
          </a:prstGeom>
        </p:spPr>
      </p:pic>
      <p:sp>
        <p:nvSpPr>
          <p:cNvPr id="10" name="ZoneTexte 9">
            <a:extLst>
              <a:ext uri="{FF2B5EF4-FFF2-40B4-BE49-F238E27FC236}">
                <a16:creationId xmlns:a16="http://schemas.microsoft.com/office/drawing/2014/main" id="{C2131400-108F-4FF8-80C3-5E87CC718A03}"/>
              </a:ext>
            </a:extLst>
          </p:cNvPr>
          <p:cNvSpPr txBox="1">
            <a:spLocks/>
          </p:cNvSpPr>
          <p:nvPr userDrawn="1"/>
        </p:nvSpPr>
        <p:spPr>
          <a:xfrm>
            <a:off x="451255" y="566830"/>
            <a:ext cx="3469233" cy="318890"/>
          </a:xfrm>
          <a:prstGeom prst="rect">
            <a:avLst/>
          </a:prstGeom>
        </p:spPr>
        <p:txBody>
          <a:bodyPr vert="horz" lIns="0" tIns="0" rIns="0" bIns="0" rtlCol="0" anchor="t">
            <a:noAutofit/>
          </a:bodyPr>
          <a:lstStyle>
            <a:defPPr>
              <a:defRPr lang="en-US"/>
            </a:defPPr>
            <a:lvl1pPr lvl="0" defTabSz="914400">
              <a:lnSpc>
                <a:spcPct val="90000"/>
              </a:lnSpc>
              <a:spcBef>
                <a:spcPct val="0"/>
              </a:spcBef>
              <a:buNone/>
              <a:defRPr sz="2400" b="0" cap="all" baseline="0">
                <a:solidFill>
                  <a:schemeClr val="bg2"/>
                </a:solidFill>
                <a:latin typeface="+mj-lt"/>
                <a:ea typeface="+mj-ea"/>
                <a:cs typeface="Arial" panose="020B0604020202020204" pitchFamily="34" charset="0"/>
              </a:defRPr>
            </a:lvl1pPr>
          </a:lstStyle>
          <a:p>
            <a:pPr lvl="0"/>
            <a:r>
              <a:rPr lang="en-US" sz="1879"/>
              <a:t>Disclaimer</a:t>
            </a:r>
          </a:p>
        </p:txBody>
      </p:sp>
      <p:sp>
        <p:nvSpPr>
          <p:cNvPr id="8" name="TextBox 1">
            <a:extLst>
              <a:ext uri="{FF2B5EF4-FFF2-40B4-BE49-F238E27FC236}">
                <a16:creationId xmlns:a16="http://schemas.microsoft.com/office/drawing/2014/main" id="{22DE8C8B-7BFE-40E0-BB3B-BB1C12440F4C}"/>
              </a:ext>
            </a:extLst>
          </p:cNvPr>
          <p:cNvSpPr txBox="1">
            <a:spLocks/>
          </p:cNvSpPr>
          <p:nvPr userDrawn="1"/>
        </p:nvSpPr>
        <p:spPr>
          <a:xfrm>
            <a:off x="450233" y="1342426"/>
            <a:ext cx="9147529" cy="5660705"/>
          </a:xfrm>
          <a:prstGeom prst="rect">
            <a:avLst/>
          </a:prstGeom>
        </p:spPr>
        <p:txBody>
          <a:bodyPr lIns="0" tIns="0" rIns="0" bIns="0" anchor="t"/>
          <a:lstStyle>
            <a:defPPr>
              <a:defRPr lang="en-US"/>
            </a:defPPr>
            <a:lvl1pPr marR="0" indent="0" algn="just" defTabSz="584083">
              <a:lnSpc>
                <a:spcPct val="100000"/>
              </a:lnSpc>
              <a:spcBef>
                <a:spcPts val="0"/>
              </a:spcBef>
              <a:spcAft>
                <a:spcPts val="0"/>
              </a:spcAft>
              <a:buClrTx/>
              <a:buSzTx/>
              <a:buFontTx/>
              <a:buNone/>
              <a:tabLst/>
              <a:defRPr sz="1000" b="0" i="0" u="none" strike="noStrike" cap="none" spc="0" baseline="0">
                <a:solidFill>
                  <a:srgbClr val="000000"/>
                </a:solidFill>
                <a:uFillTx/>
                <a:latin typeface="Avenir Next LT Pro" panose="020B0504020202020204" pitchFamily="34" charset="0"/>
                <a:cs typeface="Helvetica Neue"/>
                <a:sym typeface="Helvetica Neue"/>
              </a:defRPr>
            </a:lvl1pPr>
            <a:lvl2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2pPr>
            <a:lvl3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3pPr>
            <a:lvl4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4pPr>
            <a:lvl5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5pPr>
            <a:lvl6pPr marL="2666467"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6pPr>
            <a:lvl7pPr marL="3110878"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7pPr>
            <a:lvl8pPr marL="3555289"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8pPr>
            <a:lvl9pPr marL="3999700"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9pPr>
          </a:lstStyle>
          <a:p>
            <a:pPr lvl="0"/>
            <a:r>
              <a:rPr lang="en-US" sz="752">
                <a:latin typeface="+mn-lt"/>
              </a:rPr>
              <a:t>This material is solely for the attention of institutional, professional, qualified or sophisticated investors and distributors. It is not to be distributed to the general public, private customers or retail investors in any jurisdiction whatsoever. This document is intended only for the person to whom it has been delivered. </a:t>
            </a:r>
          </a:p>
          <a:p>
            <a:pPr lvl="0"/>
            <a:endParaRPr lang="en-US" sz="752">
              <a:latin typeface="+mn-lt"/>
            </a:endParaRPr>
          </a:p>
          <a:p>
            <a:pPr lvl="0"/>
            <a:r>
              <a:rPr lang="en-US" sz="752">
                <a:latin typeface="+mn-lt"/>
              </a:rPr>
              <a:t>Funds and/or SICAV specific information may have been provided for information solely to illustrate TOBAM’s expertise in the strategy. Funds or the SICAV that might be mentioned in this document may not be eligible for sale in some states or countries and they may not be suitable for all types of investors. In particular, TOBAM funds are not registered for sale in the US, and this document is not an offer for sale of funds to US persons (as such term is used in Regulation S promulgated under the 1933 Act). This material is provided for information purposes only and does not constitute a recommendation, solicitation, offer, advice or invitation to purchase or sell any fund, SICAV or sub-fund or to enter in any transaction and should in no case be interpreted as such, nor shall it or the fact of its distribution form the basis of, or be relied on in connection with, any contract for the same.</a:t>
            </a:r>
          </a:p>
          <a:p>
            <a:pPr lvl="0"/>
            <a:endParaRPr lang="en-US" sz="752">
              <a:latin typeface="+mn-lt"/>
            </a:endParaRPr>
          </a:p>
          <a:p>
            <a:pPr lvl="0"/>
            <a:r>
              <a:rPr lang="en-US" sz="752">
                <a:latin typeface="+mn-lt"/>
              </a:rPr>
              <a:t>The information provided in this presentation relates to strategies managed by TOBAM, a French investment adviser registered with the U.S. Securities and Exchange Commission (SEC) under the U.S. Investment Advisers Act of 1940 and the </a:t>
            </a:r>
            <a:r>
              <a:rPr lang="en-US" sz="752" err="1">
                <a:latin typeface="+mn-lt"/>
              </a:rPr>
              <a:t>Autorité</a:t>
            </a:r>
            <a:r>
              <a:rPr lang="en-US" sz="752">
                <a:latin typeface="+mn-lt"/>
              </a:rPr>
              <a:t> des </a:t>
            </a:r>
            <a:r>
              <a:rPr lang="en-US" sz="752" err="1">
                <a:latin typeface="+mn-lt"/>
              </a:rPr>
              <a:t>Marchés</a:t>
            </a:r>
            <a:r>
              <a:rPr lang="en-US" sz="752">
                <a:latin typeface="+mn-lt"/>
              </a:rPr>
              <a:t> Financiers (AMF) and having its head office located at 49-53 avenue des Champs </a:t>
            </a:r>
            <a:r>
              <a:rPr lang="en-US" sz="752" err="1">
                <a:latin typeface="+mn-lt"/>
              </a:rPr>
              <a:t>Elysées</a:t>
            </a:r>
            <a:r>
              <a:rPr lang="en-US" sz="752">
                <a:latin typeface="+mn-lt"/>
              </a:rPr>
              <a:t>, 75008 Paris, France. TOBAM’s Form ADV is available free of charge upon request. In Canada, TOBAM is acting under the assumed name “TOBAM SAS Inc.” in Alberta and “TOBAM Société par Actions </a:t>
            </a:r>
            <a:r>
              <a:rPr lang="en-US" sz="752" err="1">
                <a:latin typeface="+mn-lt"/>
              </a:rPr>
              <a:t>Simplifiée</a:t>
            </a:r>
            <a:r>
              <a:rPr lang="en-US" sz="752">
                <a:latin typeface="+mn-lt"/>
              </a:rPr>
              <a:t>” in Québec.</a:t>
            </a:r>
          </a:p>
          <a:p>
            <a:pPr lvl="0"/>
            <a:endParaRPr lang="en-US" sz="752">
              <a:latin typeface="+mn-lt"/>
            </a:endParaRPr>
          </a:p>
          <a:p>
            <a:pPr lvl="0"/>
            <a:r>
              <a:rPr lang="en-US" sz="752">
                <a:latin typeface="+mn-lt"/>
              </a:rPr>
              <a:t>All rights in the TOBAM Maximum Diversification Index Series vest in TOBAM. The use of TOBAM Maximum Diversification Index Series to create financial products requires a license granted by TOBAM. The information shall not be used to verify or correct other data, to create indices, risk models, or analytics, or in connection with issuing, offering, sponsoring, managing or marketing any securities, portfolios, financial products or other investment vehicles without TOBAM’s prior consent.</a:t>
            </a:r>
          </a:p>
          <a:p>
            <a:pPr lvl="0"/>
            <a:endParaRPr lang="en-US" sz="752">
              <a:latin typeface="+mn-lt"/>
            </a:endParaRPr>
          </a:p>
          <a:p>
            <a:pPr lvl="0"/>
            <a:r>
              <a:rPr lang="en-US" sz="752">
                <a:latin typeface="+mn-lt"/>
              </a:rPr>
              <a:t>Investment involves risk. All investors should seek the advice of their legal and/or tax counsel or their financial advisor prior to any investment decision in order to determine its suitability. The value and income produced by a strategy may be adversely affected by exchange rates, interest rates, or other factors so that an investor may get back less than he or she invested. </a:t>
            </a:r>
          </a:p>
          <a:p>
            <a:pPr lvl="0"/>
            <a:endParaRPr lang="en-US" sz="752">
              <a:latin typeface="+mn-lt"/>
            </a:endParaRPr>
          </a:p>
          <a:p>
            <a:pPr lvl="0"/>
            <a:r>
              <a:rPr lang="en-US" sz="752">
                <a:latin typeface="+mn-lt"/>
              </a:rPr>
              <a:t>Past performance and simulations based on thereon are not indicative of future results nor are they reliable indicators of future performance. Any performance objective is solely intended to express an objective or target for a return on your investment and represents a forward-looking statement. It does not represent and should not be construed as a guarantee, promise or assurance of a specific return on your investment. Actual returns may differ materially from the performance objective, and there are no guarantees that you will achieve such returns. Back tests do not represent the results of an actual portfolio, and TOBAM does not guarantee the accuracy of supporting data. The constraints and fees applicable to an actual portfolio would affect results achieved. </a:t>
            </a:r>
          </a:p>
          <a:p>
            <a:pPr lvl="0"/>
            <a:endParaRPr lang="en-US" sz="752">
              <a:latin typeface="+mn-lt"/>
            </a:endParaRPr>
          </a:p>
          <a:p>
            <a:pPr lvl="0"/>
            <a:r>
              <a:rPr lang="en-US" sz="752">
                <a:latin typeface="+mn-lt"/>
              </a:rPr>
              <a:t>This material, including back tests, is based on sources that TOBAM considers to be reliable as of the date shown, but TOBAM does not warrant the completeness or accuracy of any data, information, opinions or results. TOBAM has continued and will continue its research efforts amending the investment process from time to time accordingly. TOBAM reserves the right of revision or change without notice, of the universe, data, models, strategy and opinions. TOBAM accepts no liability whatsoever, whether direct or indirect, that may arise from the use of information contained in this material. TOBAM can in no way be held responsible for any decision or investment made on the basis of information contained in this material. The allocations and weightings, as well as the views, strategies, universes, data, models and opinions of the investment team, are as of the date shown and are subject to change. </a:t>
            </a:r>
          </a:p>
          <a:p>
            <a:pPr lvl="0"/>
            <a:endParaRPr lang="en-US" sz="752">
              <a:latin typeface="+mn-lt"/>
            </a:endParaRPr>
          </a:p>
          <a:p>
            <a:pPr lvl="0"/>
            <a:r>
              <a:rPr lang="en-US" sz="752">
                <a:latin typeface="+mn-lt"/>
              </a:rPr>
              <a:t>This document and the information herein is disclosed to you on a confidential basis and shall not be reproduced, modified, translated or distributed without the express written permission of TOBAM or TOBAM NORTH AMERICA and to the extent that it is passed on, care must be taken to ensure that any reproduction is in a form which accurately reflects the information presented here. This information could be presented by TOBAM NORTH AMERICA, a wholly-owned subsidiary of the TOBAM group of companies that is authorized to present the investment strategies of TOBAM, subject to TOBAM's supervision, but is not authorized to provide investment advice.</a:t>
            </a:r>
          </a:p>
          <a:p>
            <a:pPr lvl="0"/>
            <a:endParaRPr lang="en-US" sz="752">
              <a:latin typeface="+mn-lt"/>
            </a:endParaRPr>
          </a:p>
          <a:p>
            <a:pPr lvl="0"/>
            <a:r>
              <a:rPr lang="en-US" sz="752">
                <a:latin typeface="+mn-lt"/>
              </a:rPr>
              <a:t>Copyrights: All text, graphics, interfaces, logos and artwork, including but not limited to the design, structure, selection, coordination, expression, "look and feel" and arrangement contained in this presentation, are owned by TOBAM and are protected by copyright and various other intellectual property rights and unfair competition laws. Trademarks: "TOBAM," "</a:t>
            </a:r>
            <a:r>
              <a:rPr lang="en-US" sz="752" err="1">
                <a:latin typeface="+mn-lt"/>
              </a:rPr>
              <a:t>MaxDiv</a:t>
            </a:r>
            <a:r>
              <a:rPr lang="en-US" sz="752">
                <a:latin typeface="+mn-lt"/>
              </a:rPr>
              <a:t>," "Maximum Diversification," "Diversification Ratio,” “Most Diversified Portfolio,” “Most Diversified Portfolios,” “MDP” and "Anti-Benchmark" are registered trademarks. The absence of a product or service name from this list does not constitute a waiver of TOBAM trademark or other intellectual property rights concerning that name. Patents: The Anti-Benchmark, </a:t>
            </a:r>
            <a:r>
              <a:rPr lang="en-US" sz="752" err="1">
                <a:latin typeface="+mn-lt"/>
              </a:rPr>
              <a:t>MaxDiv</a:t>
            </a:r>
            <a:r>
              <a:rPr lang="en-US" sz="752">
                <a:latin typeface="+mn-lt"/>
              </a:rPr>
              <a:t> and Maximum Diversification strategies, methods and systems for selecting and managing a portfolio of securities, processes and products are patented or patent pending. Knowledge, processes and strategies: The Anti-Benchmark, </a:t>
            </a:r>
            <a:r>
              <a:rPr lang="en-US" sz="752" err="1">
                <a:latin typeface="+mn-lt"/>
              </a:rPr>
              <a:t>MaxDiv</a:t>
            </a:r>
            <a:r>
              <a:rPr lang="en-US" sz="752">
                <a:latin typeface="+mn-lt"/>
              </a:rPr>
              <a:t> and Maximum Diversification strategies, methods and systems for selecting and managing a portfolio of securities, processes and products are protected under unfair competition, passing-off and misappropriation laws. Terms of use: TOBAM owns all rights to, title to and interest in TOBAM products and services, marketing and promotional materials, trademarks and Patents, including without limitation all associated Intellectual Property Rights. Any use of the intellectual property, knowledge, processes and strategies of TOBAM for any purpose and under any form (known and/or unknown) in direct or indirect relation with financial products including but not limited to certificates, indices, notes, bonds, OTC options, warrants, mutual funds, ETFs and insurance policies (</a:t>
            </a:r>
            <a:r>
              <a:rPr lang="en-US" sz="752" err="1">
                <a:latin typeface="+mn-lt"/>
              </a:rPr>
              <a:t>i</a:t>
            </a:r>
            <a:r>
              <a:rPr lang="en-US" sz="752">
                <a:latin typeface="+mn-lt"/>
              </a:rPr>
              <a:t>) is strictly prohibited without TOBAM’s prior written consent and (ii) requires a license. AC, JDV, NZ</a:t>
            </a:r>
          </a:p>
        </p:txBody>
      </p:sp>
      <p:sp>
        <p:nvSpPr>
          <p:cNvPr id="2" name="Rectangle 1">
            <a:hlinkClick r:id="rId3"/>
            <a:extLst>
              <a:ext uri="{FF2B5EF4-FFF2-40B4-BE49-F238E27FC236}">
                <a16:creationId xmlns:a16="http://schemas.microsoft.com/office/drawing/2014/main" id="{512156B1-F664-45F4-9DD7-F41115069CEF}"/>
              </a:ext>
            </a:extLst>
          </p:cNvPr>
          <p:cNvSpPr/>
          <p:nvPr userDrawn="1"/>
        </p:nvSpPr>
        <p:spPr>
          <a:xfrm>
            <a:off x="4175700" y="4368828"/>
            <a:ext cx="108012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589" tIns="33295" rIns="66589" bIns="33295" numCol="1" spcCol="0" rtlCol="0" fromWordArt="0" anchor="ctr" anchorCtr="0" forceAA="0" compatLnSpc="1">
            <a:prstTxWarp prst="textNoShape">
              <a:avLst/>
            </a:prstTxWarp>
            <a:noAutofit/>
          </a:bodyPr>
          <a:lstStyle/>
          <a:p>
            <a:pPr algn="ctr"/>
            <a:endParaRPr lang="en-US" sz="1460"/>
          </a:p>
        </p:txBody>
      </p:sp>
      <p:sp>
        <p:nvSpPr>
          <p:cNvPr id="3" name="Espace réservé de la date 2">
            <a:extLst>
              <a:ext uri="{FF2B5EF4-FFF2-40B4-BE49-F238E27FC236}">
                <a16:creationId xmlns:a16="http://schemas.microsoft.com/office/drawing/2014/main" id="{206B2346-C559-400D-88F5-311C78E620C8}"/>
              </a:ext>
            </a:extLst>
          </p:cNvPr>
          <p:cNvSpPr>
            <a:spLocks noGrp="1"/>
          </p:cNvSpPr>
          <p:nvPr>
            <p:ph type="dt" sz="half" idx="10"/>
          </p:nvPr>
        </p:nvSpPr>
        <p:spPr/>
        <p:txBody>
          <a:bodyPr/>
          <a:lstStyle/>
          <a:p>
            <a:fld id="{E2F47CCC-29A0-49C3-A2A2-317E00F128FA}" type="datetime1">
              <a:rPr lang="en-US" smtClean="0"/>
              <a:t>11/25/2024</a:t>
            </a:fld>
            <a:endParaRPr lang="en-US"/>
          </a:p>
        </p:txBody>
      </p:sp>
      <p:sp>
        <p:nvSpPr>
          <p:cNvPr id="4" name="Espace réservé du pied de page 3">
            <a:extLst>
              <a:ext uri="{FF2B5EF4-FFF2-40B4-BE49-F238E27FC236}">
                <a16:creationId xmlns:a16="http://schemas.microsoft.com/office/drawing/2014/main" id="{603E959B-928F-4656-8596-BAF081EE952B}"/>
              </a:ext>
            </a:extLst>
          </p:cNvPr>
          <p:cNvSpPr>
            <a:spLocks noGrp="1"/>
          </p:cNvSpPr>
          <p:nvPr>
            <p:ph type="ftr" sz="quarter" idx="11"/>
          </p:nvPr>
        </p:nvSpPr>
        <p:spPr>
          <a:xfrm>
            <a:off x="450235" y="34923"/>
            <a:ext cx="4829934" cy="228946"/>
          </a:xfr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lang="fr-FR" smtClean="0"/>
            </a:lvl1pPr>
          </a:lstStyle>
          <a:p>
            <a:pPr defTabSz="425428"/>
            <a:r>
              <a:rPr lang="en-US"/>
              <a:t>For institutional investors only</a:t>
            </a:r>
          </a:p>
        </p:txBody>
      </p:sp>
      <p:sp>
        <p:nvSpPr>
          <p:cNvPr id="5" name="Espace réservé du numéro de diapositive 4">
            <a:extLst>
              <a:ext uri="{FF2B5EF4-FFF2-40B4-BE49-F238E27FC236}">
                <a16:creationId xmlns:a16="http://schemas.microsoft.com/office/drawing/2014/main" id="{73998B60-3714-4869-B34D-665B8DB1F45B}"/>
              </a:ext>
            </a:extLst>
          </p:cNvPr>
          <p:cNvSpPr>
            <a:spLocks noGrp="1"/>
          </p:cNvSpPr>
          <p:nvPr>
            <p:ph type="sldNum" sz="quarter" idx="12"/>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Tree>
    <p:extLst>
      <p:ext uri="{BB962C8B-B14F-4D97-AF65-F5344CB8AC3E}">
        <p14:creationId xmlns:p14="http://schemas.microsoft.com/office/powerpoint/2010/main" val="1916799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bout Tobam">
    <p:spTree>
      <p:nvGrpSpPr>
        <p:cNvPr id="1" name=""/>
        <p:cNvGrpSpPr/>
        <p:nvPr/>
      </p:nvGrpSpPr>
      <p:grpSpPr>
        <a:xfrm>
          <a:off x="0" y="0"/>
          <a:ext cx="0" cy="0"/>
          <a:chOff x="0" y="0"/>
          <a:chExt cx="0" cy="0"/>
        </a:xfrm>
      </p:grpSpPr>
      <p:pic>
        <p:nvPicPr>
          <p:cNvPr id="17" name="Image 7">
            <a:extLst>
              <a:ext uri="{FF2B5EF4-FFF2-40B4-BE49-F238E27FC236}">
                <a16:creationId xmlns:a16="http://schemas.microsoft.com/office/drawing/2014/main" id="{84B5233B-1BA2-44A6-B49A-C91CBADB204B}"/>
              </a:ext>
            </a:extLst>
          </p:cNvPr>
          <p:cNvPicPr>
            <a:picLocks noChangeAspect="1"/>
          </p:cNvPicPr>
          <p:nvPr userDrawn="1"/>
        </p:nvPicPr>
        <p:blipFill rotWithShape="1">
          <a:blip r:embed="rId2">
            <a:alphaModFix amt="30000"/>
          </a:blip>
          <a:srcRect r="39409" b="28626"/>
          <a:stretch/>
        </p:blipFill>
        <p:spPr>
          <a:xfrm>
            <a:off x="6238814" y="1029740"/>
            <a:ext cx="3758990" cy="6742660"/>
          </a:xfrm>
          <a:prstGeom prst="rect">
            <a:avLst/>
          </a:prstGeom>
        </p:spPr>
      </p:pic>
      <p:sp>
        <p:nvSpPr>
          <p:cNvPr id="10" name="ZoneTexte 9">
            <a:extLst>
              <a:ext uri="{FF2B5EF4-FFF2-40B4-BE49-F238E27FC236}">
                <a16:creationId xmlns:a16="http://schemas.microsoft.com/office/drawing/2014/main" id="{C2131400-108F-4FF8-80C3-5E87CC718A03}"/>
              </a:ext>
            </a:extLst>
          </p:cNvPr>
          <p:cNvSpPr txBox="1">
            <a:spLocks/>
          </p:cNvSpPr>
          <p:nvPr userDrawn="1"/>
        </p:nvSpPr>
        <p:spPr>
          <a:xfrm>
            <a:off x="451255" y="566830"/>
            <a:ext cx="3469233" cy="515129"/>
          </a:xfrm>
          <a:prstGeom prst="rect">
            <a:avLst/>
          </a:prstGeom>
        </p:spPr>
        <p:txBody>
          <a:bodyPr vert="horz" lIns="0" tIns="0" rIns="0" bIns="0" rtlCol="0" anchor="t">
            <a:noAutofit/>
          </a:bodyPr>
          <a:lstStyle>
            <a:lvl1pPr lvl="0" defTabSz="914400">
              <a:lnSpc>
                <a:spcPct val="90000"/>
              </a:lnSpc>
              <a:spcBef>
                <a:spcPct val="0"/>
              </a:spcBef>
              <a:buNone/>
              <a:defRPr lang="en-GB" sz="2400" b="0" cap="all" baseline="0" noProof="0" dirty="0">
                <a:solidFill>
                  <a:schemeClr val="bg2"/>
                </a:solidFill>
                <a:latin typeface="+mj-lt"/>
                <a:ea typeface="+mj-ea"/>
                <a:cs typeface="Arial" panose="020B0604020202020204" pitchFamily="34" charset="0"/>
              </a:defRPr>
            </a:lvl1pPr>
          </a:lstStyle>
          <a:p>
            <a:pPr lvl="0"/>
            <a:r>
              <a:rPr lang="en-US" sz="1879"/>
              <a:t>About TOBAM</a:t>
            </a:r>
          </a:p>
        </p:txBody>
      </p:sp>
      <p:sp>
        <p:nvSpPr>
          <p:cNvPr id="8" name="TextBox 1">
            <a:extLst>
              <a:ext uri="{FF2B5EF4-FFF2-40B4-BE49-F238E27FC236}">
                <a16:creationId xmlns:a16="http://schemas.microsoft.com/office/drawing/2014/main" id="{22DE8C8B-7BFE-40E0-BB3B-BB1C12440F4C}"/>
              </a:ext>
            </a:extLst>
          </p:cNvPr>
          <p:cNvSpPr txBox="1">
            <a:spLocks/>
          </p:cNvSpPr>
          <p:nvPr userDrawn="1"/>
        </p:nvSpPr>
        <p:spPr>
          <a:xfrm>
            <a:off x="450234" y="1336118"/>
            <a:ext cx="4829934" cy="41973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noAutofit/>
          </a:bodyPr>
          <a:lstStyle>
            <a:defPPr>
              <a:defRPr lang="en-US"/>
            </a:defPPr>
            <a:lvl1pPr algn="just" defTabSz="457200">
              <a:defRPr sz="1600">
                <a:latin typeface="Avenir Next LT Pro" panose="020B0504020202020204" pitchFamily="34" charset="0"/>
              </a:defRPr>
            </a:lvl1pPr>
            <a:lvl2pPr marL="457200" defTabSz="457200">
              <a:defRPr sz="1800"/>
            </a:lvl2pPr>
            <a:lvl3pPr marL="914400" defTabSz="457200">
              <a:defRPr sz="1800"/>
            </a:lvl3pPr>
            <a:lvl4pPr marL="1371600" defTabSz="457200">
              <a:defRPr sz="1800"/>
            </a:lvl4pPr>
            <a:lvl5pPr marL="1828800" defTabSz="457200">
              <a:defRPr sz="1800"/>
            </a:lvl5pPr>
            <a:lvl6pPr marL="2286000" defTabSz="457200">
              <a:defRPr sz="1800"/>
            </a:lvl6pPr>
            <a:lvl7pPr marL="2743200" defTabSz="457200">
              <a:defRPr sz="1800"/>
            </a:lvl7pPr>
            <a:lvl8pPr marL="3200400" defTabSz="457200">
              <a:defRPr sz="1800"/>
            </a:lvl8pPr>
            <a:lvl9pPr marL="3657600" defTabSz="457200">
              <a:defRPr sz="1800"/>
            </a:lvl9pPr>
          </a:lstStyle>
          <a:p>
            <a:pPr lvl="0" algn="l"/>
            <a:r>
              <a:rPr lang="en-US" sz="1221">
                <a:latin typeface="+mn-lt"/>
              </a:rPr>
              <a:t>TOBAM is an asset management company offering innovative investment capabilities designed to increase diversification. Its mission is to provide rational and professional solutions to long term investors in the context of efficient markets.</a:t>
            </a:r>
          </a:p>
          <a:p>
            <a:pPr lvl="0" algn="l"/>
            <a:endParaRPr lang="en-US" sz="1221">
              <a:latin typeface="+mn-lt"/>
            </a:endParaRPr>
          </a:p>
          <a:p>
            <a:pPr lvl="0" algn="l"/>
            <a:r>
              <a:rPr lang="en-US" sz="1221">
                <a:latin typeface="+mn-lt"/>
              </a:rPr>
              <a:t>The Maximum Diversification® approach, TOBAM’s flagship investment process founded in 2006, is supported by original, patented research and a mathematical definition of diversification and provides clients with diversified core exposure, in both the equity and fixed income markets. </a:t>
            </a:r>
          </a:p>
          <a:p>
            <a:pPr lvl="0" algn="l"/>
            <a:endParaRPr lang="en-US" sz="1221">
              <a:latin typeface="+mn-lt"/>
            </a:endParaRPr>
          </a:p>
          <a:p>
            <a:pPr lvl="0" algn="l"/>
            <a:r>
              <a:rPr lang="en-US" sz="1221">
                <a:latin typeface="+mn-lt"/>
              </a:rPr>
              <a:t>In line with its mission statement and commitment to diversification, </a:t>
            </a:r>
          </a:p>
          <a:p>
            <a:pPr lvl="0" algn="l"/>
            <a:r>
              <a:rPr lang="en-US" sz="1221">
                <a:latin typeface="+mn-lt"/>
              </a:rPr>
              <a:t>TOBAM also launched a separate activity on cryptocurrencies in 2017.</a:t>
            </a:r>
          </a:p>
          <a:p>
            <a:pPr lvl="0" algn="l"/>
            <a:endParaRPr lang="en-US" sz="1221">
              <a:latin typeface="+mn-lt"/>
            </a:endParaRPr>
          </a:p>
          <a:p>
            <a:pPr lvl="0" algn="l"/>
            <a:r>
              <a:rPr lang="en-US" sz="1221">
                <a:latin typeface="+mn-lt"/>
              </a:rPr>
              <a:t>TOBAM manages approx. US$5 billion (at December 30, 2023). TOBAM’s team is composed of 40 professionals.</a:t>
            </a:r>
          </a:p>
          <a:p>
            <a:pPr lvl="0" algn="l"/>
            <a:endParaRPr lang="en-US" sz="1221">
              <a:latin typeface="+mn-lt"/>
            </a:endParaRPr>
          </a:p>
          <a:p>
            <a:pPr lvl="0" algn="l"/>
            <a:r>
              <a:rPr lang="en-US" sz="1221">
                <a:latin typeface="+mn-lt"/>
              </a:rPr>
              <a:t>For more information, visit www.tobam.fr </a:t>
            </a:r>
          </a:p>
        </p:txBody>
      </p:sp>
      <p:sp>
        <p:nvSpPr>
          <p:cNvPr id="2" name="Rectangle 1">
            <a:hlinkClick r:id="rId3"/>
            <a:extLst>
              <a:ext uri="{FF2B5EF4-FFF2-40B4-BE49-F238E27FC236}">
                <a16:creationId xmlns:a16="http://schemas.microsoft.com/office/drawing/2014/main" id="{512156B1-F664-45F4-9DD7-F41115069CEF}"/>
              </a:ext>
            </a:extLst>
          </p:cNvPr>
          <p:cNvSpPr/>
          <p:nvPr userDrawn="1"/>
        </p:nvSpPr>
        <p:spPr>
          <a:xfrm>
            <a:off x="2325141" y="5211975"/>
            <a:ext cx="108012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589" tIns="33295" rIns="66589" bIns="33295" numCol="1" spcCol="0" rtlCol="0" fromWordArt="0" anchor="ctr" anchorCtr="0" forceAA="0" compatLnSpc="1">
            <a:prstTxWarp prst="textNoShape">
              <a:avLst/>
            </a:prstTxWarp>
            <a:noAutofit/>
          </a:bodyPr>
          <a:lstStyle/>
          <a:p>
            <a:pPr algn="ctr"/>
            <a:endParaRPr lang="en-US" sz="1460"/>
          </a:p>
        </p:txBody>
      </p:sp>
      <p:sp>
        <p:nvSpPr>
          <p:cNvPr id="3" name="Espace réservé de la date 2">
            <a:extLst>
              <a:ext uri="{FF2B5EF4-FFF2-40B4-BE49-F238E27FC236}">
                <a16:creationId xmlns:a16="http://schemas.microsoft.com/office/drawing/2014/main" id="{206B2346-C559-400D-88F5-311C78E620C8}"/>
              </a:ext>
            </a:extLst>
          </p:cNvPr>
          <p:cNvSpPr>
            <a:spLocks noGrp="1"/>
          </p:cNvSpPr>
          <p:nvPr>
            <p:ph type="dt" sz="half" idx="10"/>
          </p:nvPr>
        </p:nvSpPr>
        <p:spPr/>
        <p:txBody>
          <a:bodyPr/>
          <a:lstStyle/>
          <a:p>
            <a:fld id="{2A89A883-1FD7-4A97-9D14-BDF302190ABD}" type="datetime1">
              <a:rPr lang="en-US" smtClean="0"/>
              <a:t>11/25/2024</a:t>
            </a:fld>
            <a:endParaRPr lang="en-US"/>
          </a:p>
        </p:txBody>
      </p:sp>
      <p:sp>
        <p:nvSpPr>
          <p:cNvPr id="11" name="ZoneTexte 10">
            <a:extLst>
              <a:ext uri="{FF2B5EF4-FFF2-40B4-BE49-F238E27FC236}">
                <a16:creationId xmlns:a16="http://schemas.microsoft.com/office/drawing/2014/main" id="{B787A90B-CB58-425B-8C41-9698E94C3FE4}"/>
              </a:ext>
            </a:extLst>
          </p:cNvPr>
          <p:cNvSpPr txBox="1">
            <a:spLocks/>
          </p:cNvSpPr>
          <p:nvPr userDrawn="1"/>
        </p:nvSpPr>
        <p:spPr>
          <a:xfrm>
            <a:off x="451821" y="5845753"/>
            <a:ext cx="3469233" cy="344306"/>
          </a:xfrm>
          <a:prstGeom prst="rect">
            <a:avLst/>
          </a:prstGeom>
          <a:noFill/>
        </p:spPr>
        <p:txBody>
          <a:bodyPr vert="horz" wrap="square" lIns="0" tIns="0" rIns="0" bIns="0" rtlCol="0">
            <a:noAutofit/>
          </a:bodyPr>
          <a:lstStyle/>
          <a:p>
            <a:pPr algn="l"/>
            <a:r>
              <a:rPr lang="en-US" sz="1691" b="0" cap="all" baseline="0">
                <a:solidFill>
                  <a:schemeClr val="accent1"/>
                </a:solidFill>
                <a:latin typeface="+mj-lt"/>
              </a:rPr>
              <a:t>CONTACTS</a:t>
            </a:r>
          </a:p>
        </p:txBody>
      </p:sp>
      <p:sp>
        <p:nvSpPr>
          <p:cNvPr id="12" name="TextBox 1">
            <a:extLst>
              <a:ext uri="{FF2B5EF4-FFF2-40B4-BE49-F238E27FC236}">
                <a16:creationId xmlns:a16="http://schemas.microsoft.com/office/drawing/2014/main" id="{BCCC0B44-FE1A-4FEA-A706-E75DCBB34A33}"/>
              </a:ext>
            </a:extLst>
          </p:cNvPr>
          <p:cNvSpPr txBox="1">
            <a:spLocks/>
          </p:cNvSpPr>
          <p:nvPr userDrawn="1"/>
        </p:nvSpPr>
        <p:spPr>
          <a:xfrm>
            <a:off x="460677" y="6229657"/>
            <a:ext cx="1690958" cy="1155919"/>
          </a:xfrm>
          <a:prstGeom prst="rect">
            <a:avLst/>
          </a:prstGeom>
          <a:noFill/>
        </p:spPr>
        <p:txBody>
          <a:bodyPr wrap="square" lIns="0" tIns="0" rIns="0" bIns="0" rtlCol="0">
            <a:noAutofit/>
          </a:bodyPr>
          <a:lstStyle>
            <a:defPPr>
              <a:defRPr lang="en-US"/>
            </a:defPPr>
            <a:lvl1pPr fontAlgn="base">
              <a:spcBef>
                <a:spcPct val="0"/>
              </a:spcBef>
              <a:spcAft>
                <a:spcPct val="0"/>
              </a:spcAft>
              <a:defRPr sz="1600" b="0">
                <a:cs typeface="Arial" panose="020B0604020202020204" pitchFamily="34" charset="0"/>
              </a:defRPr>
            </a:lvl1pPr>
            <a:lvl2pPr marL="499765" eaLnBrk="0" fontAlgn="base" hangingPunct="0">
              <a:spcBef>
                <a:spcPct val="0"/>
              </a:spcBef>
              <a:spcAft>
                <a:spcPct val="0"/>
              </a:spcAft>
              <a:defRPr>
                <a:latin typeface="Calibri" panose="020F0502020204030204" pitchFamily="34" charset="0"/>
                <a:ea typeface="MS PGothic" panose="020B0600070205080204" pitchFamily="34" charset="-128"/>
              </a:defRPr>
            </a:lvl2pPr>
            <a:lvl3pPr marL="999531" eaLnBrk="0" fontAlgn="base" hangingPunct="0">
              <a:spcBef>
                <a:spcPct val="0"/>
              </a:spcBef>
              <a:spcAft>
                <a:spcPct val="0"/>
              </a:spcAft>
              <a:defRPr>
                <a:latin typeface="Calibri" panose="020F0502020204030204" pitchFamily="34" charset="0"/>
                <a:ea typeface="MS PGothic" panose="020B0600070205080204" pitchFamily="34" charset="-128"/>
              </a:defRPr>
            </a:lvl3pPr>
            <a:lvl4pPr marL="1499296" eaLnBrk="0" fontAlgn="base" hangingPunct="0">
              <a:spcBef>
                <a:spcPct val="0"/>
              </a:spcBef>
              <a:spcAft>
                <a:spcPct val="0"/>
              </a:spcAft>
              <a:defRPr>
                <a:latin typeface="Calibri" panose="020F0502020204030204" pitchFamily="34" charset="0"/>
                <a:ea typeface="MS PGothic" panose="020B0600070205080204" pitchFamily="34" charset="-128"/>
              </a:defRPr>
            </a:lvl4pPr>
            <a:lvl5pPr marL="1999061" eaLnBrk="0" fontAlgn="base" hangingPunct="0">
              <a:spcBef>
                <a:spcPct val="0"/>
              </a:spcBef>
              <a:spcAft>
                <a:spcPct val="0"/>
              </a:spcAft>
              <a:defRPr>
                <a:latin typeface="Calibri" panose="020F0502020204030204" pitchFamily="34" charset="0"/>
                <a:ea typeface="MS PGothic" panose="020B0600070205080204" pitchFamily="34" charset="-128"/>
              </a:defRPr>
            </a:lvl5pPr>
            <a:lvl6pPr marL="2498827" defTabSz="999531">
              <a:defRPr>
                <a:latin typeface="Calibri" panose="020F0502020204030204" pitchFamily="34" charset="0"/>
                <a:ea typeface="MS PGothic" panose="020B0600070205080204" pitchFamily="34" charset="-128"/>
              </a:defRPr>
            </a:lvl6pPr>
            <a:lvl7pPr marL="2998592" defTabSz="999531">
              <a:defRPr>
                <a:latin typeface="Calibri" panose="020F0502020204030204" pitchFamily="34" charset="0"/>
                <a:ea typeface="MS PGothic" panose="020B0600070205080204" pitchFamily="34" charset="-128"/>
              </a:defRPr>
            </a:lvl7pPr>
            <a:lvl8pPr marL="3498357" defTabSz="999531">
              <a:defRPr>
                <a:latin typeface="Calibri" panose="020F0502020204030204" pitchFamily="34" charset="0"/>
                <a:ea typeface="MS PGothic" panose="020B0600070205080204" pitchFamily="34" charset="-128"/>
              </a:defRPr>
            </a:lvl8pPr>
            <a:lvl9pPr marL="3998123" defTabSz="999531">
              <a:defRPr>
                <a:latin typeface="Calibri" panose="020F0502020204030204" pitchFamily="34" charset="0"/>
                <a:ea typeface="MS PGothic" panose="020B0600070205080204" pitchFamily="34" charset="-128"/>
              </a:defRPr>
            </a:lvl9pPr>
          </a:lstStyle>
          <a:p>
            <a:pPr lvl="0"/>
            <a:r>
              <a:rPr lang="en-US" sz="1221">
                <a:latin typeface="+mj-lt"/>
              </a:rPr>
              <a:t>PARIS</a:t>
            </a:r>
          </a:p>
          <a:p>
            <a:pPr lvl="0"/>
            <a:r>
              <a:rPr lang="en-US" sz="1221">
                <a:latin typeface="+mj-lt"/>
              </a:rPr>
              <a:t>24-26, Avenue des Champs Élysées,</a:t>
            </a:r>
          </a:p>
          <a:p>
            <a:pPr lvl="0"/>
            <a:r>
              <a:rPr lang="en-US" sz="1221">
                <a:latin typeface="+mj-lt"/>
              </a:rPr>
              <a:t>75008 Paris</a:t>
            </a:r>
          </a:p>
          <a:p>
            <a:pPr lvl="0"/>
            <a:r>
              <a:rPr lang="en-US" sz="1221">
                <a:latin typeface="+mj-lt"/>
              </a:rPr>
              <a:t>France</a:t>
            </a:r>
          </a:p>
          <a:p>
            <a:pPr lvl="0"/>
            <a:endParaRPr lang="en-US" sz="1221">
              <a:latin typeface="+mj-lt"/>
            </a:endParaRPr>
          </a:p>
        </p:txBody>
      </p:sp>
      <p:sp>
        <p:nvSpPr>
          <p:cNvPr id="13" name="TextBox 1">
            <a:extLst>
              <a:ext uri="{FF2B5EF4-FFF2-40B4-BE49-F238E27FC236}">
                <a16:creationId xmlns:a16="http://schemas.microsoft.com/office/drawing/2014/main" id="{6A3E2854-E21B-478F-91C1-02F555423453}"/>
              </a:ext>
            </a:extLst>
          </p:cNvPr>
          <p:cNvSpPr txBox="1">
            <a:spLocks/>
          </p:cNvSpPr>
          <p:nvPr userDrawn="1"/>
        </p:nvSpPr>
        <p:spPr>
          <a:xfrm>
            <a:off x="2229311" y="6229657"/>
            <a:ext cx="1690958" cy="1155919"/>
          </a:xfrm>
          <a:prstGeom prst="rect">
            <a:avLst/>
          </a:prstGeom>
          <a:noFill/>
        </p:spPr>
        <p:txBody>
          <a:bodyPr wrap="square" lIns="0" tIns="0" rIns="0" bIns="0" rtlCol="0">
            <a:noAutofit/>
          </a:bodyPr>
          <a:lstStyle>
            <a:defPPr>
              <a:defRPr lang="en-US"/>
            </a:defPPr>
            <a:lvl1pPr lvl="0" fontAlgn="base">
              <a:spcBef>
                <a:spcPct val="0"/>
              </a:spcBef>
              <a:spcAft>
                <a:spcPct val="0"/>
              </a:spcAft>
              <a:defRPr sz="1600" b="0">
                <a:cs typeface="Arial" panose="020B0604020202020204" pitchFamily="34" charset="0"/>
              </a:defRPr>
            </a:lvl1pPr>
            <a:lvl2pPr marL="499765" eaLnBrk="0" fontAlgn="base" hangingPunct="0">
              <a:spcBef>
                <a:spcPct val="0"/>
              </a:spcBef>
              <a:spcAft>
                <a:spcPct val="0"/>
              </a:spcAft>
              <a:defRPr>
                <a:latin typeface="Calibri" panose="020F0502020204030204" pitchFamily="34" charset="0"/>
                <a:ea typeface="MS PGothic" panose="020B0600070205080204" pitchFamily="34" charset="-128"/>
              </a:defRPr>
            </a:lvl2pPr>
            <a:lvl3pPr marL="999531" eaLnBrk="0" fontAlgn="base" hangingPunct="0">
              <a:spcBef>
                <a:spcPct val="0"/>
              </a:spcBef>
              <a:spcAft>
                <a:spcPct val="0"/>
              </a:spcAft>
              <a:defRPr>
                <a:latin typeface="Calibri" panose="020F0502020204030204" pitchFamily="34" charset="0"/>
                <a:ea typeface="MS PGothic" panose="020B0600070205080204" pitchFamily="34" charset="-128"/>
              </a:defRPr>
            </a:lvl3pPr>
            <a:lvl4pPr marL="1499296" eaLnBrk="0" fontAlgn="base" hangingPunct="0">
              <a:spcBef>
                <a:spcPct val="0"/>
              </a:spcBef>
              <a:spcAft>
                <a:spcPct val="0"/>
              </a:spcAft>
              <a:defRPr>
                <a:latin typeface="Calibri" panose="020F0502020204030204" pitchFamily="34" charset="0"/>
                <a:ea typeface="MS PGothic" panose="020B0600070205080204" pitchFamily="34" charset="-128"/>
              </a:defRPr>
            </a:lvl4pPr>
            <a:lvl5pPr marL="1999061" eaLnBrk="0" fontAlgn="base" hangingPunct="0">
              <a:spcBef>
                <a:spcPct val="0"/>
              </a:spcBef>
              <a:spcAft>
                <a:spcPct val="0"/>
              </a:spcAft>
              <a:defRPr>
                <a:latin typeface="Calibri" panose="020F0502020204030204" pitchFamily="34" charset="0"/>
                <a:ea typeface="MS PGothic" panose="020B0600070205080204" pitchFamily="34" charset="-128"/>
              </a:defRPr>
            </a:lvl5pPr>
            <a:lvl6pPr marL="2498827" defTabSz="999531">
              <a:defRPr>
                <a:latin typeface="Calibri" panose="020F0502020204030204" pitchFamily="34" charset="0"/>
                <a:ea typeface="MS PGothic" panose="020B0600070205080204" pitchFamily="34" charset="-128"/>
              </a:defRPr>
            </a:lvl6pPr>
            <a:lvl7pPr marL="2998592" defTabSz="999531">
              <a:defRPr>
                <a:latin typeface="Calibri" panose="020F0502020204030204" pitchFamily="34" charset="0"/>
                <a:ea typeface="MS PGothic" panose="020B0600070205080204" pitchFamily="34" charset="-128"/>
              </a:defRPr>
            </a:lvl7pPr>
            <a:lvl8pPr marL="3498357" defTabSz="999531">
              <a:defRPr>
                <a:latin typeface="Calibri" panose="020F0502020204030204" pitchFamily="34" charset="0"/>
                <a:ea typeface="MS PGothic" panose="020B0600070205080204" pitchFamily="34" charset="-128"/>
              </a:defRPr>
            </a:lvl8pPr>
            <a:lvl9pPr marL="3998123" defTabSz="999531">
              <a:defRPr>
                <a:latin typeface="Calibri" panose="020F0502020204030204" pitchFamily="34" charset="0"/>
                <a:ea typeface="MS PGothic" panose="020B0600070205080204" pitchFamily="34" charset="-128"/>
              </a:defRPr>
            </a:lvl9pPr>
          </a:lstStyle>
          <a:p>
            <a:pPr lvl="0"/>
            <a:r>
              <a:rPr lang="en-US" sz="1221">
                <a:latin typeface="+mj-lt"/>
              </a:rPr>
              <a:t>NEW YORK</a:t>
            </a:r>
          </a:p>
          <a:p>
            <a:pPr lvl="0"/>
            <a:r>
              <a:rPr lang="en-US" sz="1221">
                <a:latin typeface="+mj-lt"/>
              </a:rPr>
              <a:t>DUBLIN</a:t>
            </a:r>
          </a:p>
          <a:p>
            <a:pPr lvl="0"/>
            <a:endParaRPr lang="en-US" sz="1221">
              <a:latin typeface="+mj-lt"/>
            </a:endParaRPr>
          </a:p>
        </p:txBody>
      </p:sp>
      <p:sp>
        <p:nvSpPr>
          <p:cNvPr id="14" name="TextBox 1">
            <a:extLst>
              <a:ext uri="{FF2B5EF4-FFF2-40B4-BE49-F238E27FC236}">
                <a16:creationId xmlns:a16="http://schemas.microsoft.com/office/drawing/2014/main" id="{F5E6121A-3DE4-425F-93B7-E993A436EAB6}"/>
              </a:ext>
            </a:extLst>
          </p:cNvPr>
          <p:cNvSpPr txBox="1">
            <a:spLocks/>
          </p:cNvSpPr>
          <p:nvPr userDrawn="1"/>
        </p:nvSpPr>
        <p:spPr>
          <a:xfrm>
            <a:off x="3997946" y="6229657"/>
            <a:ext cx="1768214" cy="386317"/>
          </a:xfrm>
          <a:prstGeom prst="rect">
            <a:avLst/>
          </a:prstGeom>
          <a:noFill/>
        </p:spPr>
        <p:txBody>
          <a:bodyPr wrap="square" lIns="0" tIns="0" rIns="0" bIns="0" rtlCol="0">
            <a:spAutoFit/>
          </a:bodyPr>
          <a:lstStyle>
            <a:defPPr>
              <a:defRPr lang="en-US"/>
            </a:defPPr>
            <a:lvl1pPr lvl="0" fontAlgn="base">
              <a:spcBef>
                <a:spcPct val="0"/>
              </a:spcBef>
              <a:spcAft>
                <a:spcPct val="0"/>
              </a:spcAft>
              <a:defRPr sz="1600" b="0">
                <a:cs typeface="Arial" panose="020B0604020202020204" pitchFamily="34" charset="0"/>
              </a:defRPr>
            </a:lvl1pPr>
            <a:lvl2pPr marL="499765" eaLnBrk="0" fontAlgn="base" hangingPunct="0">
              <a:spcBef>
                <a:spcPct val="0"/>
              </a:spcBef>
              <a:spcAft>
                <a:spcPct val="0"/>
              </a:spcAft>
              <a:defRPr>
                <a:latin typeface="Calibri" panose="020F0502020204030204" pitchFamily="34" charset="0"/>
                <a:ea typeface="MS PGothic" panose="020B0600070205080204" pitchFamily="34" charset="-128"/>
              </a:defRPr>
            </a:lvl2pPr>
            <a:lvl3pPr marL="999531" eaLnBrk="0" fontAlgn="base" hangingPunct="0">
              <a:spcBef>
                <a:spcPct val="0"/>
              </a:spcBef>
              <a:spcAft>
                <a:spcPct val="0"/>
              </a:spcAft>
              <a:defRPr>
                <a:latin typeface="Calibri" panose="020F0502020204030204" pitchFamily="34" charset="0"/>
                <a:ea typeface="MS PGothic" panose="020B0600070205080204" pitchFamily="34" charset="-128"/>
              </a:defRPr>
            </a:lvl3pPr>
            <a:lvl4pPr marL="1499296" eaLnBrk="0" fontAlgn="base" hangingPunct="0">
              <a:spcBef>
                <a:spcPct val="0"/>
              </a:spcBef>
              <a:spcAft>
                <a:spcPct val="0"/>
              </a:spcAft>
              <a:defRPr>
                <a:latin typeface="Calibri" panose="020F0502020204030204" pitchFamily="34" charset="0"/>
                <a:ea typeface="MS PGothic" panose="020B0600070205080204" pitchFamily="34" charset="-128"/>
              </a:defRPr>
            </a:lvl4pPr>
            <a:lvl5pPr marL="1999061" eaLnBrk="0" fontAlgn="base" hangingPunct="0">
              <a:spcBef>
                <a:spcPct val="0"/>
              </a:spcBef>
              <a:spcAft>
                <a:spcPct val="0"/>
              </a:spcAft>
              <a:defRPr>
                <a:latin typeface="Calibri" panose="020F0502020204030204" pitchFamily="34" charset="0"/>
                <a:ea typeface="MS PGothic" panose="020B0600070205080204" pitchFamily="34" charset="-128"/>
              </a:defRPr>
            </a:lvl5pPr>
            <a:lvl6pPr marL="2498827" defTabSz="999531">
              <a:defRPr>
                <a:latin typeface="Calibri" panose="020F0502020204030204" pitchFamily="34" charset="0"/>
                <a:ea typeface="MS PGothic" panose="020B0600070205080204" pitchFamily="34" charset="-128"/>
              </a:defRPr>
            </a:lvl6pPr>
            <a:lvl7pPr marL="2998592" defTabSz="999531">
              <a:defRPr>
                <a:latin typeface="Calibri" panose="020F0502020204030204" pitchFamily="34" charset="0"/>
                <a:ea typeface="MS PGothic" panose="020B0600070205080204" pitchFamily="34" charset="-128"/>
              </a:defRPr>
            </a:lvl7pPr>
            <a:lvl8pPr marL="3498357" defTabSz="999531">
              <a:defRPr>
                <a:latin typeface="Calibri" panose="020F0502020204030204" pitchFamily="34" charset="0"/>
                <a:ea typeface="MS PGothic" panose="020B0600070205080204" pitchFamily="34" charset="-128"/>
              </a:defRPr>
            </a:lvl8pPr>
            <a:lvl9pPr marL="3998123" defTabSz="999531">
              <a:defRPr>
                <a:latin typeface="Calibri" panose="020F0502020204030204" pitchFamily="34" charset="0"/>
                <a:ea typeface="MS PGothic" panose="020B0600070205080204" pitchFamily="34" charset="-128"/>
              </a:defRPr>
            </a:lvl9pPr>
          </a:lstStyle>
          <a:p>
            <a:pPr lvl="0"/>
            <a:r>
              <a:rPr lang="en-US" sz="1221">
                <a:latin typeface="+mj-lt"/>
              </a:rPr>
              <a:t>CLIENT SERVICE</a:t>
            </a:r>
          </a:p>
          <a:p>
            <a:pPr lvl="0"/>
            <a:r>
              <a:rPr lang="en-US" sz="1221">
                <a:latin typeface="+mj-lt"/>
              </a:rPr>
              <a:t>clientservice@tobam.fr</a:t>
            </a:r>
          </a:p>
        </p:txBody>
      </p:sp>
      <p:sp>
        <p:nvSpPr>
          <p:cNvPr id="5" name="Espace réservé du numéro de diapositive 4">
            <a:extLst>
              <a:ext uri="{FF2B5EF4-FFF2-40B4-BE49-F238E27FC236}">
                <a16:creationId xmlns:a16="http://schemas.microsoft.com/office/drawing/2014/main" id="{73998B60-3714-4869-B34D-665B8DB1F45B}"/>
              </a:ext>
            </a:extLst>
          </p:cNvPr>
          <p:cNvSpPr>
            <a:spLocks noGrp="1"/>
          </p:cNvSpPr>
          <p:nvPr>
            <p:ph type="sldNum" sz="quarter" idx="12"/>
          </p:nvPr>
        </p:nvSpPr>
        <p:spPr>
          <a:xfrm>
            <a:off x="9521126" y="7384179"/>
            <a:ext cx="476678" cy="282961"/>
          </a:xfrm>
        </p:spPr>
        <p:txBody>
          <a:bodyPr/>
          <a:lstStyle>
            <a:lvl1pPr>
              <a:defRPr lang="fr-FR" sz="1000" smtClean="0"/>
            </a:lvl1pPr>
          </a:lstStyle>
          <a:p>
            <a:pPr defTabSz="332943"/>
            <a:fld id="{355F9927-066A-4E42-B902-7FE3DF2732F9}" type="slidenum">
              <a:rPr lang="en-US" smtClean="0"/>
              <a:pPr defTabSz="332943"/>
              <a:t>‹#›</a:t>
            </a:fld>
            <a:endParaRPr lang="en-US"/>
          </a:p>
        </p:txBody>
      </p:sp>
      <p:sp>
        <p:nvSpPr>
          <p:cNvPr id="4" name="Rectangle 3">
            <a:extLst>
              <a:ext uri="{FF2B5EF4-FFF2-40B4-BE49-F238E27FC236}">
                <a16:creationId xmlns:a16="http://schemas.microsoft.com/office/drawing/2014/main" id="{6A43DC78-D3B0-5A83-7B3B-9644A04507AC}"/>
              </a:ext>
            </a:extLst>
          </p:cNvPr>
          <p:cNvSpPr/>
          <p:nvPr userDrawn="1"/>
        </p:nvSpPr>
        <p:spPr>
          <a:xfrm>
            <a:off x="308379" y="74903"/>
            <a:ext cx="4829934" cy="20235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240" tIns="39240" rIns="39240" bIns="39240" numCol="1" spcCol="38100" rtlCol="0" anchor="ctr">
            <a:spAutoFit/>
          </a:bodyPr>
          <a:lstStyle/>
          <a:p>
            <a:pPr marL="0" marR="0" indent="0" algn="l" defTabSz="451236" rtl="0" fontAlgn="auto" latinLnBrk="0" hangingPunct="0">
              <a:lnSpc>
                <a:spcPct val="100000"/>
              </a:lnSpc>
              <a:spcBef>
                <a:spcPts val="0"/>
              </a:spcBef>
              <a:spcAft>
                <a:spcPts val="0"/>
              </a:spcAft>
              <a:buClrTx/>
              <a:buSzTx/>
              <a:buFontTx/>
              <a:buNone/>
              <a:tabLst/>
            </a:pPr>
            <a:r>
              <a:rPr kumimoji="0" lang="en-GB" sz="800" b="0" i="0" u="none" strike="noStrike" cap="none" spc="0" normalizeH="0" baseline="0" dirty="0">
                <a:ln>
                  <a:noFill/>
                </a:ln>
                <a:solidFill>
                  <a:schemeClr val="tx1"/>
                </a:solidFill>
                <a:effectLst/>
                <a:uFillTx/>
                <a:latin typeface="Avenir Next LT Pro" panose="020B0504020202020204" pitchFamily="34" charset="0"/>
                <a:ea typeface="+mn-ea"/>
                <a:cs typeface="+mn-cs"/>
                <a:sym typeface="Helvetica Neue Medium"/>
              </a:rPr>
              <a:t>For institutional investors only</a:t>
            </a:r>
            <a:endParaRPr kumimoji="0" lang="fr-FR" sz="800" b="0" i="0" u="none" strike="noStrike" cap="none" spc="0" normalizeH="0" baseline="0" dirty="0">
              <a:ln>
                <a:noFill/>
              </a:ln>
              <a:solidFill>
                <a:schemeClr val="tx1"/>
              </a:solidFill>
              <a:effectLst/>
              <a:uFillTx/>
              <a:latin typeface="Avenir Next LT Pro" panose="020B0504020202020204" pitchFamily="34" charset="0"/>
              <a:ea typeface="+mn-ea"/>
              <a:cs typeface="+mn-cs"/>
              <a:sym typeface="Helvetica Neue Medium"/>
            </a:endParaRPr>
          </a:p>
        </p:txBody>
      </p:sp>
    </p:spTree>
    <p:extLst>
      <p:ext uri="{BB962C8B-B14F-4D97-AF65-F5344CB8AC3E}">
        <p14:creationId xmlns:p14="http://schemas.microsoft.com/office/powerpoint/2010/main" val="1341654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 UTILISER">
    <p:spTree>
      <p:nvGrpSpPr>
        <p:cNvPr id="1" name=""/>
        <p:cNvGrpSpPr/>
        <p:nvPr/>
      </p:nvGrpSpPr>
      <p:grpSpPr>
        <a:xfrm>
          <a:off x="0" y="0"/>
          <a:ext cx="0" cy="0"/>
          <a:chOff x="0" y="0"/>
          <a:chExt cx="0" cy="0"/>
        </a:xfrm>
      </p:grpSpPr>
      <p:sp>
        <p:nvSpPr>
          <p:cNvPr id="6" name="Texte niveau 1…">
            <a:extLst>
              <a:ext uri="{FF2B5EF4-FFF2-40B4-BE49-F238E27FC236}">
                <a16:creationId xmlns:a16="http://schemas.microsoft.com/office/drawing/2014/main" id="{7C1EBA70-4CB5-4F49-BC9C-6369F8CC2D92}"/>
              </a:ext>
            </a:extLst>
          </p:cNvPr>
          <p:cNvSpPr txBox="1">
            <a:spLocks noGrp="1"/>
          </p:cNvSpPr>
          <p:nvPr>
            <p:ph type="body" sz="quarter" idx="11"/>
          </p:nvPr>
        </p:nvSpPr>
        <p:spPr>
          <a:xfrm>
            <a:off x="450233" y="1538507"/>
            <a:ext cx="8184991" cy="1197360"/>
          </a:xfrm>
          <a:prstGeom prst="rect">
            <a:avLst/>
          </a:prstGeom>
        </p:spPr>
        <p:txBody>
          <a:bodyPr anchor="t"/>
          <a:lstStyle>
            <a:lvl1pPr marL="0" indent="0" algn="l">
              <a:spcBef>
                <a:spcPts val="0"/>
              </a:spcBef>
              <a:buSzTx/>
              <a:buFontTx/>
              <a:buNone/>
              <a:defRPr sz="1236" b="0" i="0">
                <a:latin typeface="Avenir Next LT Pro" panose="020B0504020202020204" pitchFamily="34" charset="0"/>
              </a:defRPr>
            </a:lvl1pPr>
            <a:lvl2pPr marL="0" indent="0" algn="l">
              <a:spcBef>
                <a:spcPts val="0"/>
              </a:spcBef>
              <a:buSzTx/>
              <a:buNone/>
              <a:defRPr sz="1004" b="0" i="0">
                <a:latin typeface="AvenirNext LT Pro Regular" panose="020B0504020202020204" pitchFamily="34" charset="77"/>
              </a:defRPr>
            </a:lvl2pPr>
            <a:lvl3pPr marL="0" indent="0" algn="l">
              <a:spcBef>
                <a:spcPts val="0"/>
              </a:spcBef>
              <a:buSzTx/>
              <a:buNone/>
              <a:defRPr sz="1004" b="0" i="0">
                <a:latin typeface="AvenirNext LT Pro Regular" panose="020B0504020202020204" pitchFamily="34" charset="77"/>
              </a:defRPr>
            </a:lvl3pPr>
            <a:lvl4pPr marL="0" indent="0" algn="l">
              <a:spcBef>
                <a:spcPts val="0"/>
              </a:spcBef>
              <a:buSzTx/>
              <a:buNone/>
              <a:defRPr sz="1004" b="0" i="0">
                <a:latin typeface="AvenirNext LT Pro Regular" panose="020B0504020202020204" pitchFamily="34" charset="77"/>
              </a:defRPr>
            </a:lvl4pPr>
            <a:lvl5pPr marL="0" indent="0" algn="l">
              <a:spcBef>
                <a:spcPts val="0"/>
              </a:spcBef>
              <a:buSzTx/>
              <a:buNone/>
              <a:defRPr sz="1004" b="0" i="0">
                <a:latin typeface="AvenirNext LT Pro Regular" panose="020B0504020202020204" pitchFamily="34" charset="77"/>
              </a:defRPr>
            </a:lvl5pPr>
          </a:lstStyle>
          <a:p>
            <a:endParaRPr lang="fr-FR"/>
          </a:p>
        </p:txBody>
      </p:sp>
      <p:sp>
        <p:nvSpPr>
          <p:cNvPr id="7" name="Texte niveau 1…">
            <a:extLst>
              <a:ext uri="{FF2B5EF4-FFF2-40B4-BE49-F238E27FC236}">
                <a16:creationId xmlns:a16="http://schemas.microsoft.com/office/drawing/2014/main" id="{8D4B5766-FF27-CC43-AD4D-1F4B40A890E1}"/>
              </a:ext>
            </a:extLst>
          </p:cNvPr>
          <p:cNvSpPr txBox="1">
            <a:spLocks noGrp="1"/>
          </p:cNvSpPr>
          <p:nvPr>
            <p:ph type="body" sz="quarter" idx="20" hasCustomPrompt="1"/>
          </p:nvPr>
        </p:nvSpPr>
        <p:spPr>
          <a:xfrm>
            <a:off x="450234" y="771504"/>
            <a:ext cx="8184990" cy="412856"/>
          </a:xfrm>
          <a:prstGeom prst="rect">
            <a:avLst/>
          </a:prstGeom>
        </p:spPr>
        <p:txBody>
          <a:bodyPr anchor="t"/>
          <a:lstStyle>
            <a:lvl1pPr marL="0" indent="0" algn="l">
              <a:spcBef>
                <a:spcPts val="0"/>
              </a:spcBef>
              <a:buSzTx/>
              <a:buNone/>
              <a:defRPr sz="1854" b="0" i="0">
                <a:solidFill>
                  <a:srgbClr val="EE7D14"/>
                </a:solidFill>
                <a:latin typeface="Avenir Next LT Pro" panose="020B0504020202020204" pitchFamily="34" charset="0"/>
              </a:defRPr>
            </a:lvl1pPr>
            <a:lvl2pPr marL="0" indent="0" algn="ctr">
              <a:spcBef>
                <a:spcPts val="0"/>
              </a:spcBef>
              <a:buSzTx/>
              <a:buNone/>
              <a:defRPr sz="1545" b="1" i="0">
                <a:latin typeface="AvenirNext LT Pro Bold" panose="020B0504020202020204" pitchFamily="34" charset="77"/>
              </a:defRPr>
            </a:lvl2pPr>
            <a:lvl3pPr marL="0" indent="0" algn="ctr">
              <a:spcBef>
                <a:spcPts val="0"/>
              </a:spcBef>
              <a:buSzTx/>
              <a:buNone/>
              <a:defRPr sz="1545" b="1" i="0">
                <a:latin typeface="AvenirNext LT Pro Bold" panose="020B0504020202020204" pitchFamily="34" charset="77"/>
              </a:defRPr>
            </a:lvl3pPr>
            <a:lvl4pPr marL="0" indent="0" algn="ctr">
              <a:spcBef>
                <a:spcPts val="0"/>
              </a:spcBef>
              <a:buSzTx/>
              <a:buNone/>
              <a:defRPr sz="1545" b="1" i="0">
                <a:latin typeface="AvenirNext LT Pro Bold" panose="020B0504020202020204" pitchFamily="34" charset="77"/>
              </a:defRPr>
            </a:lvl4pPr>
            <a:lvl5pPr marL="0" indent="0" algn="ctr">
              <a:spcBef>
                <a:spcPts val="0"/>
              </a:spcBef>
              <a:buSzTx/>
              <a:buNone/>
              <a:defRPr sz="1545" b="1" i="0">
                <a:latin typeface="AvenirNext LT Pro Bold" panose="020B0504020202020204" pitchFamily="34" charset="77"/>
              </a:defRPr>
            </a:lvl5pPr>
          </a:lstStyle>
          <a:p>
            <a:r>
              <a:rPr lang="fr-FR"/>
              <a:t>TEXTE DU TITRE</a:t>
            </a:r>
            <a:endParaRPr/>
          </a:p>
        </p:txBody>
      </p:sp>
      <p:sp>
        <p:nvSpPr>
          <p:cNvPr id="5" name="TextBox 4">
            <a:extLst>
              <a:ext uri="{FF2B5EF4-FFF2-40B4-BE49-F238E27FC236}">
                <a16:creationId xmlns:a16="http://schemas.microsoft.com/office/drawing/2014/main" id="{2F5944FA-CB4F-7B77-9DC8-61575E7D89BC}"/>
              </a:ext>
            </a:extLst>
          </p:cNvPr>
          <p:cNvSpPr txBox="1"/>
          <p:nvPr userDrawn="1"/>
        </p:nvSpPr>
        <p:spPr>
          <a:xfrm>
            <a:off x="9395498" y="7277493"/>
            <a:ext cx="671589" cy="276999"/>
          </a:xfrm>
          <a:prstGeom prst="rect">
            <a:avLst/>
          </a:prstGeom>
          <a:noFill/>
        </p:spPr>
        <p:txBody>
          <a:bodyPr wrap="square">
            <a:spAutoFit/>
          </a:bodyPr>
          <a:lstStyle/>
          <a:p>
            <a:fld id="{48BB99A9-9E72-4CB0-AB5F-C7E7022016FB}" type="slidenum">
              <a:rPr lang="fr-FR" sz="1200" smtClean="0">
                <a:solidFill>
                  <a:srgbClr val="4482F4"/>
                </a:solidFill>
              </a:rPr>
              <a:pPr/>
              <a:t>‹#›</a:t>
            </a:fld>
            <a:endParaRPr lang="en-GB" sz="1200">
              <a:solidFill>
                <a:srgbClr val="4482F4"/>
              </a:solidFill>
            </a:endParaRPr>
          </a:p>
        </p:txBody>
      </p:sp>
      <p:sp>
        <p:nvSpPr>
          <p:cNvPr id="2" name="Rectangle 1">
            <a:extLst>
              <a:ext uri="{FF2B5EF4-FFF2-40B4-BE49-F238E27FC236}">
                <a16:creationId xmlns:a16="http://schemas.microsoft.com/office/drawing/2014/main" id="{86BE538F-65D1-4055-9A87-AE59A529DE20}"/>
              </a:ext>
            </a:extLst>
          </p:cNvPr>
          <p:cNvSpPr/>
          <p:nvPr userDrawn="1"/>
        </p:nvSpPr>
        <p:spPr>
          <a:xfrm>
            <a:off x="308379" y="74903"/>
            <a:ext cx="4829934" cy="20235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240" tIns="39240" rIns="39240" bIns="39240" numCol="1" spcCol="38100" rtlCol="0" anchor="ctr">
            <a:spAutoFit/>
          </a:bodyPr>
          <a:lstStyle/>
          <a:p>
            <a:pPr marL="0" marR="0" indent="0" algn="l" defTabSz="451236" rtl="0" fontAlgn="auto" latinLnBrk="0" hangingPunct="0">
              <a:lnSpc>
                <a:spcPct val="100000"/>
              </a:lnSpc>
              <a:spcBef>
                <a:spcPts val="0"/>
              </a:spcBef>
              <a:spcAft>
                <a:spcPts val="0"/>
              </a:spcAft>
              <a:buClrTx/>
              <a:buSzTx/>
              <a:buFontTx/>
              <a:buNone/>
              <a:tabLst/>
            </a:pPr>
            <a:r>
              <a:rPr kumimoji="0" lang="en-GB" sz="800" b="0" i="0" u="none" strike="noStrike" cap="none" spc="0" normalizeH="0" baseline="0" dirty="0">
                <a:ln>
                  <a:noFill/>
                </a:ln>
                <a:solidFill>
                  <a:schemeClr val="tx1"/>
                </a:solidFill>
                <a:effectLst/>
                <a:uFillTx/>
                <a:latin typeface="Avenir Next LT Pro" panose="020B0504020202020204" pitchFamily="34" charset="0"/>
                <a:ea typeface="+mn-ea"/>
                <a:cs typeface="+mn-cs"/>
                <a:sym typeface="Helvetica Neue Medium"/>
              </a:rPr>
              <a:t>For institutional investors only</a:t>
            </a:r>
            <a:endParaRPr kumimoji="0" lang="fr-FR" sz="800" b="0" i="0" u="none" strike="noStrike" cap="none" spc="0" normalizeH="0" baseline="0" dirty="0">
              <a:ln>
                <a:noFill/>
              </a:ln>
              <a:solidFill>
                <a:schemeClr val="tx1"/>
              </a:solidFill>
              <a:effectLst/>
              <a:uFillTx/>
              <a:latin typeface="Avenir Next LT Pro" panose="020B0504020202020204" pitchFamily="34" charset="0"/>
              <a:ea typeface="+mn-ea"/>
              <a:cs typeface="+mn-cs"/>
              <a:sym typeface="Helvetica Neue Medium"/>
            </a:endParaRPr>
          </a:p>
        </p:txBody>
      </p:sp>
    </p:spTree>
    <p:extLst>
      <p:ext uri="{BB962C8B-B14F-4D97-AF65-F5344CB8AC3E}">
        <p14:creationId xmlns:p14="http://schemas.microsoft.com/office/powerpoint/2010/main" val="1110748222"/>
      </p:ext>
    </p:extLst>
  </p:cSld>
  <p:clrMapOvr>
    <a:masterClrMapping/>
  </p:clrMapOvr>
  <p:transition spd="med"/>
  <p:extLst>
    <p:ext uri="{DCECCB84-F9BA-43D5-87BE-67443E8EF086}">
      <p15:sldGuideLst xmlns:p15="http://schemas.microsoft.com/office/powerpoint/2012/main">
        <p15:guide id="1" orient="horz" pos="2448">
          <p15:clr>
            <a:srgbClr val="FBAE40"/>
          </p15:clr>
        </p15:guide>
        <p15:guide id="2" pos="316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8" name="Image 6">
            <a:extLst>
              <a:ext uri="{FF2B5EF4-FFF2-40B4-BE49-F238E27FC236}">
                <a16:creationId xmlns:a16="http://schemas.microsoft.com/office/drawing/2014/main" id="{9482D7BE-79F9-407B-8D3B-1DF3394AA2C9}"/>
              </a:ext>
            </a:extLst>
          </p:cNvPr>
          <p:cNvPicPr>
            <a:picLocks noChangeAspect="1"/>
          </p:cNvPicPr>
          <p:nvPr userDrawn="1"/>
        </p:nvPicPr>
        <p:blipFill rotWithShape="1">
          <a:blip r:embed="rId2">
            <a:alphaModFix amt="30000"/>
          </a:blip>
          <a:srcRect r="26825"/>
          <a:stretch/>
        </p:blipFill>
        <p:spPr>
          <a:xfrm rot="5400000">
            <a:off x="1930891" y="608929"/>
            <a:ext cx="5237323" cy="9099106"/>
          </a:xfrm>
          <a:prstGeom prst="rect">
            <a:avLst/>
          </a:prstGeom>
        </p:spPr>
      </p:pic>
      <p:sp>
        <p:nvSpPr>
          <p:cNvPr id="11" name="ZoneTexte 10">
            <a:extLst>
              <a:ext uri="{FF2B5EF4-FFF2-40B4-BE49-F238E27FC236}">
                <a16:creationId xmlns:a16="http://schemas.microsoft.com/office/drawing/2014/main" id="{1B94AFA8-0B79-454B-B84E-2E2E5088E120}"/>
              </a:ext>
            </a:extLst>
          </p:cNvPr>
          <p:cNvSpPr txBox="1">
            <a:spLocks/>
          </p:cNvSpPr>
          <p:nvPr userDrawn="1"/>
        </p:nvSpPr>
        <p:spPr>
          <a:xfrm>
            <a:off x="450234" y="2083014"/>
            <a:ext cx="3945987" cy="1357830"/>
          </a:xfrm>
          <a:prstGeom prst="rect">
            <a:avLst/>
          </a:prstGeom>
          <a:noFill/>
        </p:spPr>
        <p:txBody>
          <a:bodyPr lIns="0" tIns="0" rIns="0" bIns="0" rtlCol="0" anchor="ctr">
            <a:noAutofit/>
          </a:bodyPr>
          <a:lstStyle>
            <a:defPPr>
              <a:defRPr lang="en-US"/>
            </a:defPPr>
            <a:lvl1pPr lvl="0" indent="0" defTabSz="457200" eaLnBrk="0" fontAlgn="base" hangingPunct="0">
              <a:spcBef>
                <a:spcPct val="20000"/>
              </a:spcBef>
              <a:spcAft>
                <a:spcPct val="0"/>
              </a:spcAft>
              <a:buClr>
                <a:srgbClr val="B3B3B3"/>
              </a:buClr>
              <a:buFont typeface="Arial" panose="020B0604020202020204" pitchFamily="34" charset="0"/>
              <a:buNone/>
              <a:defRPr sz="2000" b="0" i="1" cap="none" spc="0" baseline="0">
                <a:latin typeface="Avenir Next LT Pro" panose="020B0504020202020204" pitchFamily="34" charset="0"/>
                <a:ea typeface="MS PGothic" panose="020B0600070205080204" pitchFamily="34" charset="-128"/>
                <a:cs typeface="Arial" panose="020B0604020202020204" pitchFamily="34" charset="0"/>
              </a:defRPr>
            </a:lvl1pPr>
            <a:lvl2pPr marL="742950" indent="-285750" defTabSz="457200" eaLnBrk="0" fontAlgn="base" hangingPunct="0">
              <a:spcBef>
                <a:spcPct val="20000"/>
              </a:spcBef>
              <a:spcAft>
                <a:spcPct val="0"/>
              </a:spcAft>
              <a:buFont typeface="Arial" panose="020B0604020202020204" pitchFamily="34" charset="0"/>
              <a:buChar char="–"/>
              <a:defRPr sz="2800">
                <a:ea typeface="MS PGothic" panose="020B0600070205080204" pitchFamily="34" charset="-128"/>
              </a:defRPr>
            </a:lvl2pPr>
            <a:lvl3pPr marL="1143000" indent="-228600" defTabSz="457200" eaLnBrk="0" fontAlgn="base" hangingPunct="0">
              <a:spcBef>
                <a:spcPct val="20000"/>
              </a:spcBef>
              <a:spcAft>
                <a:spcPct val="0"/>
              </a:spcAft>
              <a:buFont typeface="Arial" panose="020B0604020202020204" pitchFamily="34" charset="0"/>
              <a:buChar char="•"/>
              <a:defRPr sz="2400">
                <a:ea typeface="MS PGothic" panose="020B0600070205080204" pitchFamily="34" charset="-128"/>
              </a:defRPr>
            </a:lvl3pPr>
            <a:lvl4pPr marL="1600200" indent="-228600" defTabSz="457200" eaLnBrk="0" fontAlgn="base" hangingPunct="0">
              <a:spcBef>
                <a:spcPct val="20000"/>
              </a:spcBef>
              <a:spcAft>
                <a:spcPct val="0"/>
              </a:spcAft>
              <a:buFont typeface="Arial" panose="020B0604020202020204" pitchFamily="34" charset="0"/>
              <a:buChar char="–"/>
              <a:defRPr sz="2000">
                <a:ea typeface="MS PGothic" panose="020B0600070205080204" pitchFamily="34" charset="-128"/>
              </a:defRPr>
            </a:lvl4pPr>
            <a:lvl5pPr marL="2057400" indent="-228600" defTabSz="457200" eaLnBrk="0" fontAlgn="base" hangingPunct="0">
              <a:spcBef>
                <a:spcPct val="20000"/>
              </a:spcBef>
              <a:spcAft>
                <a:spcPct val="0"/>
              </a:spcAft>
              <a:buFont typeface="Arial" panose="020B0604020202020204" pitchFamily="34" charset="0"/>
              <a:buChar char="»"/>
              <a:defRPr sz="2000">
                <a:ea typeface="MS PGothic" panose="020B0600070205080204" pitchFamily="34" charset="-128"/>
              </a:defRPr>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lvl="0"/>
            <a:r>
              <a:rPr lang="en-US" sz="1503" i="0">
                <a:latin typeface="+mn-lt"/>
              </a:rPr>
              <a:t>Our mission: “Provide rational and professional solutions to long term investors in the context of efficient markets”</a:t>
            </a:r>
          </a:p>
        </p:txBody>
      </p:sp>
      <p:sp>
        <p:nvSpPr>
          <p:cNvPr id="2" name="Title 1"/>
          <p:cNvSpPr>
            <a:spLocks noGrp="1"/>
          </p:cNvSpPr>
          <p:nvPr>
            <p:ph type="ctrTitle" hasCustomPrompt="1"/>
          </p:nvPr>
        </p:nvSpPr>
        <p:spPr>
          <a:xfrm>
            <a:off x="450234" y="571786"/>
            <a:ext cx="9147529" cy="1064650"/>
          </a:xfrm>
        </p:spPr>
        <p:txBody>
          <a:bodyPr lIns="0" tIns="0" rIns="0" bIns="0" anchor="t"/>
          <a:lstStyle>
            <a:lvl1pPr algn="l">
              <a:defRPr sz="2630" b="0" cap="all" baseline="0">
                <a:solidFill>
                  <a:schemeClr val="bg2"/>
                </a:solidFill>
                <a:latin typeface="+mj-lt"/>
              </a:defRPr>
            </a:lvl1pPr>
          </a:lstStyle>
          <a:p>
            <a:r>
              <a:rPr lang="en-US" noProof="0"/>
              <a:t>Presentation title</a:t>
            </a:r>
          </a:p>
        </p:txBody>
      </p:sp>
      <p:sp>
        <p:nvSpPr>
          <p:cNvPr id="13" name="Espace réservé du texte 12">
            <a:extLst>
              <a:ext uri="{FF2B5EF4-FFF2-40B4-BE49-F238E27FC236}">
                <a16:creationId xmlns:a16="http://schemas.microsoft.com/office/drawing/2014/main" id="{1CE41566-3BD0-4ED0-8CDB-7D5AB8C5956E}"/>
              </a:ext>
            </a:extLst>
          </p:cNvPr>
          <p:cNvSpPr>
            <a:spLocks noGrp="1"/>
          </p:cNvSpPr>
          <p:nvPr>
            <p:ph type="body" sz="quarter" idx="10" hasCustomPrompt="1"/>
          </p:nvPr>
        </p:nvSpPr>
        <p:spPr>
          <a:xfrm>
            <a:off x="450235" y="7385576"/>
            <a:ext cx="1627591" cy="378907"/>
          </a:xfrm>
          <a:noFill/>
        </p:spPr>
        <p:txBody>
          <a:bodyPr rtlCol="0" anchor="ctr">
            <a:noAutofit/>
          </a:bodyPr>
          <a:lstStyle>
            <a:lvl1pPr>
              <a:defRPr lang="en-GB" sz="1310" b="0" i="1" spc="0" noProof="0" dirty="0">
                <a:latin typeface="+mn-lt"/>
                <a:ea typeface="MS PGothic" panose="020B0600070205080204" pitchFamily="34" charset="-128"/>
              </a:defRPr>
            </a:lvl1pPr>
          </a:lstStyle>
          <a:p>
            <a:pPr lvl="0" defTabSz="332943" eaLnBrk="0" fontAlgn="base" hangingPunct="0">
              <a:spcBef>
                <a:spcPct val="20000"/>
              </a:spcBef>
              <a:spcAft>
                <a:spcPct val="0"/>
              </a:spcAft>
              <a:buClr>
                <a:srgbClr val="B3B3B3"/>
              </a:buClr>
              <a:buFont typeface="Arial" panose="020B0604020202020204" pitchFamily="34" charset="0"/>
            </a:pPr>
            <a:r>
              <a:rPr lang="en-US" noProof="0"/>
              <a:t>[Month dd, year]</a:t>
            </a:r>
          </a:p>
        </p:txBody>
      </p:sp>
      <p:sp>
        <p:nvSpPr>
          <p:cNvPr id="14" name="Espace réservé du texte 12">
            <a:extLst>
              <a:ext uri="{FF2B5EF4-FFF2-40B4-BE49-F238E27FC236}">
                <a16:creationId xmlns:a16="http://schemas.microsoft.com/office/drawing/2014/main" id="{FEB4DBF5-F4AA-4F2A-8767-8CDCC79C2C5C}"/>
              </a:ext>
            </a:extLst>
          </p:cNvPr>
          <p:cNvSpPr>
            <a:spLocks noGrp="1"/>
          </p:cNvSpPr>
          <p:nvPr>
            <p:ph type="body" sz="quarter" idx="11" hasCustomPrompt="1"/>
          </p:nvPr>
        </p:nvSpPr>
        <p:spPr>
          <a:xfrm>
            <a:off x="5885875" y="217196"/>
            <a:ext cx="3705757" cy="225561"/>
          </a:xfrm>
        </p:spPr>
        <p:txBody>
          <a:bodyPr lIns="0" tIns="46800" rIns="0" bIns="46800"/>
          <a:lstStyle>
            <a:lvl1pPr algn="r">
              <a:lnSpc>
                <a:spcPct val="100000"/>
              </a:lnSpc>
              <a:defRPr sz="845" b="0" i="0">
                <a:latin typeface="+mn-lt"/>
              </a:defRPr>
            </a:lvl1pPr>
            <a:lvl3pPr marL="0" indent="0" algn="l">
              <a:spcBef>
                <a:spcPts val="0"/>
              </a:spcBef>
              <a:buNone/>
              <a:defRPr/>
            </a:lvl3pPr>
          </a:lstStyle>
          <a:p>
            <a:pPr lvl="0"/>
            <a:r>
              <a:rPr lang="en-US" noProof="0"/>
              <a:t>Confidentiality</a:t>
            </a:r>
          </a:p>
        </p:txBody>
      </p:sp>
      <p:pic>
        <p:nvPicPr>
          <p:cNvPr id="16" name="Graphique 15">
            <a:extLst>
              <a:ext uri="{FF2B5EF4-FFF2-40B4-BE49-F238E27FC236}">
                <a16:creationId xmlns:a16="http://schemas.microsoft.com/office/drawing/2014/main" id="{32285908-A981-4E0E-AB18-94FF13468D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8112388" y="5831176"/>
            <a:ext cx="2724447" cy="1322346"/>
          </a:xfrm>
          <a:prstGeom prst="rect">
            <a:avLst/>
          </a:prstGeom>
        </p:spPr>
      </p:pic>
      <p:sp>
        <p:nvSpPr>
          <p:cNvPr id="6" name="Espace réservé de la date 5">
            <a:extLst>
              <a:ext uri="{FF2B5EF4-FFF2-40B4-BE49-F238E27FC236}">
                <a16:creationId xmlns:a16="http://schemas.microsoft.com/office/drawing/2014/main" id="{151CE5FC-9303-4E3F-BFA6-0CF8C7EF5087}"/>
              </a:ext>
            </a:extLst>
          </p:cNvPr>
          <p:cNvSpPr>
            <a:spLocks noGrp="1"/>
          </p:cNvSpPr>
          <p:nvPr>
            <p:ph type="dt" sz="half" idx="12"/>
          </p:nvPr>
        </p:nvSpPr>
        <p:spPr/>
        <p:txBody>
          <a:bodyPr/>
          <a:lstStyle/>
          <a:p>
            <a:fld id="{CF612357-6474-4A15-8FC1-E5A796C215FB}" type="datetime1">
              <a:rPr lang="en-US" smtClean="0"/>
              <a:t>11/25/2024</a:t>
            </a:fld>
            <a:endParaRPr lang="en-US"/>
          </a:p>
        </p:txBody>
      </p:sp>
      <p:sp>
        <p:nvSpPr>
          <p:cNvPr id="7" name="Espace réservé du pied de page 6">
            <a:extLst>
              <a:ext uri="{FF2B5EF4-FFF2-40B4-BE49-F238E27FC236}">
                <a16:creationId xmlns:a16="http://schemas.microsoft.com/office/drawing/2014/main" id="{1E0B9642-6770-43FC-915C-CBF3B5D1634C}"/>
              </a:ext>
            </a:extLst>
          </p:cNvPr>
          <p:cNvSpPr>
            <a:spLocks noGrp="1"/>
          </p:cNvSpPr>
          <p:nvPr>
            <p:ph type="ftr" sz="quarter" idx="13"/>
          </p:nvPr>
        </p:nvSpPr>
        <p:spPr>
          <a:xfrm>
            <a:off x="0" y="0"/>
            <a:ext cx="0" cy="0"/>
          </a:xfrm>
          <a:prstGeom prst="rect">
            <a:avLst/>
          </a:prstGeom>
          <a:noFill/>
          <a:ln>
            <a:noFill/>
          </a:ln>
        </p:spPr>
        <p:txBody>
          <a:bodyPr/>
          <a:lstStyle>
            <a:lvl1pPr>
              <a:defRPr sz="100">
                <a:ln>
                  <a:noFill/>
                </a:ln>
                <a:noFill/>
              </a:defRPr>
            </a:lvl1pPr>
          </a:lstStyle>
          <a:p>
            <a:pPr defTabSz="425428"/>
            <a:r>
              <a:rPr lang="en-GB"/>
              <a:t>For institutional investors only</a:t>
            </a:r>
          </a:p>
        </p:txBody>
      </p:sp>
      <p:sp>
        <p:nvSpPr>
          <p:cNvPr id="9" name="Espace réservé du numéro de diapositive 8">
            <a:extLst>
              <a:ext uri="{FF2B5EF4-FFF2-40B4-BE49-F238E27FC236}">
                <a16:creationId xmlns:a16="http://schemas.microsoft.com/office/drawing/2014/main" id="{E4F286B9-1BAF-42C6-B1B0-4F6D0D7D61C8}"/>
              </a:ext>
            </a:extLst>
          </p:cNvPr>
          <p:cNvSpPr>
            <a:spLocks noGrp="1"/>
          </p:cNvSpPr>
          <p:nvPr>
            <p:ph type="sldNum" sz="quarter" idx="14"/>
          </p:nvPr>
        </p:nvSpPr>
        <p:spPr>
          <a:xfrm>
            <a:off x="0" y="0"/>
            <a:ext cx="0" cy="0"/>
          </a:xfrm>
          <a:noFill/>
          <a:ln>
            <a:noFill/>
          </a:ln>
        </p:spPr>
        <p:txBody>
          <a:bodyPr/>
          <a:lstStyle>
            <a:lvl1pPr>
              <a:defRPr sz="100">
                <a:ln>
                  <a:noFill/>
                </a:ln>
                <a:noFill/>
              </a:defRPr>
            </a:lvl1pPr>
          </a:lstStyle>
          <a:p>
            <a:pPr algn="r" defTabSz="332943"/>
            <a:fld id="{355F9927-066A-4E42-B902-7FE3DF2732F9}" type="slidenum">
              <a:rPr lang="en-US" smtClean="0"/>
              <a:pPr algn="r" defTabSz="332943"/>
              <a:t>‹#›</a:t>
            </a:fld>
            <a:endParaRPr lang="en-US"/>
          </a:p>
        </p:txBody>
      </p:sp>
    </p:spTree>
    <p:extLst>
      <p:ext uri="{BB962C8B-B14F-4D97-AF65-F5344CB8AC3E}">
        <p14:creationId xmlns:p14="http://schemas.microsoft.com/office/powerpoint/2010/main" val="408318516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D673E6-1EEE-41E9-8305-F76C23C9004F}"/>
              </a:ext>
            </a:extLst>
          </p:cNvPr>
          <p:cNvSpPr>
            <a:spLocks noGrp="1"/>
          </p:cNvSpPr>
          <p:nvPr>
            <p:ph type="title" hasCustomPrompt="1"/>
          </p:nvPr>
        </p:nvSpPr>
        <p:spPr/>
        <p:txBody>
          <a:bodyPr/>
          <a:lstStyle>
            <a:lvl1pPr>
              <a:defRPr/>
            </a:lvl1pPr>
          </a:lstStyle>
          <a:p>
            <a:r>
              <a:rPr lang="en-US" noProof="0"/>
              <a:t>Slide title</a:t>
            </a:r>
          </a:p>
        </p:txBody>
      </p:sp>
      <p:sp>
        <p:nvSpPr>
          <p:cNvPr id="6" name="Espace réservé de la date 5">
            <a:extLst>
              <a:ext uri="{FF2B5EF4-FFF2-40B4-BE49-F238E27FC236}">
                <a16:creationId xmlns:a16="http://schemas.microsoft.com/office/drawing/2014/main" id="{DBB29243-DCAE-4A64-8CFD-863D97580EE0}"/>
              </a:ext>
            </a:extLst>
          </p:cNvPr>
          <p:cNvSpPr>
            <a:spLocks noGrp="1"/>
          </p:cNvSpPr>
          <p:nvPr>
            <p:ph type="dt" sz="half" idx="10"/>
          </p:nvPr>
        </p:nvSpPr>
        <p:spPr/>
        <p:txBody>
          <a:bodyPr/>
          <a:lstStyle/>
          <a:p>
            <a:fld id="{CF612357-6474-4A15-8FC1-E5A796C215FB}" type="datetime1">
              <a:rPr lang="en-US" smtClean="0"/>
              <a:t>11/25/2024</a:t>
            </a:fld>
            <a:endParaRPr lang="en-US"/>
          </a:p>
        </p:txBody>
      </p:sp>
      <p:sp>
        <p:nvSpPr>
          <p:cNvPr id="7" name="Espace réservé du pied de page 6">
            <a:extLst>
              <a:ext uri="{FF2B5EF4-FFF2-40B4-BE49-F238E27FC236}">
                <a16:creationId xmlns:a16="http://schemas.microsoft.com/office/drawing/2014/main" id="{5F8F4521-AECA-4459-A58E-3D4B83916A9D}"/>
              </a:ext>
            </a:extLst>
          </p:cNvPr>
          <p:cNvSpPr>
            <a:spLocks noGrp="1"/>
          </p:cNvSpPr>
          <p:nvPr>
            <p:ph type="ftr" sz="quarter" idx="11"/>
          </p:nvPr>
        </p:nvSpPr>
        <p:spPr>
          <a:xfrm>
            <a:off x="450235" y="34923"/>
            <a:ext cx="4829934" cy="228946"/>
          </a:xfrm>
          <a:prstGeom prst="rect">
            <a:avLst/>
          </a:prstGeom>
        </p:spPr>
        <p:txBody>
          <a:bodyPr/>
          <a:lstStyle/>
          <a:p>
            <a:pPr defTabSz="425428"/>
            <a:r>
              <a:rPr lang="en-GB"/>
              <a:t>For institutional investors only</a:t>
            </a:r>
          </a:p>
        </p:txBody>
      </p:sp>
      <p:sp>
        <p:nvSpPr>
          <p:cNvPr id="8" name="Espace réservé du numéro de diapositive 7">
            <a:extLst>
              <a:ext uri="{FF2B5EF4-FFF2-40B4-BE49-F238E27FC236}">
                <a16:creationId xmlns:a16="http://schemas.microsoft.com/office/drawing/2014/main" id="{99B6C336-299A-42EA-B758-AB2E785AE2CC}"/>
              </a:ext>
            </a:extLst>
          </p:cNvPr>
          <p:cNvSpPr>
            <a:spLocks noGrp="1"/>
          </p:cNvSpPr>
          <p:nvPr>
            <p:ph type="sldNum" sz="quarter" idx="12"/>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Tree>
    <p:extLst>
      <p:ext uri="{BB962C8B-B14F-4D97-AF65-F5344CB8AC3E}">
        <p14:creationId xmlns:p14="http://schemas.microsoft.com/office/powerpoint/2010/main" val="2009203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8" name="Espace réservé du texte 7">
            <a:extLst>
              <a:ext uri="{FF2B5EF4-FFF2-40B4-BE49-F238E27FC236}">
                <a16:creationId xmlns:a16="http://schemas.microsoft.com/office/drawing/2014/main" id="{25F41B83-2ADD-40CF-80E5-F7208B8DFD7B}"/>
              </a:ext>
            </a:extLst>
          </p:cNvPr>
          <p:cNvSpPr>
            <a:spLocks noGrp="1"/>
          </p:cNvSpPr>
          <p:nvPr>
            <p:ph type="body" sz="quarter" idx="13" hasCustomPrompt="1"/>
          </p:nvPr>
        </p:nvSpPr>
        <p:spPr>
          <a:xfrm>
            <a:off x="450233" y="1344371"/>
            <a:ext cx="9143647" cy="6039808"/>
          </a:xfrm>
        </p:spPr>
        <p:txBody>
          <a:bodyPr/>
          <a:lstStyle>
            <a:lvl2pPr>
              <a:defRPr/>
            </a:lvl2pPr>
            <a:lvl3pPr>
              <a:defRPr/>
            </a:lvl3pPr>
            <a:lvl4pPr>
              <a:defRPr/>
            </a:lvl4pPr>
            <a:lvl5pPr>
              <a:defRPr/>
            </a:lvl5pPr>
          </a:lstStyle>
          <a:p>
            <a:pPr lvl="0"/>
            <a:r>
              <a:rPr lang="en-US" noProof="0"/>
              <a:t>Use Alt + Shift + Right / Left arrow to navigate through text levels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Espace réservé de la date 12">
            <a:extLst>
              <a:ext uri="{FF2B5EF4-FFF2-40B4-BE49-F238E27FC236}">
                <a16:creationId xmlns:a16="http://schemas.microsoft.com/office/drawing/2014/main" id="{C56B2CA5-30C8-4C0E-9443-B96D45E99C15}"/>
              </a:ext>
            </a:extLst>
          </p:cNvPr>
          <p:cNvSpPr>
            <a:spLocks noGrp="1"/>
          </p:cNvSpPr>
          <p:nvPr>
            <p:ph type="dt" sz="half" idx="14"/>
          </p:nvPr>
        </p:nvSpPr>
        <p:spPr/>
        <p:txBody>
          <a:bodyPr/>
          <a:lstStyle/>
          <a:p>
            <a:fld id="{CF612357-6474-4A15-8FC1-E5A796C215FB}" type="datetime1">
              <a:rPr lang="en-US" smtClean="0"/>
              <a:t>11/25/2024</a:t>
            </a:fld>
            <a:endParaRPr lang="en-US"/>
          </a:p>
        </p:txBody>
      </p:sp>
      <p:sp>
        <p:nvSpPr>
          <p:cNvPr id="14" name="Espace réservé du pied de page 13">
            <a:extLst>
              <a:ext uri="{FF2B5EF4-FFF2-40B4-BE49-F238E27FC236}">
                <a16:creationId xmlns:a16="http://schemas.microsoft.com/office/drawing/2014/main" id="{F2A56223-C953-46DD-8F97-F8A3530BCD06}"/>
              </a:ext>
            </a:extLst>
          </p:cNvPr>
          <p:cNvSpPr>
            <a:spLocks noGrp="1"/>
          </p:cNvSpPr>
          <p:nvPr>
            <p:ph type="ftr" sz="quarter" idx="15"/>
          </p:nvPr>
        </p:nvSpPr>
        <p:spPr>
          <a:xfrm>
            <a:off x="450235" y="34923"/>
            <a:ext cx="4829934" cy="228946"/>
          </a:xfrm>
          <a:prstGeom prst="rect">
            <a:avLst/>
          </a:prstGeom>
        </p:spPr>
        <p:txBody>
          <a:bodyPr/>
          <a:lstStyle/>
          <a:p>
            <a:pPr defTabSz="425428"/>
            <a:r>
              <a:rPr lang="en-GB"/>
              <a:t>For institutional investors only</a:t>
            </a:r>
          </a:p>
        </p:txBody>
      </p:sp>
      <p:sp>
        <p:nvSpPr>
          <p:cNvPr id="15" name="Espace réservé du numéro de diapositive 14">
            <a:extLst>
              <a:ext uri="{FF2B5EF4-FFF2-40B4-BE49-F238E27FC236}">
                <a16:creationId xmlns:a16="http://schemas.microsoft.com/office/drawing/2014/main" id="{7140FE2F-F594-4C63-A985-AFD40B68DCCA}"/>
              </a:ext>
            </a:extLst>
          </p:cNvPr>
          <p:cNvSpPr>
            <a:spLocks noGrp="1"/>
          </p:cNvSpPr>
          <p:nvPr>
            <p:ph type="sldNum" sz="quarter" idx="16"/>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Tree>
    <p:extLst>
      <p:ext uri="{BB962C8B-B14F-4D97-AF65-F5344CB8AC3E}">
        <p14:creationId xmlns:p14="http://schemas.microsoft.com/office/powerpoint/2010/main" val="2774471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A UTILISER">
    <p:spTree>
      <p:nvGrpSpPr>
        <p:cNvPr id="1" name=""/>
        <p:cNvGrpSpPr/>
        <p:nvPr/>
      </p:nvGrpSpPr>
      <p:grpSpPr>
        <a:xfrm>
          <a:off x="0" y="0"/>
          <a:ext cx="0" cy="0"/>
          <a:chOff x="0" y="0"/>
          <a:chExt cx="0" cy="0"/>
        </a:xfrm>
      </p:grpSpPr>
      <p:sp>
        <p:nvSpPr>
          <p:cNvPr id="6" name="Texte niveau 1…">
            <a:extLst>
              <a:ext uri="{FF2B5EF4-FFF2-40B4-BE49-F238E27FC236}">
                <a16:creationId xmlns:a16="http://schemas.microsoft.com/office/drawing/2014/main" id="{7C1EBA70-4CB5-4F49-BC9C-6369F8CC2D92}"/>
              </a:ext>
            </a:extLst>
          </p:cNvPr>
          <p:cNvSpPr txBox="1">
            <a:spLocks noGrp="1"/>
          </p:cNvSpPr>
          <p:nvPr>
            <p:ph type="body" sz="quarter" idx="11"/>
          </p:nvPr>
        </p:nvSpPr>
        <p:spPr>
          <a:xfrm>
            <a:off x="450233" y="1538507"/>
            <a:ext cx="8184991" cy="1197360"/>
          </a:xfrm>
          <a:prstGeom prst="rect">
            <a:avLst/>
          </a:prstGeom>
        </p:spPr>
        <p:txBody>
          <a:bodyPr anchor="t"/>
          <a:lstStyle>
            <a:lvl1pPr marL="0" indent="0" algn="l">
              <a:spcBef>
                <a:spcPts val="0"/>
              </a:spcBef>
              <a:buSzTx/>
              <a:buFontTx/>
              <a:buNone/>
              <a:defRPr sz="1236" b="0" i="0">
                <a:latin typeface="Avenir Next LT Pro" panose="020B0504020202020204" pitchFamily="34" charset="0"/>
              </a:defRPr>
            </a:lvl1pPr>
            <a:lvl2pPr marL="0" indent="0" algn="l">
              <a:spcBef>
                <a:spcPts val="0"/>
              </a:spcBef>
              <a:buSzTx/>
              <a:buNone/>
              <a:defRPr sz="1004" b="0" i="0">
                <a:latin typeface="AvenirNext LT Pro Regular" panose="020B0504020202020204" pitchFamily="34" charset="77"/>
              </a:defRPr>
            </a:lvl2pPr>
            <a:lvl3pPr marL="0" indent="0" algn="l">
              <a:spcBef>
                <a:spcPts val="0"/>
              </a:spcBef>
              <a:buSzTx/>
              <a:buNone/>
              <a:defRPr sz="1004" b="0" i="0">
                <a:latin typeface="AvenirNext LT Pro Regular" panose="020B0504020202020204" pitchFamily="34" charset="77"/>
              </a:defRPr>
            </a:lvl3pPr>
            <a:lvl4pPr marL="0" indent="0" algn="l">
              <a:spcBef>
                <a:spcPts val="0"/>
              </a:spcBef>
              <a:buSzTx/>
              <a:buNone/>
              <a:defRPr sz="1004" b="0" i="0">
                <a:latin typeface="AvenirNext LT Pro Regular" panose="020B0504020202020204" pitchFamily="34" charset="77"/>
              </a:defRPr>
            </a:lvl4pPr>
            <a:lvl5pPr marL="0" indent="0" algn="l">
              <a:spcBef>
                <a:spcPts val="0"/>
              </a:spcBef>
              <a:buSzTx/>
              <a:buNone/>
              <a:defRPr sz="1004" b="0" i="0">
                <a:latin typeface="AvenirNext LT Pro Regular" panose="020B0504020202020204" pitchFamily="34" charset="77"/>
              </a:defRPr>
            </a:lvl5pPr>
          </a:lstStyle>
          <a:p>
            <a:endParaRPr lang="fr-FR"/>
          </a:p>
        </p:txBody>
      </p:sp>
      <p:sp>
        <p:nvSpPr>
          <p:cNvPr id="7" name="Texte niveau 1…">
            <a:extLst>
              <a:ext uri="{FF2B5EF4-FFF2-40B4-BE49-F238E27FC236}">
                <a16:creationId xmlns:a16="http://schemas.microsoft.com/office/drawing/2014/main" id="{8D4B5766-FF27-CC43-AD4D-1F4B40A890E1}"/>
              </a:ext>
            </a:extLst>
          </p:cNvPr>
          <p:cNvSpPr txBox="1">
            <a:spLocks noGrp="1"/>
          </p:cNvSpPr>
          <p:nvPr>
            <p:ph type="body" sz="quarter" idx="20" hasCustomPrompt="1"/>
          </p:nvPr>
        </p:nvSpPr>
        <p:spPr>
          <a:xfrm>
            <a:off x="450234" y="771504"/>
            <a:ext cx="8184990" cy="412856"/>
          </a:xfrm>
          <a:prstGeom prst="rect">
            <a:avLst/>
          </a:prstGeom>
        </p:spPr>
        <p:txBody>
          <a:bodyPr anchor="t"/>
          <a:lstStyle>
            <a:lvl1pPr marL="0" indent="0" algn="l">
              <a:spcBef>
                <a:spcPts val="0"/>
              </a:spcBef>
              <a:buSzTx/>
              <a:buNone/>
              <a:defRPr sz="1854" b="0" i="0">
                <a:solidFill>
                  <a:srgbClr val="EE7D14"/>
                </a:solidFill>
                <a:latin typeface="Avenir Next LT Pro" panose="020B0504020202020204" pitchFamily="34" charset="0"/>
              </a:defRPr>
            </a:lvl1pPr>
            <a:lvl2pPr marL="0" indent="0" algn="ctr">
              <a:spcBef>
                <a:spcPts val="0"/>
              </a:spcBef>
              <a:buSzTx/>
              <a:buNone/>
              <a:defRPr sz="1545" b="1" i="0">
                <a:latin typeface="AvenirNext LT Pro Bold" panose="020B0504020202020204" pitchFamily="34" charset="77"/>
              </a:defRPr>
            </a:lvl2pPr>
            <a:lvl3pPr marL="0" indent="0" algn="ctr">
              <a:spcBef>
                <a:spcPts val="0"/>
              </a:spcBef>
              <a:buSzTx/>
              <a:buNone/>
              <a:defRPr sz="1545" b="1" i="0">
                <a:latin typeface="AvenirNext LT Pro Bold" panose="020B0504020202020204" pitchFamily="34" charset="77"/>
              </a:defRPr>
            </a:lvl3pPr>
            <a:lvl4pPr marL="0" indent="0" algn="ctr">
              <a:spcBef>
                <a:spcPts val="0"/>
              </a:spcBef>
              <a:buSzTx/>
              <a:buNone/>
              <a:defRPr sz="1545" b="1" i="0">
                <a:latin typeface="AvenirNext LT Pro Bold" panose="020B0504020202020204" pitchFamily="34" charset="77"/>
              </a:defRPr>
            </a:lvl4pPr>
            <a:lvl5pPr marL="0" indent="0" algn="ctr">
              <a:spcBef>
                <a:spcPts val="0"/>
              </a:spcBef>
              <a:buSzTx/>
              <a:buNone/>
              <a:defRPr sz="1545" b="1" i="0">
                <a:latin typeface="AvenirNext LT Pro Bold" panose="020B0504020202020204" pitchFamily="34" charset="77"/>
              </a:defRPr>
            </a:lvl5pPr>
          </a:lstStyle>
          <a:p>
            <a:r>
              <a:rPr lang="fr-FR"/>
              <a:t>TEXTE DU TITRE</a:t>
            </a:r>
            <a:endParaRPr/>
          </a:p>
        </p:txBody>
      </p:sp>
      <p:sp>
        <p:nvSpPr>
          <p:cNvPr id="8" name="Rectangle 7">
            <a:extLst>
              <a:ext uri="{FF2B5EF4-FFF2-40B4-BE49-F238E27FC236}">
                <a16:creationId xmlns:a16="http://schemas.microsoft.com/office/drawing/2014/main" id="{5456E419-37B3-4755-B0A0-34D6DFF9C14C}"/>
              </a:ext>
            </a:extLst>
          </p:cNvPr>
          <p:cNvSpPr/>
          <p:nvPr userDrawn="1"/>
        </p:nvSpPr>
        <p:spPr>
          <a:xfrm>
            <a:off x="308379" y="74903"/>
            <a:ext cx="4829934" cy="20235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240" tIns="39240" rIns="39240" bIns="39240" numCol="1" spcCol="38100" rtlCol="0" anchor="ctr">
            <a:spAutoFit/>
          </a:bodyPr>
          <a:lstStyle/>
          <a:p>
            <a:pPr marL="0" marR="0" indent="0" algn="l" defTabSz="451236" rtl="0" fontAlgn="auto" latinLnBrk="0" hangingPunct="0">
              <a:lnSpc>
                <a:spcPct val="100000"/>
              </a:lnSpc>
              <a:spcBef>
                <a:spcPts val="0"/>
              </a:spcBef>
              <a:spcAft>
                <a:spcPts val="0"/>
              </a:spcAft>
              <a:buClrTx/>
              <a:buSzTx/>
              <a:buFontTx/>
              <a:buNone/>
              <a:tabLst/>
            </a:pPr>
            <a:r>
              <a:rPr kumimoji="0" lang="en-GB" sz="800" b="0" i="0" u="none" strike="noStrike" cap="none" spc="0" normalizeH="0" baseline="0" dirty="0">
                <a:ln>
                  <a:noFill/>
                </a:ln>
                <a:solidFill>
                  <a:schemeClr val="tx1"/>
                </a:solidFill>
                <a:effectLst/>
                <a:uFillTx/>
                <a:latin typeface="Avenir Next LT Pro" panose="020B0504020202020204" pitchFamily="34" charset="0"/>
                <a:ea typeface="+mn-ea"/>
                <a:cs typeface="+mn-cs"/>
                <a:sym typeface="Helvetica Neue Medium"/>
              </a:rPr>
              <a:t>For institutional investors only</a:t>
            </a:r>
            <a:endParaRPr kumimoji="0" lang="fr-FR" sz="800" b="0" i="0" u="none" strike="noStrike" cap="none" spc="0" normalizeH="0" baseline="0" dirty="0">
              <a:ln>
                <a:noFill/>
              </a:ln>
              <a:solidFill>
                <a:schemeClr val="tx1"/>
              </a:solidFill>
              <a:effectLst/>
              <a:uFillTx/>
              <a:latin typeface="Avenir Next LT Pro" panose="020B0504020202020204" pitchFamily="34" charset="0"/>
              <a:ea typeface="+mn-ea"/>
              <a:cs typeface="+mn-cs"/>
              <a:sym typeface="Helvetica Neue Medium"/>
            </a:endParaRPr>
          </a:p>
        </p:txBody>
      </p:sp>
      <p:pic>
        <p:nvPicPr>
          <p:cNvPr id="10" name="Graphique 9">
            <a:extLst>
              <a:ext uri="{FF2B5EF4-FFF2-40B4-BE49-F238E27FC236}">
                <a16:creationId xmlns:a16="http://schemas.microsoft.com/office/drawing/2014/main" id="{527CF4DD-8D05-4144-B42C-4B7A20C452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71246" y="-58641"/>
            <a:ext cx="2095841" cy="1082991"/>
          </a:xfrm>
          <a:prstGeom prst="rect">
            <a:avLst/>
          </a:prstGeom>
        </p:spPr>
      </p:pic>
      <p:sp>
        <p:nvSpPr>
          <p:cNvPr id="5" name="TextBox 4">
            <a:extLst>
              <a:ext uri="{FF2B5EF4-FFF2-40B4-BE49-F238E27FC236}">
                <a16:creationId xmlns:a16="http://schemas.microsoft.com/office/drawing/2014/main" id="{2F5944FA-CB4F-7B77-9DC8-61575E7D89BC}"/>
              </a:ext>
            </a:extLst>
          </p:cNvPr>
          <p:cNvSpPr txBox="1"/>
          <p:nvPr userDrawn="1"/>
        </p:nvSpPr>
        <p:spPr>
          <a:xfrm>
            <a:off x="9395498" y="7277493"/>
            <a:ext cx="671589" cy="276999"/>
          </a:xfrm>
          <a:prstGeom prst="rect">
            <a:avLst/>
          </a:prstGeom>
          <a:noFill/>
        </p:spPr>
        <p:txBody>
          <a:bodyPr wrap="square">
            <a:spAutoFit/>
          </a:bodyPr>
          <a:lstStyle/>
          <a:p>
            <a:fld id="{48BB99A9-9E72-4CB0-AB5F-C7E7022016FB}" type="slidenum">
              <a:rPr lang="fr-FR" sz="1200" smtClean="0">
                <a:solidFill>
                  <a:srgbClr val="4482F4"/>
                </a:solidFill>
              </a:rPr>
              <a:pPr/>
              <a:t>‹#›</a:t>
            </a:fld>
            <a:endParaRPr lang="en-GB" sz="1200">
              <a:solidFill>
                <a:srgbClr val="4482F4"/>
              </a:solidFill>
            </a:endParaRPr>
          </a:p>
        </p:txBody>
      </p:sp>
    </p:spTree>
    <p:extLst>
      <p:ext uri="{BB962C8B-B14F-4D97-AF65-F5344CB8AC3E}">
        <p14:creationId xmlns:p14="http://schemas.microsoft.com/office/powerpoint/2010/main" val="2090145796"/>
      </p:ext>
    </p:extLst>
  </p:cSld>
  <p:clrMapOvr>
    <a:masterClrMapping/>
  </p:clrMapOvr>
  <p:transition spd="med"/>
  <p:extLst>
    <p:ext uri="{DCECCB84-F9BA-43D5-87BE-67443E8EF086}">
      <p15:sldGuideLst xmlns:p15="http://schemas.microsoft.com/office/powerpoint/2012/main">
        <p15:guide id="1" orient="horz" pos="2448" userDrawn="1">
          <p15:clr>
            <a:srgbClr val="FBAE40"/>
          </p15:clr>
        </p15:guide>
        <p15:guide id="2" pos="316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3" name="Espace réservé du contenu 2">
            <a:extLst>
              <a:ext uri="{FF2B5EF4-FFF2-40B4-BE49-F238E27FC236}">
                <a16:creationId xmlns:a16="http://schemas.microsoft.com/office/drawing/2014/main" id="{B3D3A9A9-C109-4A68-8A3F-E092690A6EDA}"/>
              </a:ext>
            </a:extLst>
          </p:cNvPr>
          <p:cNvSpPr>
            <a:spLocks noGrp="1"/>
          </p:cNvSpPr>
          <p:nvPr>
            <p:ph sz="quarter" idx="14" hasCustomPrompt="1"/>
          </p:nvPr>
        </p:nvSpPr>
        <p:spPr>
          <a:xfrm>
            <a:off x="450232" y="1344370"/>
            <a:ext cx="4498250"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a:t>Use Alt + Shift + Right / Left arrow to navigate through text levels</a:t>
            </a:r>
          </a:p>
          <a:p>
            <a:pPr lvl="1"/>
            <a:r>
              <a:rPr lang="en-US"/>
              <a:t>Deuxième niveau</a:t>
            </a:r>
          </a:p>
          <a:p>
            <a:pPr lvl="2"/>
            <a:r>
              <a:rPr lang="en-US"/>
              <a:t>Troisième niveau</a:t>
            </a:r>
          </a:p>
          <a:p>
            <a:pPr lvl="3"/>
            <a:r>
              <a:rPr lang="en-US"/>
              <a:t>Quatrième niveau</a:t>
            </a:r>
          </a:p>
          <a:p>
            <a:pPr lvl="4"/>
            <a:r>
              <a:rPr lang="en-US"/>
              <a:t>Cinquième niveau</a:t>
            </a:r>
          </a:p>
        </p:txBody>
      </p:sp>
      <p:sp>
        <p:nvSpPr>
          <p:cNvPr id="7" name="Espace réservé du contenu 6">
            <a:extLst>
              <a:ext uri="{FF2B5EF4-FFF2-40B4-BE49-F238E27FC236}">
                <a16:creationId xmlns:a16="http://schemas.microsoft.com/office/drawing/2014/main" id="{6E80021B-D418-4AE6-89BF-314A522A64BE}"/>
              </a:ext>
            </a:extLst>
          </p:cNvPr>
          <p:cNvSpPr>
            <a:spLocks noGrp="1"/>
          </p:cNvSpPr>
          <p:nvPr>
            <p:ph sz="quarter" idx="15" hasCustomPrompt="1"/>
          </p:nvPr>
        </p:nvSpPr>
        <p:spPr>
          <a:xfrm>
            <a:off x="5095630" y="1344370"/>
            <a:ext cx="4498250"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a:t>Use Alt + Shift + Right / Left arrow to navigate through text levels</a:t>
            </a:r>
          </a:p>
          <a:p>
            <a:pPr lvl="1"/>
            <a:r>
              <a:rPr lang="en-US"/>
              <a:t>Deuxième niveau</a:t>
            </a:r>
          </a:p>
          <a:p>
            <a:pPr lvl="2"/>
            <a:r>
              <a:rPr lang="en-US"/>
              <a:t>Troisième niveau</a:t>
            </a:r>
          </a:p>
          <a:p>
            <a:pPr lvl="3"/>
            <a:r>
              <a:rPr lang="en-US"/>
              <a:t>Quatrième niveau</a:t>
            </a:r>
          </a:p>
          <a:p>
            <a:pPr lvl="4"/>
            <a:r>
              <a:rPr lang="en-US"/>
              <a:t>Cinquième niveau</a:t>
            </a:r>
          </a:p>
        </p:txBody>
      </p:sp>
      <p:sp>
        <p:nvSpPr>
          <p:cNvPr id="5" name="Espace réservé de la date 4">
            <a:extLst>
              <a:ext uri="{FF2B5EF4-FFF2-40B4-BE49-F238E27FC236}">
                <a16:creationId xmlns:a16="http://schemas.microsoft.com/office/drawing/2014/main" id="{9CD8D519-D584-41F2-A105-BC7BCB237F67}"/>
              </a:ext>
            </a:extLst>
          </p:cNvPr>
          <p:cNvSpPr>
            <a:spLocks noGrp="1"/>
          </p:cNvSpPr>
          <p:nvPr>
            <p:ph type="dt" sz="half" idx="16"/>
          </p:nvPr>
        </p:nvSpPr>
        <p:spPr/>
        <p:txBody>
          <a:bodyPr/>
          <a:lstStyle/>
          <a:p>
            <a:fld id="{CF612357-6474-4A15-8FC1-E5A796C215FB}" type="datetime1">
              <a:rPr lang="en-US" smtClean="0"/>
              <a:t>11/25/2024</a:t>
            </a:fld>
            <a:endParaRPr lang="en-US"/>
          </a:p>
        </p:txBody>
      </p:sp>
      <p:sp>
        <p:nvSpPr>
          <p:cNvPr id="9" name="Espace réservé du pied de page 8">
            <a:extLst>
              <a:ext uri="{FF2B5EF4-FFF2-40B4-BE49-F238E27FC236}">
                <a16:creationId xmlns:a16="http://schemas.microsoft.com/office/drawing/2014/main" id="{567125CF-40DD-4666-9472-96CE34DA254C}"/>
              </a:ext>
            </a:extLst>
          </p:cNvPr>
          <p:cNvSpPr>
            <a:spLocks noGrp="1"/>
          </p:cNvSpPr>
          <p:nvPr>
            <p:ph type="ftr" sz="quarter" idx="17"/>
          </p:nvPr>
        </p:nvSpPr>
        <p:spPr>
          <a:xfrm>
            <a:off x="450235" y="34923"/>
            <a:ext cx="4829934" cy="228946"/>
          </a:xfrm>
          <a:prstGeom prst="rect">
            <a:avLst/>
          </a:prstGeom>
        </p:spPr>
        <p:txBody>
          <a:bodyPr/>
          <a:lstStyle/>
          <a:p>
            <a:pPr defTabSz="425428"/>
            <a:r>
              <a:rPr lang="en-GB"/>
              <a:t>For institutional investors only</a:t>
            </a:r>
          </a:p>
        </p:txBody>
      </p:sp>
      <p:sp>
        <p:nvSpPr>
          <p:cNvPr id="10" name="Espace réservé du numéro de diapositive 9">
            <a:extLst>
              <a:ext uri="{FF2B5EF4-FFF2-40B4-BE49-F238E27FC236}">
                <a16:creationId xmlns:a16="http://schemas.microsoft.com/office/drawing/2014/main" id="{34DC9126-54B5-485E-8B02-FD6357DE99CC}"/>
              </a:ext>
            </a:extLst>
          </p:cNvPr>
          <p:cNvSpPr>
            <a:spLocks noGrp="1"/>
          </p:cNvSpPr>
          <p:nvPr>
            <p:ph type="sldNum" sz="quarter" idx="18"/>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Tree>
    <p:extLst>
      <p:ext uri="{BB962C8B-B14F-4D97-AF65-F5344CB8AC3E}">
        <p14:creationId xmlns:p14="http://schemas.microsoft.com/office/powerpoint/2010/main" val="2387666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4" name="Date Placeholder 3"/>
          <p:cNvSpPr>
            <a:spLocks noGrp="1"/>
          </p:cNvSpPr>
          <p:nvPr>
            <p:ph type="dt" sz="half" idx="10"/>
          </p:nvPr>
        </p:nvSpPr>
        <p:spPr/>
        <p:txBody>
          <a:bodyPr/>
          <a:lstStyle/>
          <a:p>
            <a:fld id="{7B0E42A6-8BA2-4254-AA0E-7ED5187CD789}" type="datetime1">
              <a:rPr lang="en-US" noProof="0" smtClean="0"/>
              <a:t>11/25/2024</a:t>
            </a:fld>
            <a:endParaRPr lang="en-US" noProof="0"/>
          </a:p>
        </p:txBody>
      </p:sp>
      <p:sp>
        <p:nvSpPr>
          <p:cNvPr id="6" name="Slide Number Placeholder 5"/>
          <p:cNvSpPr>
            <a:spLocks noGrp="1"/>
          </p:cNvSpPr>
          <p:nvPr>
            <p:ph type="sldNum" sz="quarter" idx="12"/>
          </p:nvPr>
        </p:nvSpPr>
        <p:spPr>
          <a:xfrm>
            <a:off x="9521126" y="7384179"/>
            <a:ext cx="476678" cy="282961"/>
          </a:xfrm>
        </p:spPr>
        <p:txBody>
          <a:bodyPr/>
          <a:lstStyle>
            <a:lvl1pPr>
              <a:defRPr lang="en-GB" smtClean="0"/>
            </a:lvl1pPr>
          </a:lstStyle>
          <a:p>
            <a:pPr defTabSz="332943"/>
            <a:fld id="{355F9927-066A-4E42-B902-7FE3DF2732F9}" type="slidenum">
              <a:rPr lang="en-US" smtClean="0"/>
              <a:pPr defTabSz="332943"/>
              <a:t>‹#›</a:t>
            </a:fld>
            <a:endParaRPr lang="en-US"/>
          </a:p>
        </p:txBody>
      </p:sp>
      <p:sp>
        <p:nvSpPr>
          <p:cNvPr id="3" name="Espace réservé du contenu 2">
            <a:extLst>
              <a:ext uri="{FF2B5EF4-FFF2-40B4-BE49-F238E27FC236}">
                <a16:creationId xmlns:a16="http://schemas.microsoft.com/office/drawing/2014/main" id="{2F4D3214-E7D4-49BE-82FB-0DF9A231D5E7}"/>
              </a:ext>
            </a:extLst>
          </p:cNvPr>
          <p:cNvSpPr>
            <a:spLocks noGrp="1"/>
          </p:cNvSpPr>
          <p:nvPr>
            <p:ph sz="quarter" idx="14" hasCustomPrompt="1"/>
          </p:nvPr>
        </p:nvSpPr>
        <p:spPr>
          <a:xfrm>
            <a:off x="450233" y="1344371"/>
            <a:ext cx="9143647"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7" name="Espace réservé du contenu 6">
            <a:extLst>
              <a:ext uri="{FF2B5EF4-FFF2-40B4-BE49-F238E27FC236}">
                <a16:creationId xmlns:a16="http://schemas.microsoft.com/office/drawing/2014/main" id="{3A313F16-062D-42AE-B866-CD0C3B1F9D8F}"/>
              </a:ext>
            </a:extLst>
          </p:cNvPr>
          <p:cNvSpPr>
            <a:spLocks noGrp="1"/>
          </p:cNvSpPr>
          <p:nvPr>
            <p:ph sz="quarter" idx="15" hasCustomPrompt="1"/>
          </p:nvPr>
        </p:nvSpPr>
        <p:spPr>
          <a:xfrm>
            <a:off x="450233" y="4440189"/>
            <a:ext cx="9143647"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5" name="Espace réservé du pied de page 1">
            <a:extLst>
              <a:ext uri="{FF2B5EF4-FFF2-40B4-BE49-F238E27FC236}">
                <a16:creationId xmlns:a16="http://schemas.microsoft.com/office/drawing/2014/main" id="{4CC81CAB-9671-D875-0FBC-EB22A9D4AC76}"/>
              </a:ext>
            </a:extLst>
          </p:cNvPr>
          <p:cNvSpPr>
            <a:spLocks noGrp="1"/>
          </p:cNvSpPr>
          <p:nvPr>
            <p:ph type="ftr" sz="quarter" idx="11"/>
          </p:nvPr>
        </p:nvSpPr>
        <p:spPr>
          <a:xfrm>
            <a:off x="98543" y="52905"/>
            <a:ext cx="4829934" cy="209190"/>
          </a:xfrm>
          <a:prstGeom prst="rect">
            <a:avLst/>
          </a:prstGeom>
        </p:spPr>
        <p:txBody>
          <a:bodyPr/>
          <a:lstStyle/>
          <a:p>
            <a:pPr defTabSz="425428" eaLnBrk="1" fontAlgn="auto">
              <a:spcBef>
                <a:spcPts val="0"/>
              </a:spcBef>
              <a:spcAft>
                <a:spcPts val="0"/>
              </a:spcAft>
            </a:pPr>
            <a:r>
              <a:rPr lang="en-US">
                <a:solidFill>
                  <a:srgbClr val="000000"/>
                </a:solidFill>
                <a:latin typeface="Avenir Next LT Pro"/>
              </a:rPr>
              <a:t>For institutional investors only</a:t>
            </a:r>
          </a:p>
        </p:txBody>
      </p:sp>
    </p:spTree>
    <p:extLst>
      <p:ext uri="{BB962C8B-B14F-4D97-AF65-F5344CB8AC3E}">
        <p14:creationId xmlns:p14="http://schemas.microsoft.com/office/powerpoint/2010/main" val="1625649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Squa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4" name="Date Placeholder 3"/>
          <p:cNvSpPr>
            <a:spLocks noGrp="1"/>
          </p:cNvSpPr>
          <p:nvPr>
            <p:ph type="dt" sz="half" idx="10"/>
          </p:nvPr>
        </p:nvSpPr>
        <p:spPr/>
        <p:txBody>
          <a:bodyPr/>
          <a:lstStyle/>
          <a:p>
            <a:fld id="{A2422AAE-5419-422A-B9BF-164198B09718}" type="datetime1">
              <a:rPr lang="en-US" noProof="0" smtClean="0"/>
              <a:t>11/25/2024</a:t>
            </a:fld>
            <a:endParaRPr lang="en-US" noProof="0"/>
          </a:p>
        </p:txBody>
      </p:sp>
      <p:sp>
        <p:nvSpPr>
          <p:cNvPr id="6" name="Slide Number Placeholder 5"/>
          <p:cNvSpPr>
            <a:spLocks noGrp="1"/>
          </p:cNvSpPr>
          <p:nvPr>
            <p:ph type="sldNum" sz="quarter" idx="12"/>
          </p:nvPr>
        </p:nvSpPr>
        <p:spPr>
          <a:xfrm>
            <a:off x="9521126" y="7384179"/>
            <a:ext cx="476678" cy="282961"/>
          </a:xfrm>
        </p:spPr>
        <p:txBody>
          <a:bodyPr/>
          <a:lstStyle>
            <a:lvl1pPr>
              <a:defRPr lang="en-GB" smtClean="0"/>
            </a:lvl1pPr>
          </a:lstStyle>
          <a:p>
            <a:pPr defTabSz="332943"/>
            <a:fld id="{355F9927-066A-4E42-B902-7FE3DF2732F9}" type="slidenum">
              <a:rPr lang="en-US" smtClean="0"/>
              <a:pPr defTabSz="332943"/>
              <a:t>‹#›</a:t>
            </a:fld>
            <a:endParaRPr lang="en-US"/>
          </a:p>
        </p:txBody>
      </p:sp>
      <p:sp>
        <p:nvSpPr>
          <p:cNvPr id="3" name="Espace réservé du contenu 2">
            <a:extLst>
              <a:ext uri="{FF2B5EF4-FFF2-40B4-BE49-F238E27FC236}">
                <a16:creationId xmlns:a16="http://schemas.microsoft.com/office/drawing/2014/main" id="{368AE907-5C50-431E-B550-53B466A77822}"/>
              </a:ext>
            </a:extLst>
          </p:cNvPr>
          <p:cNvSpPr>
            <a:spLocks noGrp="1"/>
          </p:cNvSpPr>
          <p:nvPr>
            <p:ph sz="quarter" idx="14" hasCustomPrompt="1"/>
          </p:nvPr>
        </p:nvSpPr>
        <p:spPr>
          <a:xfrm>
            <a:off x="450232" y="1344371"/>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7" name="Espace réservé du contenu 6">
            <a:extLst>
              <a:ext uri="{FF2B5EF4-FFF2-40B4-BE49-F238E27FC236}">
                <a16:creationId xmlns:a16="http://schemas.microsoft.com/office/drawing/2014/main" id="{4399F403-3BBE-42FE-92CD-CC7D62A2FE96}"/>
              </a:ext>
            </a:extLst>
          </p:cNvPr>
          <p:cNvSpPr>
            <a:spLocks noGrp="1"/>
          </p:cNvSpPr>
          <p:nvPr>
            <p:ph sz="quarter" idx="15" hasCustomPrompt="1"/>
          </p:nvPr>
        </p:nvSpPr>
        <p:spPr>
          <a:xfrm>
            <a:off x="450232" y="4440189"/>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9" name="Espace réservé du contenu 8">
            <a:extLst>
              <a:ext uri="{FF2B5EF4-FFF2-40B4-BE49-F238E27FC236}">
                <a16:creationId xmlns:a16="http://schemas.microsoft.com/office/drawing/2014/main" id="{31D48D6F-7640-443F-A005-73DAA5371AD0}"/>
              </a:ext>
            </a:extLst>
          </p:cNvPr>
          <p:cNvSpPr>
            <a:spLocks noGrp="1"/>
          </p:cNvSpPr>
          <p:nvPr>
            <p:ph sz="quarter" idx="16" hasCustomPrompt="1"/>
          </p:nvPr>
        </p:nvSpPr>
        <p:spPr>
          <a:xfrm>
            <a:off x="5095630" y="1344371"/>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10" name="Espace réservé du contenu 9">
            <a:extLst>
              <a:ext uri="{FF2B5EF4-FFF2-40B4-BE49-F238E27FC236}">
                <a16:creationId xmlns:a16="http://schemas.microsoft.com/office/drawing/2014/main" id="{E11233B7-D33C-4BD5-B03F-774E9C2B61E1}"/>
              </a:ext>
            </a:extLst>
          </p:cNvPr>
          <p:cNvSpPr>
            <a:spLocks noGrp="1"/>
          </p:cNvSpPr>
          <p:nvPr>
            <p:ph sz="quarter" idx="17" hasCustomPrompt="1"/>
          </p:nvPr>
        </p:nvSpPr>
        <p:spPr>
          <a:xfrm>
            <a:off x="5095630" y="4440189"/>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11" name="Espace réservé du pied de page 3">
            <a:extLst>
              <a:ext uri="{FF2B5EF4-FFF2-40B4-BE49-F238E27FC236}">
                <a16:creationId xmlns:a16="http://schemas.microsoft.com/office/drawing/2014/main" id="{5300483D-C86E-49AE-A0FA-1443F3367377}"/>
              </a:ext>
            </a:extLst>
          </p:cNvPr>
          <p:cNvSpPr>
            <a:spLocks noGrp="1"/>
          </p:cNvSpPr>
          <p:nvPr>
            <p:ph type="ftr" sz="quarter" idx="11"/>
          </p:nvPr>
        </p:nvSpPr>
        <p:spPr>
          <a:xfrm>
            <a:off x="450235" y="34923"/>
            <a:ext cx="4829934" cy="2289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lang="fr-FR" smtClean="0"/>
            </a:lvl1pPr>
          </a:lstStyle>
          <a:p>
            <a:pPr defTabSz="425428"/>
            <a:r>
              <a:rPr lang="en-US"/>
              <a:t>For institutional investors only</a:t>
            </a:r>
          </a:p>
        </p:txBody>
      </p:sp>
    </p:spTree>
    <p:extLst>
      <p:ext uri="{BB962C8B-B14F-4D97-AF65-F5344CB8AC3E}">
        <p14:creationId xmlns:p14="http://schemas.microsoft.com/office/powerpoint/2010/main" val="797186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s (2/3, 1/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4" name="Date Placeholder 3"/>
          <p:cNvSpPr>
            <a:spLocks noGrp="1"/>
          </p:cNvSpPr>
          <p:nvPr>
            <p:ph type="dt" sz="half" idx="10"/>
          </p:nvPr>
        </p:nvSpPr>
        <p:spPr/>
        <p:txBody>
          <a:bodyPr/>
          <a:lstStyle/>
          <a:p>
            <a:fld id="{DA70FBC0-836E-44C4-913D-E0F41D909B64}" type="datetime1">
              <a:rPr lang="en-US" noProof="0" smtClean="0"/>
              <a:t>11/25/2024</a:t>
            </a:fld>
            <a:endParaRPr lang="en-US" noProof="0"/>
          </a:p>
        </p:txBody>
      </p:sp>
      <p:sp>
        <p:nvSpPr>
          <p:cNvPr id="6" name="Slide Number Placeholder 5"/>
          <p:cNvSpPr>
            <a:spLocks noGrp="1"/>
          </p:cNvSpPr>
          <p:nvPr>
            <p:ph type="sldNum" sz="quarter" idx="12"/>
          </p:nvPr>
        </p:nvSpPr>
        <p:spPr>
          <a:xfrm>
            <a:off x="9521126" y="7384179"/>
            <a:ext cx="476678" cy="282961"/>
          </a:xfrm>
        </p:spPr>
        <p:txBody>
          <a:bodyPr/>
          <a:lstStyle>
            <a:lvl1pPr>
              <a:defRPr lang="en-GB" smtClean="0"/>
            </a:lvl1pPr>
          </a:lstStyle>
          <a:p>
            <a:pPr defTabSz="332943"/>
            <a:fld id="{355F9927-066A-4E42-B902-7FE3DF2732F9}" type="slidenum">
              <a:rPr lang="en-US" smtClean="0"/>
              <a:pPr defTabSz="332943"/>
              <a:t>‹#›</a:t>
            </a:fld>
            <a:endParaRPr lang="en-US"/>
          </a:p>
        </p:txBody>
      </p:sp>
      <p:sp>
        <p:nvSpPr>
          <p:cNvPr id="3" name="Espace réservé du contenu 2">
            <a:extLst>
              <a:ext uri="{FF2B5EF4-FFF2-40B4-BE49-F238E27FC236}">
                <a16:creationId xmlns:a16="http://schemas.microsoft.com/office/drawing/2014/main" id="{BDDF0120-FA16-4CBB-8E65-0B667AEA6DC3}"/>
              </a:ext>
            </a:extLst>
          </p:cNvPr>
          <p:cNvSpPr>
            <a:spLocks noGrp="1"/>
          </p:cNvSpPr>
          <p:nvPr>
            <p:ph sz="quarter" idx="14" hasCustomPrompt="1"/>
          </p:nvPr>
        </p:nvSpPr>
        <p:spPr>
          <a:xfrm>
            <a:off x="450233" y="1344370"/>
            <a:ext cx="5997666"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7" name="Espace réservé du contenu 6">
            <a:extLst>
              <a:ext uri="{FF2B5EF4-FFF2-40B4-BE49-F238E27FC236}">
                <a16:creationId xmlns:a16="http://schemas.microsoft.com/office/drawing/2014/main" id="{B6BECA35-F91C-4F08-9426-D25C43231EF5}"/>
              </a:ext>
            </a:extLst>
          </p:cNvPr>
          <p:cNvSpPr>
            <a:spLocks noGrp="1"/>
          </p:cNvSpPr>
          <p:nvPr>
            <p:ph sz="quarter" idx="15" hasCustomPrompt="1"/>
          </p:nvPr>
        </p:nvSpPr>
        <p:spPr>
          <a:xfrm>
            <a:off x="6595047" y="1344370"/>
            <a:ext cx="2998833"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8" name="Espace réservé du pied de page 3">
            <a:extLst>
              <a:ext uri="{FF2B5EF4-FFF2-40B4-BE49-F238E27FC236}">
                <a16:creationId xmlns:a16="http://schemas.microsoft.com/office/drawing/2014/main" id="{57691C76-97A6-46C5-8290-F38A03A0C911}"/>
              </a:ext>
            </a:extLst>
          </p:cNvPr>
          <p:cNvSpPr>
            <a:spLocks noGrp="1"/>
          </p:cNvSpPr>
          <p:nvPr>
            <p:ph type="ftr" sz="quarter" idx="11"/>
          </p:nvPr>
        </p:nvSpPr>
        <p:spPr>
          <a:xfrm>
            <a:off x="450235" y="34923"/>
            <a:ext cx="4829934" cy="2289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lang="fr-FR" smtClean="0"/>
            </a:lvl1pPr>
          </a:lstStyle>
          <a:p>
            <a:pPr defTabSz="425428"/>
            <a:r>
              <a:rPr lang="en-US"/>
              <a:t>For institutional investors only</a:t>
            </a:r>
          </a:p>
        </p:txBody>
      </p:sp>
    </p:spTree>
    <p:extLst>
      <p:ext uri="{BB962C8B-B14F-4D97-AF65-F5344CB8AC3E}">
        <p14:creationId xmlns:p14="http://schemas.microsoft.com/office/powerpoint/2010/main" val="2017981399"/>
      </p:ext>
    </p:extLst>
  </p:cSld>
  <p:clrMapOvr>
    <a:masterClrMapping/>
  </p:clrMapOvr>
  <p:extLst>
    <p:ext uri="{DCECCB84-F9BA-43D5-87BE-67443E8EF086}">
      <p15:sldGuideLst xmlns:p15="http://schemas.microsoft.com/office/powerpoint/2012/main">
        <p15:guide id="1" pos="4323">
          <p15:clr>
            <a:srgbClr val="FBAE40"/>
          </p15:clr>
        </p15:guide>
        <p15:guide id="2" pos="442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section">
    <p:spTree>
      <p:nvGrpSpPr>
        <p:cNvPr id="1" name=""/>
        <p:cNvGrpSpPr/>
        <p:nvPr/>
      </p:nvGrpSpPr>
      <p:grpSpPr>
        <a:xfrm>
          <a:off x="0" y="0"/>
          <a:ext cx="0" cy="0"/>
          <a:chOff x="0" y="0"/>
          <a:chExt cx="0" cy="0"/>
        </a:xfrm>
      </p:grpSpPr>
      <p:pic>
        <p:nvPicPr>
          <p:cNvPr id="7" name="Image 7">
            <a:extLst>
              <a:ext uri="{FF2B5EF4-FFF2-40B4-BE49-F238E27FC236}">
                <a16:creationId xmlns:a16="http://schemas.microsoft.com/office/drawing/2014/main" id="{8BF65AC8-0624-4F7D-8732-E4078876CF68}"/>
              </a:ext>
            </a:extLst>
          </p:cNvPr>
          <p:cNvPicPr>
            <a:picLocks noChangeAspect="1"/>
          </p:cNvPicPr>
          <p:nvPr userDrawn="1"/>
        </p:nvPicPr>
        <p:blipFill rotWithShape="1">
          <a:blip r:embed="rId2">
            <a:alphaModFix amt="30000"/>
          </a:blip>
          <a:srcRect r="39409" b="28626"/>
          <a:stretch/>
        </p:blipFill>
        <p:spPr>
          <a:xfrm>
            <a:off x="6279667" y="1024350"/>
            <a:ext cx="3758990" cy="6742660"/>
          </a:xfrm>
          <a:prstGeom prst="rect">
            <a:avLst/>
          </a:prstGeom>
        </p:spPr>
      </p:pic>
      <p:sp>
        <p:nvSpPr>
          <p:cNvPr id="3" name="Espace réservé de la date 2">
            <a:extLst>
              <a:ext uri="{FF2B5EF4-FFF2-40B4-BE49-F238E27FC236}">
                <a16:creationId xmlns:a16="http://schemas.microsoft.com/office/drawing/2014/main" id="{C71D294A-AAC1-48EB-A59F-CAAD94766AFA}"/>
              </a:ext>
            </a:extLst>
          </p:cNvPr>
          <p:cNvSpPr>
            <a:spLocks noGrp="1"/>
          </p:cNvSpPr>
          <p:nvPr>
            <p:ph type="dt" sz="half" idx="10"/>
          </p:nvPr>
        </p:nvSpPr>
        <p:spPr/>
        <p:txBody>
          <a:bodyPr/>
          <a:lstStyle/>
          <a:p>
            <a:fld id="{11C70041-18DF-4DE0-8B70-279BA1C39885}" type="datetime1">
              <a:rPr lang="en-US" smtClean="0"/>
              <a:t>11/25/2024</a:t>
            </a:fld>
            <a:endParaRPr lang="en-US"/>
          </a:p>
        </p:txBody>
      </p:sp>
      <p:sp>
        <p:nvSpPr>
          <p:cNvPr id="4" name="Espace réservé du pied de page 3">
            <a:extLst>
              <a:ext uri="{FF2B5EF4-FFF2-40B4-BE49-F238E27FC236}">
                <a16:creationId xmlns:a16="http://schemas.microsoft.com/office/drawing/2014/main" id="{3FDD8D08-E49B-4080-B7BA-5CB51F3E6DF1}"/>
              </a:ext>
            </a:extLst>
          </p:cNvPr>
          <p:cNvSpPr>
            <a:spLocks noGrp="1"/>
          </p:cNvSpPr>
          <p:nvPr>
            <p:ph type="ftr" sz="quarter" idx="11"/>
          </p:nvPr>
        </p:nvSpPr>
        <p:spPr>
          <a:xfrm>
            <a:off x="450235" y="34923"/>
            <a:ext cx="4829934" cy="2289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lang="en-GB" smtClean="0"/>
            </a:lvl1pPr>
          </a:lstStyle>
          <a:p>
            <a:pPr defTabSz="425428"/>
            <a:r>
              <a:rPr lang="en-US"/>
              <a:t>For institutional investors only</a:t>
            </a:r>
          </a:p>
        </p:txBody>
      </p:sp>
      <p:sp>
        <p:nvSpPr>
          <p:cNvPr id="5" name="Espace réservé du numéro de diapositive 4">
            <a:extLst>
              <a:ext uri="{FF2B5EF4-FFF2-40B4-BE49-F238E27FC236}">
                <a16:creationId xmlns:a16="http://schemas.microsoft.com/office/drawing/2014/main" id="{9D4B8527-3395-4407-A772-287FD8BE5FEF}"/>
              </a:ext>
            </a:extLst>
          </p:cNvPr>
          <p:cNvSpPr>
            <a:spLocks noGrp="1"/>
          </p:cNvSpPr>
          <p:nvPr>
            <p:ph type="sldNum" sz="quarter" idx="12"/>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Tree>
    <p:extLst>
      <p:ext uri="{BB962C8B-B14F-4D97-AF65-F5344CB8AC3E}">
        <p14:creationId xmlns:p14="http://schemas.microsoft.com/office/powerpoint/2010/main" val="3317664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pic>
        <p:nvPicPr>
          <p:cNvPr id="9" name="Image 7">
            <a:extLst>
              <a:ext uri="{FF2B5EF4-FFF2-40B4-BE49-F238E27FC236}">
                <a16:creationId xmlns:a16="http://schemas.microsoft.com/office/drawing/2014/main" id="{BB868917-C19F-45C8-86AC-04E8CBACD5B9}"/>
              </a:ext>
            </a:extLst>
          </p:cNvPr>
          <p:cNvPicPr>
            <a:picLocks noChangeAspect="1"/>
          </p:cNvPicPr>
          <p:nvPr userDrawn="1"/>
        </p:nvPicPr>
        <p:blipFill rotWithShape="1">
          <a:blip r:embed="rId2">
            <a:alphaModFix amt="30000"/>
          </a:blip>
          <a:srcRect r="39409" b="28626"/>
          <a:stretch/>
        </p:blipFill>
        <p:spPr>
          <a:xfrm>
            <a:off x="6279667" y="1024350"/>
            <a:ext cx="3758990" cy="6742660"/>
          </a:xfrm>
          <a:prstGeom prst="rect">
            <a:avLst/>
          </a:prstGeom>
        </p:spPr>
      </p:pic>
      <p:sp>
        <p:nvSpPr>
          <p:cNvPr id="10" name="ZoneTexte 9">
            <a:extLst>
              <a:ext uri="{FF2B5EF4-FFF2-40B4-BE49-F238E27FC236}">
                <a16:creationId xmlns:a16="http://schemas.microsoft.com/office/drawing/2014/main" id="{C2131400-108F-4FF8-80C3-5E87CC718A03}"/>
              </a:ext>
            </a:extLst>
          </p:cNvPr>
          <p:cNvSpPr txBox="1">
            <a:spLocks/>
          </p:cNvSpPr>
          <p:nvPr userDrawn="1"/>
        </p:nvSpPr>
        <p:spPr>
          <a:xfrm>
            <a:off x="451255" y="566830"/>
            <a:ext cx="3469233" cy="318890"/>
          </a:xfrm>
          <a:prstGeom prst="rect">
            <a:avLst/>
          </a:prstGeom>
        </p:spPr>
        <p:txBody>
          <a:bodyPr vert="horz" lIns="0" tIns="0" rIns="0" bIns="0" rtlCol="0" anchor="t">
            <a:noAutofit/>
          </a:bodyPr>
          <a:lstStyle>
            <a:defPPr>
              <a:defRPr lang="en-US"/>
            </a:defPPr>
            <a:lvl1pPr lvl="0" defTabSz="914400">
              <a:lnSpc>
                <a:spcPct val="90000"/>
              </a:lnSpc>
              <a:spcBef>
                <a:spcPct val="0"/>
              </a:spcBef>
              <a:buNone/>
              <a:defRPr sz="2400" b="0" cap="all" baseline="0">
                <a:solidFill>
                  <a:schemeClr val="bg2"/>
                </a:solidFill>
                <a:latin typeface="+mj-lt"/>
                <a:ea typeface="+mj-ea"/>
                <a:cs typeface="Arial" panose="020B0604020202020204" pitchFamily="34" charset="0"/>
              </a:defRPr>
            </a:lvl1pPr>
          </a:lstStyle>
          <a:p>
            <a:pPr lvl="0"/>
            <a:r>
              <a:rPr lang="en-US" sz="1879"/>
              <a:t>Disclaimer</a:t>
            </a:r>
          </a:p>
        </p:txBody>
      </p:sp>
      <p:sp>
        <p:nvSpPr>
          <p:cNvPr id="8" name="TextBox 1">
            <a:extLst>
              <a:ext uri="{FF2B5EF4-FFF2-40B4-BE49-F238E27FC236}">
                <a16:creationId xmlns:a16="http://schemas.microsoft.com/office/drawing/2014/main" id="{22DE8C8B-7BFE-40E0-BB3B-BB1C12440F4C}"/>
              </a:ext>
            </a:extLst>
          </p:cNvPr>
          <p:cNvSpPr txBox="1">
            <a:spLocks/>
          </p:cNvSpPr>
          <p:nvPr userDrawn="1"/>
        </p:nvSpPr>
        <p:spPr>
          <a:xfrm>
            <a:off x="450233" y="1342426"/>
            <a:ext cx="9147529" cy="5660705"/>
          </a:xfrm>
          <a:prstGeom prst="rect">
            <a:avLst/>
          </a:prstGeom>
        </p:spPr>
        <p:txBody>
          <a:bodyPr lIns="0" tIns="0" rIns="0" bIns="0" anchor="t"/>
          <a:lstStyle>
            <a:defPPr>
              <a:defRPr lang="en-US"/>
            </a:defPPr>
            <a:lvl1pPr marR="0" indent="0" algn="just" defTabSz="584083">
              <a:lnSpc>
                <a:spcPct val="100000"/>
              </a:lnSpc>
              <a:spcBef>
                <a:spcPts val="0"/>
              </a:spcBef>
              <a:spcAft>
                <a:spcPts val="0"/>
              </a:spcAft>
              <a:buClrTx/>
              <a:buSzTx/>
              <a:buFontTx/>
              <a:buNone/>
              <a:tabLst/>
              <a:defRPr sz="1000" b="0" i="0" u="none" strike="noStrike" cap="none" spc="0" baseline="0">
                <a:solidFill>
                  <a:srgbClr val="000000"/>
                </a:solidFill>
                <a:uFillTx/>
                <a:latin typeface="Avenir Next LT Pro" panose="020B0504020202020204" pitchFamily="34" charset="0"/>
                <a:cs typeface="Helvetica Neue"/>
                <a:sym typeface="Helvetica Neue"/>
              </a:defRPr>
            </a:lvl1pPr>
            <a:lvl2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2pPr>
            <a:lvl3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3pPr>
            <a:lvl4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4pPr>
            <a:lvl5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5pPr>
            <a:lvl6pPr marL="2666467"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6pPr>
            <a:lvl7pPr marL="3110878"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7pPr>
            <a:lvl8pPr marL="3555289"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8pPr>
            <a:lvl9pPr marL="3999700"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9pPr>
          </a:lstStyle>
          <a:p>
            <a:pPr lvl="0"/>
            <a:r>
              <a:rPr lang="en-US" sz="752">
                <a:latin typeface="+mn-lt"/>
              </a:rPr>
              <a:t>This material is solely for the attention of institutional, professional, qualified or sophisticated investors and distributors. It is not to be distributed to the general public, private customers or retail investors in any jurisdiction whatsoever. This document is intended only for the person to whom it has been delivered. </a:t>
            </a:r>
          </a:p>
          <a:p>
            <a:pPr lvl="0"/>
            <a:endParaRPr lang="en-US" sz="752">
              <a:latin typeface="+mn-lt"/>
            </a:endParaRPr>
          </a:p>
          <a:p>
            <a:pPr lvl="0"/>
            <a:r>
              <a:rPr lang="en-US" sz="752">
                <a:latin typeface="+mn-lt"/>
              </a:rPr>
              <a:t>Funds and/or SICAV specific information may have been provided for information solely to illustrate TOBAM’s expertise in the strategy. Funds or the SICAV that might be mentioned in this document may not be eligible for sale in some states or countries and they may not be suitable for all types of investors. In particular, TOBAM funds are not registered for sale in the US, and this document is not an offer for sale of funds to US persons (as such term is used in Regulation S promulgated under the 1933 Act). This material is provided for information purposes only and does not constitute a recommendation, solicitation, offer, advice or invitation to purchase or sell any fund, SICAV or sub-fund or to enter in any transaction and should in no case be interpreted as such, nor shall it or the fact of its distribution form the basis of, or be relied on in connection with, any contract for the same.</a:t>
            </a:r>
          </a:p>
          <a:p>
            <a:pPr lvl="0"/>
            <a:endParaRPr lang="en-US" sz="752">
              <a:latin typeface="+mn-lt"/>
            </a:endParaRPr>
          </a:p>
          <a:p>
            <a:pPr lvl="0"/>
            <a:r>
              <a:rPr lang="en-US" sz="752">
                <a:latin typeface="+mn-lt"/>
              </a:rPr>
              <a:t>The information provided in this presentation relates to strategies managed by TOBAM, a French investment adviser registered with the U.S. Securities and Exchange Commission (SEC) under the U.S. Investment Advisers Act of 1940 and the </a:t>
            </a:r>
            <a:r>
              <a:rPr lang="en-US" sz="752" err="1">
                <a:latin typeface="+mn-lt"/>
              </a:rPr>
              <a:t>Autorité</a:t>
            </a:r>
            <a:r>
              <a:rPr lang="en-US" sz="752">
                <a:latin typeface="+mn-lt"/>
              </a:rPr>
              <a:t> des </a:t>
            </a:r>
            <a:r>
              <a:rPr lang="en-US" sz="752" err="1">
                <a:latin typeface="+mn-lt"/>
              </a:rPr>
              <a:t>Marchés</a:t>
            </a:r>
            <a:r>
              <a:rPr lang="en-US" sz="752">
                <a:latin typeface="+mn-lt"/>
              </a:rPr>
              <a:t> Financiers (AMF) and having its head office located at 49-53 avenue des Champs </a:t>
            </a:r>
            <a:r>
              <a:rPr lang="en-US" sz="752" err="1">
                <a:latin typeface="+mn-lt"/>
              </a:rPr>
              <a:t>Elysées</a:t>
            </a:r>
            <a:r>
              <a:rPr lang="en-US" sz="752">
                <a:latin typeface="+mn-lt"/>
              </a:rPr>
              <a:t>, 75008 Paris, France. TOBAM’s Form ADV is available free of charge upon request. In Canada, TOBAM is acting under the assumed name “TOBAM SAS Inc.” in Alberta and “TOBAM Société par Actions </a:t>
            </a:r>
            <a:r>
              <a:rPr lang="en-US" sz="752" err="1">
                <a:latin typeface="+mn-lt"/>
              </a:rPr>
              <a:t>Simplifiée</a:t>
            </a:r>
            <a:r>
              <a:rPr lang="en-US" sz="752">
                <a:latin typeface="+mn-lt"/>
              </a:rPr>
              <a:t>” in Québec.</a:t>
            </a:r>
          </a:p>
          <a:p>
            <a:pPr lvl="0"/>
            <a:endParaRPr lang="en-US" sz="752">
              <a:latin typeface="+mn-lt"/>
            </a:endParaRPr>
          </a:p>
          <a:p>
            <a:pPr lvl="0"/>
            <a:r>
              <a:rPr lang="en-US" sz="752">
                <a:latin typeface="+mn-lt"/>
              </a:rPr>
              <a:t>All rights in the TOBAM Maximum Diversification Index Series vest in TOBAM. The use of TOBAM Maximum Diversification Index Series to create financial products requires a license granted by TOBAM. The information shall not be used to verify or correct other data, to create indices, risk models, or analytics, or in connection with issuing, offering, sponsoring, managing or marketing any securities, portfolios, financial products or other investment vehicles without TOBAM’s prior consent.</a:t>
            </a:r>
          </a:p>
          <a:p>
            <a:pPr lvl="0"/>
            <a:endParaRPr lang="en-US" sz="752">
              <a:latin typeface="+mn-lt"/>
            </a:endParaRPr>
          </a:p>
          <a:p>
            <a:pPr lvl="0"/>
            <a:r>
              <a:rPr lang="en-US" sz="752">
                <a:latin typeface="+mn-lt"/>
              </a:rPr>
              <a:t>Investment involves risk. All investors should seek the advice of their legal and/or tax counsel or their financial advisor prior to any investment decision in order to determine its suitability. The value and income produced by a strategy may be adversely affected by exchange rates, interest rates, or other factors so that an investor may get back less than he or she invested. </a:t>
            </a:r>
          </a:p>
          <a:p>
            <a:pPr lvl="0"/>
            <a:endParaRPr lang="en-US" sz="752">
              <a:latin typeface="+mn-lt"/>
            </a:endParaRPr>
          </a:p>
          <a:p>
            <a:pPr lvl="0"/>
            <a:r>
              <a:rPr lang="en-US" sz="752">
                <a:latin typeface="+mn-lt"/>
              </a:rPr>
              <a:t>Past performance and simulations based on thereon are not indicative of future results nor are they reliable indicators of future performance. Any performance objective is solely intended to express an objective or target for a return on your investment and represents a forward-looking statement. It does not represent and should not be construed as a guarantee, promise or assurance of a specific return on your investment. Actual returns may differ materially from the performance objective, and there are no guarantees that you will achieve such returns. Back tests do not represent the results of an actual portfolio, and TOBAM does not guarantee the accuracy of supporting data. The constraints and fees applicable to an actual portfolio would affect results achieved. </a:t>
            </a:r>
          </a:p>
          <a:p>
            <a:pPr lvl="0"/>
            <a:endParaRPr lang="en-US" sz="752">
              <a:latin typeface="+mn-lt"/>
            </a:endParaRPr>
          </a:p>
          <a:p>
            <a:pPr lvl="0"/>
            <a:r>
              <a:rPr lang="en-US" sz="752">
                <a:latin typeface="+mn-lt"/>
              </a:rPr>
              <a:t>This material, including back tests, is based on sources that TOBAM considers to be reliable as of the date shown, but TOBAM does not warrant the completeness or accuracy of any data, information, opinions or results. TOBAM has continued and will continue its research efforts amending the investment process from time to time accordingly. TOBAM reserves the right of revision or change without notice, of the universe, data, models, strategy and opinions. TOBAM accepts no liability whatsoever, whether direct or indirect, that may arise from the use of information contained in this material. TOBAM can in no way be held responsible for any decision or investment made on the basis of information contained in this material. The allocations and weightings, as well as the views, strategies, universes, data, models and opinions of the investment team, are as of the date shown and are subject to change. </a:t>
            </a:r>
          </a:p>
          <a:p>
            <a:pPr lvl="0"/>
            <a:endParaRPr lang="en-US" sz="752">
              <a:latin typeface="+mn-lt"/>
            </a:endParaRPr>
          </a:p>
          <a:p>
            <a:pPr lvl="0"/>
            <a:r>
              <a:rPr lang="en-US" sz="752">
                <a:latin typeface="+mn-lt"/>
              </a:rPr>
              <a:t>This document and the information herein is disclosed to you on a confidential basis and shall not be reproduced, modified, translated or distributed without the express written permission of TOBAM or TOBAM NORTH AMERICA and to the extent that it is passed on, care must be taken to ensure that any reproduction is in a form which accurately reflects the information presented here. This information could be presented by TOBAM NORTH AMERICA, a wholly-owned subsidiary of the TOBAM group of companies that is authorized to present the investment strategies of TOBAM, subject to TOBAM's supervision, but is not authorized to provide investment advice.</a:t>
            </a:r>
          </a:p>
          <a:p>
            <a:pPr lvl="0"/>
            <a:endParaRPr lang="en-US" sz="752">
              <a:latin typeface="+mn-lt"/>
            </a:endParaRPr>
          </a:p>
          <a:p>
            <a:pPr lvl="0"/>
            <a:r>
              <a:rPr lang="en-US" sz="752">
                <a:latin typeface="+mn-lt"/>
              </a:rPr>
              <a:t>Copyrights: All text, graphics, interfaces, logos and artwork, including but not limited to the design, structure, selection, coordination, expression, "look and feel" and arrangement contained in this presentation, are owned by TOBAM and are protected by copyright and various other intellectual property rights and unfair competition laws. Trademarks: "TOBAM," "</a:t>
            </a:r>
            <a:r>
              <a:rPr lang="en-US" sz="752" err="1">
                <a:latin typeface="+mn-lt"/>
              </a:rPr>
              <a:t>MaxDiv</a:t>
            </a:r>
            <a:r>
              <a:rPr lang="en-US" sz="752">
                <a:latin typeface="+mn-lt"/>
              </a:rPr>
              <a:t>," "Maximum Diversification," "Diversification Ratio,” “Most Diversified Portfolio,” “Most Diversified Portfolios,” “MDP” and "Anti-Benchmark" are registered trademarks. The absence of a product or service name from this list does not constitute a waiver of TOBAM trademark or other intellectual property rights concerning that name. Patents: The Anti-Benchmark, </a:t>
            </a:r>
            <a:r>
              <a:rPr lang="en-US" sz="752" err="1">
                <a:latin typeface="+mn-lt"/>
              </a:rPr>
              <a:t>MaxDiv</a:t>
            </a:r>
            <a:r>
              <a:rPr lang="en-US" sz="752">
                <a:latin typeface="+mn-lt"/>
              </a:rPr>
              <a:t> and Maximum Diversification strategies, methods and systems for selecting and managing a portfolio of securities, processes and products are patented or patent pending. Knowledge, processes and strategies: The Anti-Benchmark, </a:t>
            </a:r>
            <a:r>
              <a:rPr lang="en-US" sz="752" err="1">
                <a:latin typeface="+mn-lt"/>
              </a:rPr>
              <a:t>MaxDiv</a:t>
            </a:r>
            <a:r>
              <a:rPr lang="en-US" sz="752">
                <a:latin typeface="+mn-lt"/>
              </a:rPr>
              <a:t> and Maximum Diversification strategies, methods and systems for selecting and managing a portfolio of securities, processes and products are protected under unfair competition, passing-off and misappropriation laws. Terms of use: TOBAM owns all rights to, title to and interest in TOBAM products and services, marketing and promotional materials, trademarks and Patents, including without limitation all associated Intellectual Property Rights. Any use of the intellectual property, knowledge, processes and strategies of TOBAM for any purpose and under any form (known and/or unknown) in direct or indirect relation with financial products including but not limited to certificates, indices, notes, bonds, OTC options, warrants, mutual funds, ETFs and insurance policies (</a:t>
            </a:r>
            <a:r>
              <a:rPr lang="en-US" sz="752" err="1">
                <a:latin typeface="+mn-lt"/>
              </a:rPr>
              <a:t>i</a:t>
            </a:r>
            <a:r>
              <a:rPr lang="en-US" sz="752">
                <a:latin typeface="+mn-lt"/>
              </a:rPr>
              <a:t>) is strictly prohibited without TOBAM’s prior written consent and (ii) requires a license. AC, JDV, NZ</a:t>
            </a:r>
          </a:p>
        </p:txBody>
      </p:sp>
      <p:sp>
        <p:nvSpPr>
          <p:cNvPr id="2" name="Rectangle 1">
            <a:hlinkClick r:id="rId3"/>
            <a:extLst>
              <a:ext uri="{FF2B5EF4-FFF2-40B4-BE49-F238E27FC236}">
                <a16:creationId xmlns:a16="http://schemas.microsoft.com/office/drawing/2014/main" id="{512156B1-F664-45F4-9DD7-F41115069CEF}"/>
              </a:ext>
            </a:extLst>
          </p:cNvPr>
          <p:cNvSpPr/>
          <p:nvPr userDrawn="1"/>
        </p:nvSpPr>
        <p:spPr>
          <a:xfrm>
            <a:off x="4175700" y="4368828"/>
            <a:ext cx="108012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589" tIns="33295" rIns="66589" bIns="33295" numCol="1" spcCol="0" rtlCol="0" fromWordArt="0" anchor="ctr" anchorCtr="0" forceAA="0" compatLnSpc="1">
            <a:prstTxWarp prst="textNoShape">
              <a:avLst/>
            </a:prstTxWarp>
            <a:noAutofit/>
          </a:bodyPr>
          <a:lstStyle/>
          <a:p>
            <a:pPr algn="ctr"/>
            <a:endParaRPr lang="en-US" sz="1460"/>
          </a:p>
        </p:txBody>
      </p:sp>
      <p:sp>
        <p:nvSpPr>
          <p:cNvPr id="3" name="Espace réservé de la date 2">
            <a:extLst>
              <a:ext uri="{FF2B5EF4-FFF2-40B4-BE49-F238E27FC236}">
                <a16:creationId xmlns:a16="http://schemas.microsoft.com/office/drawing/2014/main" id="{206B2346-C559-400D-88F5-311C78E620C8}"/>
              </a:ext>
            </a:extLst>
          </p:cNvPr>
          <p:cNvSpPr>
            <a:spLocks noGrp="1"/>
          </p:cNvSpPr>
          <p:nvPr>
            <p:ph type="dt" sz="half" idx="10"/>
          </p:nvPr>
        </p:nvSpPr>
        <p:spPr/>
        <p:txBody>
          <a:bodyPr/>
          <a:lstStyle/>
          <a:p>
            <a:fld id="{E2F47CCC-29A0-49C3-A2A2-317E00F128FA}" type="datetime1">
              <a:rPr lang="en-US" smtClean="0"/>
              <a:t>11/25/2024</a:t>
            </a:fld>
            <a:endParaRPr lang="en-US"/>
          </a:p>
        </p:txBody>
      </p:sp>
      <p:sp>
        <p:nvSpPr>
          <p:cNvPr id="4" name="Espace réservé du pied de page 3">
            <a:extLst>
              <a:ext uri="{FF2B5EF4-FFF2-40B4-BE49-F238E27FC236}">
                <a16:creationId xmlns:a16="http://schemas.microsoft.com/office/drawing/2014/main" id="{603E959B-928F-4656-8596-BAF081EE952B}"/>
              </a:ext>
            </a:extLst>
          </p:cNvPr>
          <p:cNvSpPr>
            <a:spLocks noGrp="1"/>
          </p:cNvSpPr>
          <p:nvPr>
            <p:ph type="ftr" sz="quarter" idx="11"/>
          </p:nvPr>
        </p:nvSpPr>
        <p:spPr>
          <a:xfrm>
            <a:off x="450235" y="34923"/>
            <a:ext cx="4829934" cy="2289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lang="fr-FR" smtClean="0"/>
            </a:lvl1pPr>
          </a:lstStyle>
          <a:p>
            <a:pPr defTabSz="425428"/>
            <a:r>
              <a:rPr lang="en-US"/>
              <a:t>For institutional investors only</a:t>
            </a:r>
          </a:p>
        </p:txBody>
      </p:sp>
      <p:sp>
        <p:nvSpPr>
          <p:cNvPr id="5" name="Espace réservé du numéro de diapositive 4">
            <a:extLst>
              <a:ext uri="{FF2B5EF4-FFF2-40B4-BE49-F238E27FC236}">
                <a16:creationId xmlns:a16="http://schemas.microsoft.com/office/drawing/2014/main" id="{73998B60-3714-4869-B34D-665B8DB1F45B}"/>
              </a:ext>
            </a:extLst>
          </p:cNvPr>
          <p:cNvSpPr>
            <a:spLocks noGrp="1"/>
          </p:cNvSpPr>
          <p:nvPr>
            <p:ph type="sldNum" sz="quarter" idx="12"/>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Tree>
    <p:extLst>
      <p:ext uri="{BB962C8B-B14F-4D97-AF65-F5344CB8AC3E}">
        <p14:creationId xmlns:p14="http://schemas.microsoft.com/office/powerpoint/2010/main" val="161781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bout Tobam">
    <p:spTree>
      <p:nvGrpSpPr>
        <p:cNvPr id="1" name=""/>
        <p:cNvGrpSpPr/>
        <p:nvPr/>
      </p:nvGrpSpPr>
      <p:grpSpPr>
        <a:xfrm>
          <a:off x="0" y="0"/>
          <a:ext cx="0" cy="0"/>
          <a:chOff x="0" y="0"/>
          <a:chExt cx="0" cy="0"/>
        </a:xfrm>
      </p:grpSpPr>
      <p:pic>
        <p:nvPicPr>
          <p:cNvPr id="17" name="Image 7">
            <a:extLst>
              <a:ext uri="{FF2B5EF4-FFF2-40B4-BE49-F238E27FC236}">
                <a16:creationId xmlns:a16="http://schemas.microsoft.com/office/drawing/2014/main" id="{84B5233B-1BA2-44A6-B49A-C91CBADB204B}"/>
              </a:ext>
            </a:extLst>
          </p:cNvPr>
          <p:cNvPicPr>
            <a:picLocks noChangeAspect="1"/>
          </p:cNvPicPr>
          <p:nvPr userDrawn="1"/>
        </p:nvPicPr>
        <p:blipFill rotWithShape="1">
          <a:blip r:embed="rId2">
            <a:alphaModFix amt="30000"/>
          </a:blip>
          <a:srcRect r="39409" b="28626"/>
          <a:stretch/>
        </p:blipFill>
        <p:spPr>
          <a:xfrm>
            <a:off x="6279667" y="1024350"/>
            <a:ext cx="3758990" cy="6742660"/>
          </a:xfrm>
          <a:prstGeom prst="rect">
            <a:avLst/>
          </a:prstGeom>
        </p:spPr>
      </p:pic>
      <p:sp>
        <p:nvSpPr>
          <p:cNvPr id="10" name="ZoneTexte 9">
            <a:extLst>
              <a:ext uri="{FF2B5EF4-FFF2-40B4-BE49-F238E27FC236}">
                <a16:creationId xmlns:a16="http://schemas.microsoft.com/office/drawing/2014/main" id="{C2131400-108F-4FF8-80C3-5E87CC718A03}"/>
              </a:ext>
            </a:extLst>
          </p:cNvPr>
          <p:cNvSpPr txBox="1">
            <a:spLocks/>
          </p:cNvSpPr>
          <p:nvPr userDrawn="1"/>
        </p:nvSpPr>
        <p:spPr>
          <a:xfrm>
            <a:off x="451255" y="566830"/>
            <a:ext cx="3469233" cy="515129"/>
          </a:xfrm>
          <a:prstGeom prst="rect">
            <a:avLst/>
          </a:prstGeom>
        </p:spPr>
        <p:txBody>
          <a:bodyPr vert="horz" lIns="0" tIns="0" rIns="0" bIns="0" rtlCol="0" anchor="t">
            <a:noAutofit/>
          </a:bodyPr>
          <a:lstStyle>
            <a:lvl1pPr lvl="0" defTabSz="914400">
              <a:lnSpc>
                <a:spcPct val="90000"/>
              </a:lnSpc>
              <a:spcBef>
                <a:spcPct val="0"/>
              </a:spcBef>
              <a:buNone/>
              <a:defRPr lang="en-GB" sz="2400" b="0" cap="all" baseline="0" noProof="0" dirty="0">
                <a:solidFill>
                  <a:schemeClr val="bg2"/>
                </a:solidFill>
                <a:latin typeface="+mj-lt"/>
                <a:ea typeface="+mj-ea"/>
                <a:cs typeface="Arial" panose="020B0604020202020204" pitchFamily="34" charset="0"/>
              </a:defRPr>
            </a:lvl1pPr>
          </a:lstStyle>
          <a:p>
            <a:pPr lvl="0"/>
            <a:r>
              <a:rPr lang="en-US" sz="2000"/>
              <a:t>About TOBAM</a:t>
            </a:r>
          </a:p>
        </p:txBody>
      </p:sp>
      <p:sp>
        <p:nvSpPr>
          <p:cNvPr id="8" name="TextBox 1">
            <a:extLst>
              <a:ext uri="{FF2B5EF4-FFF2-40B4-BE49-F238E27FC236}">
                <a16:creationId xmlns:a16="http://schemas.microsoft.com/office/drawing/2014/main" id="{22DE8C8B-7BFE-40E0-BB3B-BB1C12440F4C}"/>
              </a:ext>
            </a:extLst>
          </p:cNvPr>
          <p:cNvSpPr txBox="1">
            <a:spLocks/>
          </p:cNvSpPr>
          <p:nvPr userDrawn="1"/>
        </p:nvSpPr>
        <p:spPr>
          <a:xfrm>
            <a:off x="450234" y="1336118"/>
            <a:ext cx="4829934" cy="41973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noAutofit/>
          </a:bodyPr>
          <a:lstStyle>
            <a:defPPr>
              <a:defRPr lang="en-US"/>
            </a:defPPr>
            <a:lvl1pPr algn="just" defTabSz="457200">
              <a:defRPr sz="1600">
                <a:latin typeface="Avenir Next LT Pro" panose="020B0504020202020204" pitchFamily="34" charset="0"/>
              </a:defRPr>
            </a:lvl1pPr>
            <a:lvl2pPr marL="457200" defTabSz="457200">
              <a:defRPr sz="1800"/>
            </a:lvl2pPr>
            <a:lvl3pPr marL="914400" defTabSz="457200">
              <a:defRPr sz="1800"/>
            </a:lvl3pPr>
            <a:lvl4pPr marL="1371600" defTabSz="457200">
              <a:defRPr sz="1800"/>
            </a:lvl4pPr>
            <a:lvl5pPr marL="1828800" defTabSz="457200">
              <a:defRPr sz="1800"/>
            </a:lvl5pPr>
            <a:lvl6pPr marL="2286000" defTabSz="457200">
              <a:defRPr sz="1800"/>
            </a:lvl6pPr>
            <a:lvl7pPr marL="2743200" defTabSz="457200">
              <a:defRPr sz="1800"/>
            </a:lvl7pPr>
            <a:lvl8pPr marL="3200400" defTabSz="457200">
              <a:defRPr sz="1800"/>
            </a:lvl8pPr>
            <a:lvl9pPr marL="3657600" defTabSz="457200">
              <a:defRPr sz="1800"/>
            </a:lvl9pPr>
          </a:lstStyle>
          <a:p>
            <a:pPr lvl="0" algn="l"/>
            <a:r>
              <a:rPr lang="en-US" sz="1221">
                <a:latin typeface="+mn-lt"/>
              </a:rPr>
              <a:t>TOBAM is an asset management company offering innovative investment capabilities designed to increase diversification. Its mission is to provide rational and professional solutions to long term investors in the context of efficient markets.</a:t>
            </a:r>
          </a:p>
          <a:p>
            <a:pPr lvl="0" algn="l"/>
            <a:endParaRPr lang="en-US" sz="1221">
              <a:latin typeface="+mn-lt"/>
            </a:endParaRPr>
          </a:p>
          <a:p>
            <a:pPr lvl="0" algn="l"/>
            <a:r>
              <a:rPr lang="en-US" sz="1221">
                <a:latin typeface="+mn-lt"/>
              </a:rPr>
              <a:t>The Maximum Diversification® approach, TOBAM’s flagship investment process founded in 2006, is supported by original, patented research and a mathematical definition of diversification and provides clients with diversified core exposure, in both the equity and fixed income markets. </a:t>
            </a:r>
          </a:p>
          <a:p>
            <a:pPr lvl="0" algn="l"/>
            <a:endParaRPr lang="en-US" sz="1221">
              <a:latin typeface="+mn-lt"/>
            </a:endParaRPr>
          </a:p>
          <a:p>
            <a:pPr lvl="0" algn="l"/>
            <a:r>
              <a:rPr lang="en-US" sz="1221">
                <a:latin typeface="+mn-lt"/>
              </a:rPr>
              <a:t>In line with its mission statement and commitment to diversification, </a:t>
            </a:r>
          </a:p>
          <a:p>
            <a:pPr lvl="0" algn="l"/>
            <a:r>
              <a:rPr lang="en-US" sz="1221">
                <a:latin typeface="+mn-lt"/>
              </a:rPr>
              <a:t>TOBAM also launched a separate activity on cryptocurrencies in 2017.</a:t>
            </a:r>
          </a:p>
          <a:p>
            <a:pPr lvl="0" algn="l"/>
            <a:endParaRPr lang="en-US" sz="1221">
              <a:latin typeface="+mn-lt"/>
            </a:endParaRPr>
          </a:p>
          <a:p>
            <a:pPr lvl="0" algn="l"/>
            <a:r>
              <a:rPr lang="en-US" sz="1221">
                <a:latin typeface="+mn-lt"/>
              </a:rPr>
              <a:t>TOBAM manages approx. US$10 billion (at December 31, 2021). TOBAM’s team is composed of 51 professionals.</a:t>
            </a:r>
          </a:p>
          <a:p>
            <a:pPr lvl="0" algn="l"/>
            <a:endParaRPr lang="en-US" sz="1221">
              <a:latin typeface="+mn-lt"/>
            </a:endParaRPr>
          </a:p>
          <a:p>
            <a:pPr lvl="0" algn="l"/>
            <a:r>
              <a:rPr lang="en-US" sz="1221">
                <a:latin typeface="+mn-lt"/>
              </a:rPr>
              <a:t>For more information, visit www.tobam.fr </a:t>
            </a:r>
          </a:p>
        </p:txBody>
      </p:sp>
      <p:sp>
        <p:nvSpPr>
          <p:cNvPr id="2" name="Rectangle 1">
            <a:hlinkClick r:id="rId3"/>
            <a:extLst>
              <a:ext uri="{FF2B5EF4-FFF2-40B4-BE49-F238E27FC236}">
                <a16:creationId xmlns:a16="http://schemas.microsoft.com/office/drawing/2014/main" id="{512156B1-F664-45F4-9DD7-F41115069CEF}"/>
              </a:ext>
            </a:extLst>
          </p:cNvPr>
          <p:cNvSpPr/>
          <p:nvPr userDrawn="1"/>
        </p:nvSpPr>
        <p:spPr>
          <a:xfrm>
            <a:off x="2325141" y="5211975"/>
            <a:ext cx="108012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589" tIns="33295" rIns="66589" bIns="33295" numCol="1" spcCol="0" rtlCol="0" fromWordArt="0" anchor="ctr" anchorCtr="0" forceAA="0" compatLnSpc="1">
            <a:prstTxWarp prst="textNoShape">
              <a:avLst/>
            </a:prstTxWarp>
            <a:noAutofit/>
          </a:bodyPr>
          <a:lstStyle/>
          <a:p>
            <a:pPr algn="ctr"/>
            <a:endParaRPr lang="en-US" sz="1460"/>
          </a:p>
        </p:txBody>
      </p:sp>
      <p:sp>
        <p:nvSpPr>
          <p:cNvPr id="3" name="Espace réservé de la date 2">
            <a:extLst>
              <a:ext uri="{FF2B5EF4-FFF2-40B4-BE49-F238E27FC236}">
                <a16:creationId xmlns:a16="http://schemas.microsoft.com/office/drawing/2014/main" id="{206B2346-C559-400D-88F5-311C78E620C8}"/>
              </a:ext>
            </a:extLst>
          </p:cNvPr>
          <p:cNvSpPr>
            <a:spLocks noGrp="1"/>
          </p:cNvSpPr>
          <p:nvPr>
            <p:ph type="dt" sz="half" idx="10"/>
          </p:nvPr>
        </p:nvSpPr>
        <p:spPr/>
        <p:txBody>
          <a:bodyPr/>
          <a:lstStyle/>
          <a:p>
            <a:fld id="{2A89A883-1FD7-4A97-9D14-BDF302190ABD}" type="datetime1">
              <a:rPr lang="en-US" smtClean="0"/>
              <a:t>11/25/2024</a:t>
            </a:fld>
            <a:endParaRPr lang="en-US"/>
          </a:p>
        </p:txBody>
      </p:sp>
      <p:sp>
        <p:nvSpPr>
          <p:cNvPr id="11" name="ZoneTexte 10">
            <a:extLst>
              <a:ext uri="{FF2B5EF4-FFF2-40B4-BE49-F238E27FC236}">
                <a16:creationId xmlns:a16="http://schemas.microsoft.com/office/drawing/2014/main" id="{B787A90B-CB58-425B-8C41-9698E94C3FE4}"/>
              </a:ext>
            </a:extLst>
          </p:cNvPr>
          <p:cNvSpPr txBox="1">
            <a:spLocks/>
          </p:cNvSpPr>
          <p:nvPr userDrawn="1"/>
        </p:nvSpPr>
        <p:spPr>
          <a:xfrm>
            <a:off x="451821" y="5845753"/>
            <a:ext cx="3469233" cy="344306"/>
          </a:xfrm>
          <a:prstGeom prst="rect">
            <a:avLst/>
          </a:prstGeom>
          <a:noFill/>
        </p:spPr>
        <p:txBody>
          <a:bodyPr vert="horz" wrap="square" lIns="0" tIns="0" rIns="0" bIns="0" rtlCol="0">
            <a:noAutofit/>
          </a:bodyPr>
          <a:lstStyle/>
          <a:p>
            <a:pPr algn="l"/>
            <a:r>
              <a:rPr lang="en-US" sz="1691" b="0" cap="all" baseline="0">
                <a:solidFill>
                  <a:schemeClr val="accent1"/>
                </a:solidFill>
                <a:latin typeface="+mj-lt"/>
              </a:rPr>
              <a:t>CONTACTS</a:t>
            </a:r>
          </a:p>
        </p:txBody>
      </p:sp>
      <p:sp>
        <p:nvSpPr>
          <p:cNvPr id="12" name="TextBox 1">
            <a:extLst>
              <a:ext uri="{FF2B5EF4-FFF2-40B4-BE49-F238E27FC236}">
                <a16:creationId xmlns:a16="http://schemas.microsoft.com/office/drawing/2014/main" id="{BCCC0B44-FE1A-4FEA-A706-E75DCBB34A33}"/>
              </a:ext>
            </a:extLst>
          </p:cNvPr>
          <p:cNvSpPr txBox="1">
            <a:spLocks/>
          </p:cNvSpPr>
          <p:nvPr userDrawn="1"/>
        </p:nvSpPr>
        <p:spPr>
          <a:xfrm>
            <a:off x="460677" y="6229657"/>
            <a:ext cx="1690958" cy="1155919"/>
          </a:xfrm>
          <a:prstGeom prst="rect">
            <a:avLst/>
          </a:prstGeom>
          <a:noFill/>
        </p:spPr>
        <p:txBody>
          <a:bodyPr wrap="square" lIns="0" tIns="0" rIns="0" bIns="0" rtlCol="0">
            <a:noAutofit/>
          </a:bodyPr>
          <a:lstStyle>
            <a:defPPr>
              <a:defRPr lang="en-US"/>
            </a:defPPr>
            <a:lvl1pPr fontAlgn="base">
              <a:spcBef>
                <a:spcPct val="0"/>
              </a:spcBef>
              <a:spcAft>
                <a:spcPct val="0"/>
              </a:spcAft>
              <a:defRPr sz="1600" b="0">
                <a:cs typeface="Arial" panose="020B0604020202020204" pitchFamily="34" charset="0"/>
              </a:defRPr>
            </a:lvl1pPr>
            <a:lvl2pPr marL="499765" eaLnBrk="0" fontAlgn="base" hangingPunct="0">
              <a:spcBef>
                <a:spcPct val="0"/>
              </a:spcBef>
              <a:spcAft>
                <a:spcPct val="0"/>
              </a:spcAft>
              <a:defRPr>
                <a:latin typeface="Calibri" panose="020F0502020204030204" pitchFamily="34" charset="0"/>
                <a:ea typeface="MS PGothic" panose="020B0600070205080204" pitchFamily="34" charset="-128"/>
              </a:defRPr>
            </a:lvl2pPr>
            <a:lvl3pPr marL="999531" eaLnBrk="0" fontAlgn="base" hangingPunct="0">
              <a:spcBef>
                <a:spcPct val="0"/>
              </a:spcBef>
              <a:spcAft>
                <a:spcPct val="0"/>
              </a:spcAft>
              <a:defRPr>
                <a:latin typeface="Calibri" panose="020F0502020204030204" pitchFamily="34" charset="0"/>
                <a:ea typeface="MS PGothic" panose="020B0600070205080204" pitchFamily="34" charset="-128"/>
              </a:defRPr>
            </a:lvl3pPr>
            <a:lvl4pPr marL="1499296" eaLnBrk="0" fontAlgn="base" hangingPunct="0">
              <a:spcBef>
                <a:spcPct val="0"/>
              </a:spcBef>
              <a:spcAft>
                <a:spcPct val="0"/>
              </a:spcAft>
              <a:defRPr>
                <a:latin typeface="Calibri" panose="020F0502020204030204" pitchFamily="34" charset="0"/>
                <a:ea typeface="MS PGothic" panose="020B0600070205080204" pitchFamily="34" charset="-128"/>
              </a:defRPr>
            </a:lvl4pPr>
            <a:lvl5pPr marL="1999061" eaLnBrk="0" fontAlgn="base" hangingPunct="0">
              <a:spcBef>
                <a:spcPct val="0"/>
              </a:spcBef>
              <a:spcAft>
                <a:spcPct val="0"/>
              </a:spcAft>
              <a:defRPr>
                <a:latin typeface="Calibri" panose="020F0502020204030204" pitchFamily="34" charset="0"/>
                <a:ea typeface="MS PGothic" panose="020B0600070205080204" pitchFamily="34" charset="-128"/>
              </a:defRPr>
            </a:lvl5pPr>
            <a:lvl6pPr marL="2498827" defTabSz="999531">
              <a:defRPr>
                <a:latin typeface="Calibri" panose="020F0502020204030204" pitchFamily="34" charset="0"/>
                <a:ea typeface="MS PGothic" panose="020B0600070205080204" pitchFamily="34" charset="-128"/>
              </a:defRPr>
            </a:lvl6pPr>
            <a:lvl7pPr marL="2998592" defTabSz="999531">
              <a:defRPr>
                <a:latin typeface="Calibri" panose="020F0502020204030204" pitchFamily="34" charset="0"/>
                <a:ea typeface="MS PGothic" panose="020B0600070205080204" pitchFamily="34" charset="-128"/>
              </a:defRPr>
            </a:lvl7pPr>
            <a:lvl8pPr marL="3498357" defTabSz="999531">
              <a:defRPr>
                <a:latin typeface="Calibri" panose="020F0502020204030204" pitchFamily="34" charset="0"/>
                <a:ea typeface="MS PGothic" panose="020B0600070205080204" pitchFamily="34" charset="-128"/>
              </a:defRPr>
            </a:lvl8pPr>
            <a:lvl9pPr marL="3998123" defTabSz="999531">
              <a:defRPr>
                <a:latin typeface="Calibri" panose="020F0502020204030204" pitchFamily="34" charset="0"/>
                <a:ea typeface="MS PGothic" panose="020B0600070205080204" pitchFamily="34" charset="-128"/>
              </a:defRPr>
            </a:lvl9pPr>
          </a:lstStyle>
          <a:p>
            <a:pPr lvl="0"/>
            <a:r>
              <a:rPr lang="en-US" sz="1221"/>
              <a:t>PARIS</a:t>
            </a:r>
          </a:p>
          <a:p>
            <a:pPr lvl="0"/>
            <a:r>
              <a:rPr lang="en-US" sz="1221"/>
              <a:t>49-53, Avenue des Champs Élysées,</a:t>
            </a:r>
          </a:p>
          <a:p>
            <a:pPr lvl="0"/>
            <a:r>
              <a:rPr lang="en-US" sz="1221"/>
              <a:t>75008 Paris</a:t>
            </a:r>
          </a:p>
          <a:p>
            <a:pPr lvl="0"/>
            <a:r>
              <a:rPr lang="en-US" sz="1221"/>
              <a:t>France</a:t>
            </a:r>
          </a:p>
          <a:p>
            <a:pPr lvl="0"/>
            <a:endParaRPr lang="en-US" sz="1221"/>
          </a:p>
        </p:txBody>
      </p:sp>
      <p:sp>
        <p:nvSpPr>
          <p:cNvPr id="13" name="TextBox 1">
            <a:extLst>
              <a:ext uri="{FF2B5EF4-FFF2-40B4-BE49-F238E27FC236}">
                <a16:creationId xmlns:a16="http://schemas.microsoft.com/office/drawing/2014/main" id="{6A3E2854-E21B-478F-91C1-02F555423453}"/>
              </a:ext>
            </a:extLst>
          </p:cNvPr>
          <p:cNvSpPr txBox="1">
            <a:spLocks/>
          </p:cNvSpPr>
          <p:nvPr userDrawn="1"/>
        </p:nvSpPr>
        <p:spPr>
          <a:xfrm>
            <a:off x="2229311" y="6229657"/>
            <a:ext cx="1690958" cy="1155919"/>
          </a:xfrm>
          <a:prstGeom prst="rect">
            <a:avLst/>
          </a:prstGeom>
          <a:noFill/>
        </p:spPr>
        <p:txBody>
          <a:bodyPr wrap="square" lIns="0" tIns="0" rIns="0" bIns="0" rtlCol="0">
            <a:noAutofit/>
          </a:bodyPr>
          <a:lstStyle>
            <a:defPPr>
              <a:defRPr lang="en-US"/>
            </a:defPPr>
            <a:lvl1pPr lvl="0" fontAlgn="base">
              <a:spcBef>
                <a:spcPct val="0"/>
              </a:spcBef>
              <a:spcAft>
                <a:spcPct val="0"/>
              </a:spcAft>
              <a:defRPr sz="1600" b="0">
                <a:cs typeface="Arial" panose="020B0604020202020204" pitchFamily="34" charset="0"/>
              </a:defRPr>
            </a:lvl1pPr>
            <a:lvl2pPr marL="499765" eaLnBrk="0" fontAlgn="base" hangingPunct="0">
              <a:spcBef>
                <a:spcPct val="0"/>
              </a:spcBef>
              <a:spcAft>
                <a:spcPct val="0"/>
              </a:spcAft>
              <a:defRPr>
                <a:latin typeface="Calibri" panose="020F0502020204030204" pitchFamily="34" charset="0"/>
                <a:ea typeface="MS PGothic" panose="020B0600070205080204" pitchFamily="34" charset="-128"/>
              </a:defRPr>
            </a:lvl2pPr>
            <a:lvl3pPr marL="999531" eaLnBrk="0" fontAlgn="base" hangingPunct="0">
              <a:spcBef>
                <a:spcPct val="0"/>
              </a:spcBef>
              <a:spcAft>
                <a:spcPct val="0"/>
              </a:spcAft>
              <a:defRPr>
                <a:latin typeface="Calibri" panose="020F0502020204030204" pitchFamily="34" charset="0"/>
                <a:ea typeface="MS PGothic" panose="020B0600070205080204" pitchFamily="34" charset="-128"/>
              </a:defRPr>
            </a:lvl3pPr>
            <a:lvl4pPr marL="1499296" eaLnBrk="0" fontAlgn="base" hangingPunct="0">
              <a:spcBef>
                <a:spcPct val="0"/>
              </a:spcBef>
              <a:spcAft>
                <a:spcPct val="0"/>
              </a:spcAft>
              <a:defRPr>
                <a:latin typeface="Calibri" panose="020F0502020204030204" pitchFamily="34" charset="0"/>
                <a:ea typeface="MS PGothic" panose="020B0600070205080204" pitchFamily="34" charset="-128"/>
              </a:defRPr>
            </a:lvl4pPr>
            <a:lvl5pPr marL="1999061" eaLnBrk="0" fontAlgn="base" hangingPunct="0">
              <a:spcBef>
                <a:spcPct val="0"/>
              </a:spcBef>
              <a:spcAft>
                <a:spcPct val="0"/>
              </a:spcAft>
              <a:defRPr>
                <a:latin typeface="Calibri" panose="020F0502020204030204" pitchFamily="34" charset="0"/>
                <a:ea typeface="MS PGothic" panose="020B0600070205080204" pitchFamily="34" charset="-128"/>
              </a:defRPr>
            </a:lvl5pPr>
            <a:lvl6pPr marL="2498827" defTabSz="999531">
              <a:defRPr>
                <a:latin typeface="Calibri" panose="020F0502020204030204" pitchFamily="34" charset="0"/>
                <a:ea typeface="MS PGothic" panose="020B0600070205080204" pitchFamily="34" charset="-128"/>
              </a:defRPr>
            </a:lvl6pPr>
            <a:lvl7pPr marL="2998592" defTabSz="999531">
              <a:defRPr>
                <a:latin typeface="Calibri" panose="020F0502020204030204" pitchFamily="34" charset="0"/>
                <a:ea typeface="MS PGothic" panose="020B0600070205080204" pitchFamily="34" charset="-128"/>
              </a:defRPr>
            </a:lvl7pPr>
            <a:lvl8pPr marL="3498357" defTabSz="999531">
              <a:defRPr>
                <a:latin typeface="Calibri" panose="020F0502020204030204" pitchFamily="34" charset="0"/>
                <a:ea typeface="MS PGothic" panose="020B0600070205080204" pitchFamily="34" charset="-128"/>
              </a:defRPr>
            </a:lvl8pPr>
            <a:lvl9pPr marL="3998123" defTabSz="999531">
              <a:defRPr>
                <a:latin typeface="Calibri" panose="020F0502020204030204" pitchFamily="34" charset="0"/>
                <a:ea typeface="MS PGothic" panose="020B0600070205080204" pitchFamily="34" charset="-128"/>
              </a:defRPr>
            </a:lvl9pPr>
          </a:lstStyle>
          <a:p>
            <a:pPr lvl="0"/>
            <a:r>
              <a:rPr lang="en-US" sz="1221"/>
              <a:t>NEW YORK</a:t>
            </a:r>
          </a:p>
          <a:p>
            <a:pPr lvl="0"/>
            <a:r>
              <a:rPr lang="en-US" sz="1221"/>
              <a:t>DUBLIN</a:t>
            </a:r>
          </a:p>
          <a:p>
            <a:pPr lvl="0"/>
            <a:r>
              <a:rPr lang="en-US" sz="1221"/>
              <a:t>LUXEMBOURG</a:t>
            </a:r>
          </a:p>
        </p:txBody>
      </p:sp>
      <p:sp>
        <p:nvSpPr>
          <p:cNvPr id="14" name="TextBox 1">
            <a:extLst>
              <a:ext uri="{FF2B5EF4-FFF2-40B4-BE49-F238E27FC236}">
                <a16:creationId xmlns:a16="http://schemas.microsoft.com/office/drawing/2014/main" id="{F5E6121A-3DE4-425F-93B7-E993A436EAB6}"/>
              </a:ext>
            </a:extLst>
          </p:cNvPr>
          <p:cNvSpPr txBox="1">
            <a:spLocks/>
          </p:cNvSpPr>
          <p:nvPr userDrawn="1"/>
        </p:nvSpPr>
        <p:spPr>
          <a:xfrm>
            <a:off x="3997946" y="6229657"/>
            <a:ext cx="1768214" cy="386317"/>
          </a:xfrm>
          <a:prstGeom prst="rect">
            <a:avLst/>
          </a:prstGeom>
          <a:noFill/>
        </p:spPr>
        <p:txBody>
          <a:bodyPr wrap="square" lIns="0" tIns="0" rIns="0" bIns="0" rtlCol="0">
            <a:spAutoFit/>
          </a:bodyPr>
          <a:lstStyle>
            <a:defPPr>
              <a:defRPr lang="en-US"/>
            </a:defPPr>
            <a:lvl1pPr lvl="0" fontAlgn="base">
              <a:spcBef>
                <a:spcPct val="0"/>
              </a:spcBef>
              <a:spcAft>
                <a:spcPct val="0"/>
              </a:spcAft>
              <a:defRPr sz="1600" b="0">
                <a:cs typeface="Arial" panose="020B0604020202020204" pitchFamily="34" charset="0"/>
              </a:defRPr>
            </a:lvl1pPr>
            <a:lvl2pPr marL="499765" eaLnBrk="0" fontAlgn="base" hangingPunct="0">
              <a:spcBef>
                <a:spcPct val="0"/>
              </a:spcBef>
              <a:spcAft>
                <a:spcPct val="0"/>
              </a:spcAft>
              <a:defRPr>
                <a:latin typeface="Calibri" panose="020F0502020204030204" pitchFamily="34" charset="0"/>
                <a:ea typeface="MS PGothic" panose="020B0600070205080204" pitchFamily="34" charset="-128"/>
              </a:defRPr>
            </a:lvl2pPr>
            <a:lvl3pPr marL="999531" eaLnBrk="0" fontAlgn="base" hangingPunct="0">
              <a:spcBef>
                <a:spcPct val="0"/>
              </a:spcBef>
              <a:spcAft>
                <a:spcPct val="0"/>
              </a:spcAft>
              <a:defRPr>
                <a:latin typeface="Calibri" panose="020F0502020204030204" pitchFamily="34" charset="0"/>
                <a:ea typeface="MS PGothic" panose="020B0600070205080204" pitchFamily="34" charset="-128"/>
              </a:defRPr>
            </a:lvl3pPr>
            <a:lvl4pPr marL="1499296" eaLnBrk="0" fontAlgn="base" hangingPunct="0">
              <a:spcBef>
                <a:spcPct val="0"/>
              </a:spcBef>
              <a:spcAft>
                <a:spcPct val="0"/>
              </a:spcAft>
              <a:defRPr>
                <a:latin typeface="Calibri" panose="020F0502020204030204" pitchFamily="34" charset="0"/>
                <a:ea typeface="MS PGothic" panose="020B0600070205080204" pitchFamily="34" charset="-128"/>
              </a:defRPr>
            </a:lvl4pPr>
            <a:lvl5pPr marL="1999061" eaLnBrk="0" fontAlgn="base" hangingPunct="0">
              <a:spcBef>
                <a:spcPct val="0"/>
              </a:spcBef>
              <a:spcAft>
                <a:spcPct val="0"/>
              </a:spcAft>
              <a:defRPr>
                <a:latin typeface="Calibri" panose="020F0502020204030204" pitchFamily="34" charset="0"/>
                <a:ea typeface="MS PGothic" panose="020B0600070205080204" pitchFamily="34" charset="-128"/>
              </a:defRPr>
            </a:lvl5pPr>
            <a:lvl6pPr marL="2498827" defTabSz="999531">
              <a:defRPr>
                <a:latin typeface="Calibri" panose="020F0502020204030204" pitchFamily="34" charset="0"/>
                <a:ea typeface="MS PGothic" panose="020B0600070205080204" pitchFamily="34" charset="-128"/>
              </a:defRPr>
            </a:lvl6pPr>
            <a:lvl7pPr marL="2998592" defTabSz="999531">
              <a:defRPr>
                <a:latin typeface="Calibri" panose="020F0502020204030204" pitchFamily="34" charset="0"/>
                <a:ea typeface="MS PGothic" panose="020B0600070205080204" pitchFamily="34" charset="-128"/>
              </a:defRPr>
            </a:lvl7pPr>
            <a:lvl8pPr marL="3498357" defTabSz="999531">
              <a:defRPr>
                <a:latin typeface="Calibri" panose="020F0502020204030204" pitchFamily="34" charset="0"/>
                <a:ea typeface="MS PGothic" panose="020B0600070205080204" pitchFamily="34" charset="-128"/>
              </a:defRPr>
            </a:lvl8pPr>
            <a:lvl9pPr marL="3998123" defTabSz="999531">
              <a:defRPr>
                <a:latin typeface="Calibri" panose="020F0502020204030204" pitchFamily="34" charset="0"/>
                <a:ea typeface="MS PGothic" panose="020B0600070205080204" pitchFamily="34" charset="-128"/>
              </a:defRPr>
            </a:lvl9pPr>
          </a:lstStyle>
          <a:p>
            <a:pPr lvl="0"/>
            <a:r>
              <a:rPr lang="en-US" sz="1221"/>
              <a:t>CLIENT SERVICE</a:t>
            </a:r>
          </a:p>
          <a:p>
            <a:pPr lvl="0"/>
            <a:r>
              <a:rPr lang="en-US" sz="1221"/>
              <a:t>clientservice@tobam.fr</a:t>
            </a:r>
          </a:p>
        </p:txBody>
      </p:sp>
      <p:sp>
        <p:nvSpPr>
          <p:cNvPr id="5" name="Espace réservé du numéro de diapositive 4">
            <a:extLst>
              <a:ext uri="{FF2B5EF4-FFF2-40B4-BE49-F238E27FC236}">
                <a16:creationId xmlns:a16="http://schemas.microsoft.com/office/drawing/2014/main" id="{73998B60-3714-4869-B34D-665B8DB1F45B}"/>
              </a:ext>
            </a:extLst>
          </p:cNvPr>
          <p:cNvSpPr>
            <a:spLocks noGrp="1"/>
          </p:cNvSpPr>
          <p:nvPr>
            <p:ph type="sldNum" sz="quarter" idx="12"/>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
        <p:nvSpPr>
          <p:cNvPr id="16" name="Espace réservé du pied de page 3">
            <a:extLst>
              <a:ext uri="{FF2B5EF4-FFF2-40B4-BE49-F238E27FC236}">
                <a16:creationId xmlns:a16="http://schemas.microsoft.com/office/drawing/2014/main" id="{B04C3A86-951B-478F-A505-EDCA2BFBAC3F}"/>
              </a:ext>
            </a:extLst>
          </p:cNvPr>
          <p:cNvSpPr>
            <a:spLocks noGrp="1"/>
          </p:cNvSpPr>
          <p:nvPr>
            <p:ph type="ftr" sz="quarter" idx="11"/>
          </p:nvPr>
        </p:nvSpPr>
        <p:spPr>
          <a:xfrm>
            <a:off x="450235" y="34923"/>
            <a:ext cx="4829934" cy="2289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lang="fr-FR" smtClean="0"/>
            </a:lvl1pPr>
          </a:lstStyle>
          <a:p>
            <a:pPr defTabSz="425428"/>
            <a:r>
              <a:rPr lang="en-US"/>
              <a:t>For institutional investors only</a:t>
            </a:r>
          </a:p>
        </p:txBody>
      </p:sp>
    </p:spTree>
    <p:extLst>
      <p:ext uri="{BB962C8B-B14F-4D97-AF65-F5344CB8AC3E}">
        <p14:creationId xmlns:p14="http://schemas.microsoft.com/office/powerpoint/2010/main" val="50726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 UTILISER">
    <p:spTree>
      <p:nvGrpSpPr>
        <p:cNvPr id="1" name=""/>
        <p:cNvGrpSpPr/>
        <p:nvPr/>
      </p:nvGrpSpPr>
      <p:grpSpPr>
        <a:xfrm>
          <a:off x="0" y="0"/>
          <a:ext cx="0" cy="0"/>
          <a:chOff x="0" y="0"/>
          <a:chExt cx="0" cy="0"/>
        </a:xfrm>
      </p:grpSpPr>
      <p:sp>
        <p:nvSpPr>
          <p:cNvPr id="6" name="Texte niveau 1…">
            <a:extLst>
              <a:ext uri="{FF2B5EF4-FFF2-40B4-BE49-F238E27FC236}">
                <a16:creationId xmlns:a16="http://schemas.microsoft.com/office/drawing/2014/main" id="{7C1EBA70-4CB5-4F49-BC9C-6369F8CC2D92}"/>
              </a:ext>
            </a:extLst>
          </p:cNvPr>
          <p:cNvSpPr txBox="1">
            <a:spLocks noGrp="1"/>
          </p:cNvSpPr>
          <p:nvPr>
            <p:ph type="body" sz="quarter" idx="11"/>
          </p:nvPr>
        </p:nvSpPr>
        <p:spPr>
          <a:xfrm>
            <a:off x="450233" y="1538507"/>
            <a:ext cx="8184991" cy="1197360"/>
          </a:xfrm>
          <a:prstGeom prst="rect">
            <a:avLst/>
          </a:prstGeom>
        </p:spPr>
        <p:txBody>
          <a:bodyPr anchor="t"/>
          <a:lstStyle>
            <a:lvl1pPr marL="0" indent="0" algn="l">
              <a:spcBef>
                <a:spcPts val="0"/>
              </a:spcBef>
              <a:buSzTx/>
              <a:buFontTx/>
              <a:buNone/>
              <a:defRPr sz="1236" b="0" i="0">
                <a:latin typeface="Avenir Next LT Pro" panose="020B0504020202020204" pitchFamily="34" charset="0"/>
              </a:defRPr>
            </a:lvl1pPr>
            <a:lvl2pPr marL="0" indent="0" algn="l">
              <a:spcBef>
                <a:spcPts val="0"/>
              </a:spcBef>
              <a:buSzTx/>
              <a:buNone/>
              <a:defRPr sz="1004" b="0" i="0">
                <a:latin typeface="AvenirNext LT Pro Regular" panose="020B0504020202020204" pitchFamily="34" charset="77"/>
              </a:defRPr>
            </a:lvl2pPr>
            <a:lvl3pPr marL="0" indent="0" algn="l">
              <a:spcBef>
                <a:spcPts val="0"/>
              </a:spcBef>
              <a:buSzTx/>
              <a:buNone/>
              <a:defRPr sz="1004" b="0" i="0">
                <a:latin typeface="AvenirNext LT Pro Regular" panose="020B0504020202020204" pitchFamily="34" charset="77"/>
              </a:defRPr>
            </a:lvl3pPr>
            <a:lvl4pPr marL="0" indent="0" algn="l">
              <a:spcBef>
                <a:spcPts val="0"/>
              </a:spcBef>
              <a:buSzTx/>
              <a:buNone/>
              <a:defRPr sz="1004" b="0" i="0">
                <a:latin typeface="AvenirNext LT Pro Regular" panose="020B0504020202020204" pitchFamily="34" charset="77"/>
              </a:defRPr>
            </a:lvl4pPr>
            <a:lvl5pPr marL="0" indent="0" algn="l">
              <a:spcBef>
                <a:spcPts val="0"/>
              </a:spcBef>
              <a:buSzTx/>
              <a:buNone/>
              <a:defRPr sz="1004" b="0" i="0">
                <a:latin typeface="AvenirNext LT Pro Regular" panose="020B0504020202020204" pitchFamily="34" charset="77"/>
              </a:defRPr>
            </a:lvl5pPr>
          </a:lstStyle>
          <a:p>
            <a:endParaRPr lang="fr-FR"/>
          </a:p>
        </p:txBody>
      </p:sp>
      <p:sp>
        <p:nvSpPr>
          <p:cNvPr id="7" name="Texte niveau 1…">
            <a:extLst>
              <a:ext uri="{FF2B5EF4-FFF2-40B4-BE49-F238E27FC236}">
                <a16:creationId xmlns:a16="http://schemas.microsoft.com/office/drawing/2014/main" id="{8D4B5766-FF27-CC43-AD4D-1F4B40A890E1}"/>
              </a:ext>
            </a:extLst>
          </p:cNvPr>
          <p:cNvSpPr txBox="1">
            <a:spLocks noGrp="1"/>
          </p:cNvSpPr>
          <p:nvPr>
            <p:ph type="body" sz="quarter" idx="20" hasCustomPrompt="1"/>
          </p:nvPr>
        </p:nvSpPr>
        <p:spPr>
          <a:xfrm>
            <a:off x="450234" y="771504"/>
            <a:ext cx="8184990" cy="412856"/>
          </a:xfrm>
          <a:prstGeom prst="rect">
            <a:avLst/>
          </a:prstGeom>
        </p:spPr>
        <p:txBody>
          <a:bodyPr anchor="t"/>
          <a:lstStyle>
            <a:lvl1pPr marL="0" indent="0" algn="l">
              <a:spcBef>
                <a:spcPts val="0"/>
              </a:spcBef>
              <a:buSzTx/>
              <a:buNone/>
              <a:defRPr sz="1854" b="0" i="0">
                <a:solidFill>
                  <a:srgbClr val="EE7D14"/>
                </a:solidFill>
                <a:latin typeface="Avenir Next LT Pro" panose="020B0504020202020204" pitchFamily="34" charset="0"/>
              </a:defRPr>
            </a:lvl1pPr>
            <a:lvl2pPr marL="0" indent="0" algn="ctr">
              <a:spcBef>
                <a:spcPts val="0"/>
              </a:spcBef>
              <a:buSzTx/>
              <a:buNone/>
              <a:defRPr sz="1545" b="1" i="0">
                <a:latin typeface="AvenirNext LT Pro Bold" panose="020B0504020202020204" pitchFamily="34" charset="77"/>
              </a:defRPr>
            </a:lvl2pPr>
            <a:lvl3pPr marL="0" indent="0" algn="ctr">
              <a:spcBef>
                <a:spcPts val="0"/>
              </a:spcBef>
              <a:buSzTx/>
              <a:buNone/>
              <a:defRPr sz="1545" b="1" i="0">
                <a:latin typeface="AvenirNext LT Pro Bold" panose="020B0504020202020204" pitchFamily="34" charset="77"/>
              </a:defRPr>
            </a:lvl3pPr>
            <a:lvl4pPr marL="0" indent="0" algn="ctr">
              <a:spcBef>
                <a:spcPts val="0"/>
              </a:spcBef>
              <a:buSzTx/>
              <a:buNone/>
              <a:defRPr sz="1545" b="1" i="0">
                <a:latin typeface="AvenirNext LT Pro Bold" panose="020B0504020202020204" pitchFamily="34" charset="77"/>
              </a:defRPr>
            </a:lvl4pPr>
            <a:lvl5pPr marL="0" indent="0" algn="ctr">
              <a:spcBef>
                <a:spcPts val="0"/>
              </a:spcBef>
              <a:buSzTx/>
              <a:buNone/>
              <a:defRPr sz="1545" b="1" i="0">
                <a:latin typeface="AvenirNext LT Pro Bold" panose="020B0504020202020204" pitchFamily="34" charset="77"/>
              </a:defRPr>
            </a:lvl5pPr>
          </a:lstStyle>
          <a:p>
            <a:r>
              <a:rPr lang="fr-FR"/>
              <a:t>TEXTE DU TITRE</a:t>
            </a:r>
            <a:endParaRPr/>
          </a:p>
        </p:txBody>
      </p:sp>
      <p:sp>
        <p:nvSpPr>
          <p:cNvPr id="5" name="TextBox 4">
            <a:extLst>
              <a:ext uri="{FF2B5EF4-FFF2-40B4-BE49-F238E27FC236}">
                <a16:creationId xmlns:a16="http://schemas.microsoft.com/office/drawing/2014/main" id="{2F5944FA-CB4F-7B77-9DC8-61575E7D89BC}"/>
              </a:ext>
            </a:extLst>
          </p:cNvPr>
          <p:cNvSpPr txBox="1"/>
          <p:nvPr userDrawn="1"/>
        </p:nvSpPr>
        <p:spPr>
          <a:xfrm>
            <a:off x="9395498" y="7277493"/>
            <a:ext cx="671589" cy="276999"/>
          </a:xfrm>
          <a:prstGeom prst="rect">
            <a:avLst/>
          </a:prstGeom>
          <a:noFill/>
        </p:spPr>
        <p:txBody>
          <a:bodyPr wrap="square">
            <a:spAutoFit/>
          </a:bodyPr>
          <a:lstStyle/>
          <a:p>
            <a:fld id="{48BB99A9-9E72-4CB0-AB5F-C7E7022016FB}" type="slidenum">
              <a:rPr lang="fr-FR" sz="1200" smtClean="0">
                <a:solidFill>
                  <a:srgbClr val="4482F4"/>
                </a:solidFill>
              </a:rPr>
              <a:pPr/>
              <a:t>‹#›</a:t>
            </a:fld>
            <a:endParaRPr lang="en-GB" sz="1200">
              <a:solidFill>
                <a:srgbClr val="4482F4"/>
              </a:solidFill>
            </a:endParaRPr>
          </a:p>
        </p:txBody>
      </p:sp>
      <p:sp>
        <p:nvSpPr>
          <p:cNvPr id="3" name="Footer Placeholder 4">
            <a:extLst>
              <a:ext uri="{FF2B5EF4-FFF2-40B4-BE49-F238E27FC236}">
                <a16:creationId xmlns:a16="http://schemas.microsoft.com/office/drawing/2014/main" id="{4BC35198-2C8C-54FD-8B67-ACC1D3F73CB0}"/>
              </a:ext>
            </a:extLst>
          </p:cNvPr>
          <p:cNvSpPr>
            <a:spLocks noGrp="1"/>
          </p:cNvSpPr>
          <p:nvPr>
            <p:ph type="ftr" sz="quarter" idx="4294967295"/>
          </p:nvPr>
        </p:nvSpPr>
        <p:spPr>
          <a:xfrm>
            <a:off x="266549" y="71452"/>
            <a:ext cx="2786013" cy="166382"/>
          </a:xfrm>
          <a:prstGeom prst="rect">
            <a:avLst/>
          </a:prstGeom>
        </p:spPr>
        <p:txBody>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99765"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9953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499296"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99906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49882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998592"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49835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998123"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0" marR="0" lvl="0" indent="0" algn="l" defTabSz="425428" rtl="0" eaLnBrk="1" fontAlgn="auto" latinLnBrk="0" hangingPunct="0">
              <a:lnSpc>
                <a:spcPct val="100000"/>
              </a:lnSpc>
              <a:spcBef>
                <a:spcPts val="0"/>
              </a:spcBef>
              <a:spcAft>
                <a:spcPts val="0"/>
              </a:spcAft>
              <a:buClrTx/>
              <a:buSzTx/>
              <a:buFontTx/>
              <a:buNone/>
              <a:tabLst/>
              <a:defRPr/>
            </a:pPr>
            <a:r>
              <a:rPr lang="en-US" sz="773" dirty="0">
                <a:solidFill>
                  <a:srgbClr val="000000"/>
                </a:solidFill>
                <a:latin typeface="Avenir Next LT Pro"/>
              </a:rPr>
              <a:t>For institutional investors only</a:t>
            </a:r>
            <a:endParaRPr kumimoji="0" lang="en-US" sz="1000" b="0" i="0" u="none" strike="noStrike" kern="1200" cap="none" spc="0" normalizeH="0" baseline="0" noProof="0" dirty="0">
              <a:ln>
                <a:noFill/>
              </a:ln>
              <a:solidFill>
                <a:srgbClr val="000000"/>
              </a:solidFill>
              <a:effectLst/>
              <a:uLnTx/>
              <a:uFillTx/>
              <a:latin typeface="Avenir Next LT Pro"/>
              <a:ea typeface="MS PGothic" panose="020B0600070205080204" pitchFamily="34" charset="-128"/>
              <a:cs typeface="+mn-cs"/>
            </a:endParaRPr>
          </a:p>
        </p:txBody>
      </p:sp>
    </p:spTree>
    <p:extLst>
      <p:ext uri="{BB962C8B-B14F-4D97-AF65-F5344CB8AC3E}">
        <p14:creationId xmlns:p14="http://schemas.microsoft.com/office/powerpoint/2010/main" val="995473697"/>
      </p:ext>
    </p:extLst>
  </p:cSld>
  <p:clrMapOvr>
    <a:masterClrMapping/>
  </p:clrMapOvr>
  <p:transition spd="med"/>
  <p:extLst>
    <p:ext uri="{DCECCB84-F9BA-43D5-87BE-67443E8EF086}">
      <p15:sldGuideLst xmlns:p15="http://schemas.microsoft.com/office/powerpoint/2012/main">
        <p15:guide id="1" orient="horz" pos="2448">
          <p15:clr>
            <a:srgbClr val="FBAE40"/>
          </p15:clr>
        </p15:guide>
        <p15:guide id="2" pos="316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8" name="Image 6">
            <a:extLst>
              <a:ext uri="{FF2B5EF4-FFF2-40B4-BE49-F238E27FC236}">
                <a16:creationId xmlns:a16="http://schemas.microsoft.com/office/drawing/2014/main" id="{9482D7BE-79F9-407B-8D3B-1DF3394AA2C9}"/>
              </a:ext>
            </a:extLst>
          </p:cNvPr>
          <p:cNvPicPr>
            <a:picLocks noChangeAspect="1"/>
          </p:cNvPicPr>
          <p:nvPr userDrawn="1"/>
        </p:nvPicPr>
        <p:blipFill rotWithShape="1">
          <a:blip r:embed="rId2">
            <a:alphaModFix amt="30000"/>
          </a:blip>
          <a:srcRect r="26825"/>
          <a:stretch/>
        </p:blipFill>
        <p:spPr>
          <a:xfrm rot="5400000">
            <a:off x="1930891" y="608929"/>
            <a:ext cx="5237323" cy="9099106"/>
          </a:xfrm>
          <a:prstGeom prst="rect">
            <a:avLst/>
          </a:prstGeom>
        </p:spPr>
      </p:pic>
      <p:sp>
        <p:nvSpPr>
          <p:cNvPr id="11" name="ZoneTexte 10">
            <a:extLst>
              <a:ext uri="{FF2B5EF4-FFF2-40B4-BE49-F238E27FC236}">
                <a16:creationId xmlns:a16="http://schemas.microsoft.com/office/drawing/2014/main" id="{1B94AFA8-0B79-454B-B84E-2E2E5088E120}"/>
              </a:ext>
            </a:extLst>
          </p:cNvPr>
          <p:cNvSpPr txBox="1">
            <a:spLocks/>
          </p:cNvSpPr>
          <p:nvPr userDrawn="1"/>
        </p:nvSpPr>
        <p:spPr>
          <a:xfrm>
            <a:off x="450234" y="2083014"/>
            <a:ext cx="3945987" cy="1357830"/>
          </a:xfrm>
          <a:prstGeom prst="rect">
            <a:avLst/>
          </a:prstGeom>
          <a:noFill/>
        </p:spPr>
        <p:txBody>
          <a:bodyPr lIns="0" tIns="0" rIns="0" bIns="0" rtlCol="0" anchor="ctr">
            <a:noAutofit/>
          </a:bodyPr>
          <a:lstStyle>
            <a:defPPr>
              <a:defRPr lang="en-US"/>
            </a:defPPr>
            <a:lvl1pPr lvl="0" indent="0" defTabSz="457200" eaLnBrk="0" fontAlgn="base" hangingPunct="0">
              <a:spcBef>
                <a:spcPct val="20000"/>
              </a:spcBef>
              <a:spcAft>
                <a:spcPct val="0"/>
              </a:spcAft>
              <a:buClr>
                <a:srgbClr val="B3B3B3"/>
              </a:buClr>
              <a:buFont typeface="Arial" panose="020B0604020202020204" pitchFamily="34" charset="0"/>
              <a:buNone/>
              <a:defRPr sz="2000" b="0" i="1" cap="none" spc="0" baseline="0">
                <a:latin typeface="Avenir Next LT Pro" panose="020B0504020202020204" pitchFamily="34" charset="0"/>
                <a:ea typeface="MS PGothic" panose="020B0600070205080204" pitchFamily="34" charset="-128"/>
                <a:cs typeface="Arial" panose="020B0604020202020204" pitchFamily="34" charset="0"/>
              </a:defRPr>
            </a:lvl1pPr>
            <a:lvl2pPr marL="742950" indent="-285750" defTabSz="457200" eaLnBrk="0" fontAlgn="base" hangingPunct="0">
              <a:spcBef>
                <a:spcPct val="20000"/>
              </a:spcBef>
              <a:spcAft>
                <a:spcPct val="0"/>
              </a:spcAft>
              <a:buFont typeface="Arial" panose="020B0604020202020204" pitchFamily="34" charset="0"/>
              <a:buChar char="–"/>
              <a:defRPr sz="2800">
                <a:ea typeface="MS PGothic" panose="020B0600070205080204" pitchFamily="34" charset="-128"/>
              </a:defRPr>
            </a:lvl2pPr>
            <a:lvl3pPr marL="1143000" indent="-228600" defTabSz="457200" eaLnBrk="0" fontAlgn="base" hangingPunct="0">
              <a:spcBef>
                <a:spcPct val="20000"/>
              </a:spcBef>
              <a:spcAft>
                <a:spcPct val="0"/>
              </a:spcAft>
              <a:buFont typeface="Arial" panose="020B0604020202020204" pitchFamily="34" charset="0"/>
              <a:buChar char="•"/>
              <a:defRPr sz="2400">
                <a:ea typeface="MS PGothic" panose="020B0600070205080204" pitchFamily="34" charset="-128"/>
              </a:defRPr>
            </a:lvl3pPr>
            <a:lvl4pPr marL="1600200" indent="-228600" defTabSz="457200" eaLnBrk="0" fontAlgn="base" hangingPunct="0">
              <a:spcBef>
                <a:spcPct val="20000"/>
              </a:spcBef>
              <a:spcAft>
                <a:spcPct val="0"/>
              </a:spcAft>
              <a:buFont typeface="Arial" panose="020B0604020202020204" pitchFamily="34" charset="0"/>
              <a:buChar char="–"/>
              <a:defRPr sz="2000">
                <a:ea typeface="MS PGothic" panose="020B0600070205080204" pitchFamily="34" charset="-128"/>
              </a:defRPr>
            </a:lvl4pPr>
            <a:lvl5pPr marL="2057400" indent="-228600" defTabSz="457200" eaLnBrk="0" fontAlgn="base" hangingPunct="0">
              <a:spcBef>
                <a:spcPct val="20000"/>
              </a:spcBef>
              <a:spcAft>
                <a:spcPct val="0"/>
              </a:spcAft>
              <a:buFont typeface="Arial" panose="020B0604020202020204" pitchFamily="34" charset="0"/>
              <a:buChar char="»"/>
              <a:defRPr sz="2000">
                <a:ea typeface="MS PGothic" panose="020B0600070205080204" pitchFamily="34" charset="-128"/>
              </a:defRPr>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lvl="0"/>
            <a:r>
              <a:rPr lang="en-US" sz="1503">
                <a:latin typeface="+mn-lt"/>
              </a:rPr>
              <a:t>Our mission: Provide rational and professional solutions to long term investors in the context of efficient markets</a:t>
            </a:r>
          </a:p>
        </p:txBody>
      </p:sp>
      <p:sp>
        <p:nvSpPr>
          <p:cNvPr id="2" name="Title 1"/>
          <p:cNvSpPr>
            <a:spLocks noGrp="1"/>
          </p:cNvSpPr>
          <p:nvPr>
            <p:ph type="ctrTitle" hasCustomPrompt="1"/>
          </p:nvPr>
        </p:nvSpPr>
        <p:spPr>
          <a:xfrm>
            <a:off x="450234" y="571786"/>
            <a:ext cx="9147529" cy="1064650"/>
          </a:xfrm>
        </p:spPr>
        <p:txBody>
          <a:bodyPr lIns="0" tIns="0" rIns="0" bIns="0" anchor="t"/>
          <a:lstStyle>
            <a:lvl1pPr algn="l">
              <a:defRPr sz="2630" b="0" cap="all" baseline="0">
                <a:solidFill>
                  <a:schemeClr val="bg2"/>
                </a:solidFill>
                <a:latin typeface="+mj-lt"/>
              </a:defRPr>
            </a:lvl1pPr>
          </a:lstStyle>
          <a:p>
            <a:r>
              <a:rPr lang="en-US" noProof="0"/>
              <a:t>Presentation title</a:t>
            </a:r>
          </a:p>
        </p:txBody>
      </p:sp>
      <p:sp>
        <p:nvSpPr>
          <p:cNvPr id="13" name="Espace réservé du texte 12">
            <a:extLst>
              <a:ext uri="{FF2B5EF4-FFF2-40B4-BE49-F238E27FC236}">
                <a16:creationId xmlns:a16="http://schemas.microsoft.com/office/drawing/2014/main" id="{1CE41566-3BD0-4ED0-8CDB-7D5AB8C5956E}"/>
              </a:ext>
            </a:extLst>
          </p:cNvPr>
          <p:cNvSpPr>
            <a:spLocks noGrp="1"/>
          </p:cNvSpPr>
          <p:nvPr>
            <p:ph type="body" sz="quarter" idx="10" hasCustomPrompt="1"/>
          </p:nvPr>
        </p:nvSpPr>
        <p:spPr>
          <a:xfrm>
            <a:off x="450235" y="7385576"/>
            <a:ext cx="1627591" cy="378907"/>
          </a:xfrm>
          <a:noFill/>
        </p:spPr>
        <p:txBody>
          <a:bodyPr rtlCol="0" anchor="ctr">
            <a:noAutofit/>
          </a:bodyPr>
          <a:lstStyle>
            <a:lvl1pPr>
              <a:defRPr lang="en-GB" sz="1310" b="0" i="1" spc="0" noProof="0" dirty="0">
                <a:latin typeface="+mn-lt"/>
                <a:ea typeface="MS PGothic" panose="020B0600070205080204" pitchFamily="34" charset="-128"/>
              </a:defRPr>
            </a:lvl1pPr>
          </a:lstStyle>
          <a:p>
            <a:pPr lvl="0" defTabSz="332943" eaLnBrk="0" fontAlgn="base" hangingPunct="0">
              <a:spcBef>
                <a:spcPct val="20000"/>
              </a:spcBef>
              <a:spcAft>
                <a:spcPct val="0"/>
              </a:spcAft>
              <a:buClr>
                <a:srgbClr val="B3B3B3"/>
              </a:buClr>
              <a:buFont typeface="Arial" panose="020B0604020202020204" pitchFamily="34" charset="0"/>
            </a:pPr>
            <a:r>
              <a:rPr lang="en-US" noProof="0"/>
              <a:t>[Month year]</a:t>
            </a:r>
          </a:p>
        </p:txBody>
      </p:sp>
      <p:sp>
        <p:nvSpPr>
          <p:cNvPr id="14" name="Espace réservé du texte 12">
            <a:extLst>
              <a:ext uri="{FF2B5EF4-FFF2-40B4-BE49-F238E27FC236}">
                <a16:creationId xmlns:a16="http://schemas.microsoft.com/office/drawing/2014/main" id="{FEB4DBF5-F4AA-4F2A-8767-8CDCC79C2C5C}"/>
              </a:ext>
            </a:extLst>
          </p:cNvPr>
          <p:cNvSpPr>
            <a:spLocks noGrp="1"/>
          </p:cNvSpPr>
          <p:nvPr>
            <p:ph type="body" sz="quarter" idx="11" hasCustomPrompt="1"/>
          </p:nvPr>
        </p:nvSpPr>
        <p:spPr>
          <a:xfrm>
            <a:off x="5885875" y="217196"/>
            <a:ext cx="3705757" cy="225561"/>
          </a:xfrm>
        </p:spPr>
        <p:txBody>
          <a:bodyPr lIns="0" tIns="46800" rIns="0" bIns="46800"/>
          <a:lstStyle>
            <a:lvl1pPr algn="r">
              <a:lnSpc>
                <a:spcPct val="100000"/>
              </a:lnSpc>
              <a:defRPr sz="845" b="0" i="0">
                <a:latin typeface="+mn-lt"/>
              </a:defRPr>
            </a:lvl1pPr>
            <a:lvl3pPr marL="0" indent="0" algn="l">
              <a:spcBef>
                <a:spcPts val="0"/>
              </a:spcBef>
              <a:buNone/>
              <a:defRPr/>
            </a:lvl3pPr>
          </a:lstStyle>
          <a:p>
            <a:pPr lvl="0"/>
            <a:r>
              <a:rPr lang="en-US" noProof="0"/>
              <a:t>Confidentiality</a:t>
            </a:r>
          </a:p>
        </p:txBody>
      </p:sp>
      <p:pic>
        <p:nvPicPr>
          <p:cNvPr id="16" name="Graphique 15">
            <a:extLst>
              <a:ext uri="{FF2B5EF4-FFF2-40B4-BE49-F238E27FC236}">
                <a16:creationId xmlns:a16="http://schemas.microsoft.com/office/drawing/2014/main" id="{32285908-A981-4E0E-AB18-94FF13468D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8112388" y="5831176"/>
            <a:ext cx="2724447" cy="1322346"/>
          </a:xfrm>
          <a:prstGeom prst="rect">
            <a:avLst/>
          </a:prstGeom>
        </p:spPr>
      </p:pic>
      <p:sp>
        <p:nvSpPr>
          <p:cNvPr id="6" name="Espace réservé de la date 5">
            <a:extLst>
              <a:ext uri="{FF2B5EF4-FFF2-40B4-BE49-F238E27FC236}">
                <a16:creationId xmlns:a16="http://schemas.microsoft.com/office/drawing/2014/main" id="{151CE5FC-9303-4E3F-BFA6-0CF8C7EF5087}"/>
              </a:ext>
            </a:extLst>
          </p:cNvPr>
          <p:cNvSpPr>
            <a:spLocks noGrp="1"/>
          </p:cNvSpPr>
          <p:nvPr>
            <p:ph type="dt" sz="half" idx="12"/>
          </p:nvPr>
        </p:nvSpPr>
        <p:spPr/>
        <p:txBody>
          <a:bodyPr/>
          <a:lstStyle/>
          <a:p>
            <a:fld id="{CF612357-6474-4A15-8FC1-E5A796C215FB}" type="datetime1">
              <a:rPr lang="en-US" smtClean="0"/>
              <a:t>11/25/2024</a:t>
            </a:fld>
            <a:endParaRPr lang="en-US"/>
          </a:p>
        </p:txBody>
      </p:sp>
      <p:sp>
        <p:nvSpPr>
          <p:cNvPr id="7" name="Espace réservé du pied de page 6">
            <a:extLst>
              <a:ext uri="{FF2B5EF4-FFF2-40B4-BE49-F238E27FC236}">
                <a16:creationId xmlns:a16="http://schemas.microsoft.com/office/drawing/2014/main" id="{1E0B9642-6770-43FC-915C-CBF3B5D1634C}"/>
              </a:ext>
            </a:extLst>
          </p:cNvPr>
          <p:cNvSpPr>
            <a:spLocks noGrp="1"/>
          </p:cNvSpPr>
          <p:nvPr>
            <p:ph type="ftr" sz="quarter" idx="13"/>
          </p:nvPr>
        </p:nvSpPr>
        <p:spPr>
          <a:xfrm>
            <a:off x="0" y="0"/>
            <a:ext cx="0" cy="0"/>
          </a:xfrm>
          <a:noFill/>
          <a:ln>
            <a:noFill/>
          </a:ln>
        </p:spPr>
        <p:txBody>
          <a:bodyPr/>
          <a:lstStyle>
            <a:lvl1pPr>
              <a:defRPr sz="100">
                <a:ln>
                  <a:noFill/>
                </a:ln>
                <a:noFill/>
              </a:defRPr>
            </a:lvl1pPr>
          </a:lstStyle>
          <a:p>
            <a:pPr defTabSz="425428"/>
            <a:r>
              <a:rPr lang="en-GB"/>
              <a:t>For institutional investors only</a:t>
            </a:r>
          </a:p>
        </p:txBody>
      </p:sp>
      <p:sp>
        <p:nvSpPr>
          <p:cNvPr id="9" name="Espace réservé du numéro de diapositive 8">
            <a:extLst>
              <a:ext uri="{FF2B5EF4-FFF2-40B4-BE49-F238E27FC236}">
                <a16:creationId xmlns:a16="http://schemas.microsoft.com/office/drawing/2014/main" id="{E4F286B9-1BAF-42C6-B1B0-4F6D0D7D61C8}"/>
              </a:ext>
            </a:extLst>
          </p:cNvPr>
          <p:cNvSpPr>
            <a:spLocks noGrp="1"/>
          </p:cNvSpPr>
          <p:nvPr>
            <p:ph type="sldNum" sz="quarter" idx="14"/>
          </p:nvPr>
        </p:nvSpPr>
        <p:spPr>
          <a:xfrm>
            <a:off x="0" y="0"/>
            <a:ext cx="0" cy="0"/>
          </a:xfrm>
          <a:noFill/>
          <a:ln>
            <a:noFill/>
          </a:ln>
        </p:spPr>
        <p:txBody>
          <a:bodyPr/>
          <a:lstStyle>
            <a:lvl1pPr>
              <a:defRPr sz="100">
                <a:ln>
                  <a:noFill/>
                </a:ln>
                <a:noFill/>
              </a:defRPr>
            </a:lvl1pPr>
          </a:lstStyle>
          <a:p>
            <a:pPr algn="r" defTabSz="332943"/>
            <a:fld id="{355F9927-066A-4E42-B902-7FE3DF2732F9}" type="slidenum">
              <a:rPr lang="en-US" smtClean="0"/>
              <a:pPr algn="r" defTabSz="332943"/>
              <a:t>‹#›</a:t>
            </a:fld>
            <a:endParaRPr lang="en-US"/>
          </a:p>
        </p:txBody>
      </p:sp>
    </p:spTree>
    <p:extLst>
      <p:ext uri="{BB962C8B-B14F-4D97-AF65-F5344CB8AC3E}">
        <p14:creationId xmlns:p14="http://schemas.microsoft.com/office/powerpoint/2010/main" val="1632400446"/>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D673E6-1EEE-41E9-8305-F76C23C9004F}"/>
              </a:ext>
            </a:extLst>
          </p:cNvPr>
          <p:cNvSpPr>
            <a:spLocks noGrp="1"/>
          </p:cNvSpPr>
          <p:nvPr>
            <p:ph type="title" hasCustomPrompt="1"/>
          </p:nvPr>
        </p:nvSpPr>
        <p:spPr/>
        <p:txBody>
          <a:bodyPr/>
          <a:lstStyle>
            <a:lvl1pPr>
              <a:defRPr/>
            </a:lvl1pPr>
          </a:lstStyle>
          <a:p>
            <a:r>
              <a:rPr lang="en-US" noProof="0"/>
              <a:t>Slide title</a:t>
            </a:r>
          </a:p>
        </p:txBody>
      </p:sp>
      <p:sp>
        <p:nvSpPr>
          <p:cNvPr id="6" name="Espace réservé de la date 5">
            <a:extLst>
              <a:ext uri="{FF2B5EF4-FFF2-40B4-BE49-F238E27FC236}">
                <a16:creationId xmlns:a16="http://schemas.microsoft.com/office/drawing/2014/main" id="{DBB29243-DCAE-4A64-8CFD-863D97580EE0}"/>
              </a:ext>
            </a:extLst>
          </p:cNvPr>
          <p:cNvSpPr>
            <a:spLocks noGrp="1"/>
          </p:cNvSpPr>
          <p:nvPr>
            <p:ph type="dt" sz="half" idx="10"/>
          </p:nvPr>
        </p:nvSpPr>
        <p:spPr/>
        <p:txBody>
          <a:bodyPr/>
          <a:lstStyle/>
          <a:p>
            <a:fld id="{CF612357-6474-4A15-8FC1-E5A796C215FB}" type="datetime1">
              <a:rPr lang="en-US" smtClean="0"/>
              <a:t>11/25/2024</a:t>
            </a:fld>
            <a:endParaRPr lang="en-US"/>
          </a:p>
        </p:txBody>
      </p:sp>
      <p:sp>
        <p:nvSpPr>
          <p:cNvPr id="7" name="Espace réservé du pied de page 6">
            <a:extLst>
              <a:ext uri="{FF2B5EF4-FFF2-40B4-BE49-F238E27FC236}">
                <a16:creationId xmlns:a16="http://schemas.microsoft.com/office/drawing/2014/main" id="{5F8F4521-AECA-4459-A58E-3D4B83916A9D}"/>
              </a:ext>
            </a:extLst>
          </p:cNvPr>
          <p:cNvSpPr>
            <a:spLocks noGrp="1"/>
          </p:cNvSpPr>
          <p:nvPr>
            <p:ph type="ftr" sz="quarter" idx="11"/>
          </p:nvPr>
        </p:nvSpPr>
        <p:spPr/>
        <p:txBody>
          <a:bodyPr/>
          <a:lstStyle/>
          <a:p>
            <a:pPr defTabSz="425428"/>
            <a:r>
              <a:rPr lang="en-GB"/>
              <a:t>For institutional investors only</a:t>
            </a:r>
          </a:p>
        </p:txBody>
      </p:sp>
      <p:sp>
        <p:nvSpPr>
          <p:cNvPr id="8" name="Espace réservé du numéro de diapositive 7">
            <a:extLst>
              <a:ext uri="{FF2B5EF4-FFF2-40B4-BE49-F238E27FC236}">
                <a16:creationId xmlns:a16="http://schemas.microsoft.com/office/drawing/2014/main" id="{99B6C336-299A-42EA-B758-AB2E785AE2CC}"/>
              </a:ext>
            </a:extLst>
          </p:cNvPr>
          <p:cNvSpPr>
            <a:spLocks noGrp="1"/>
          </p:cNvSpPr>
          <p:nvPr>
            <p:ph type="sldNum" sz="quarter" idx="12"/>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Tree>
    <p:extLst>
      <p:ext uri="{BB962C8B-B14F-4D97-AF65-F5344CB8AC3E}">
        <p14:creationId xmlns:p14="http://schemas.microsoft.com/office/powerpoint/2010/main" val="3674254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uverture">
    <p:spTree>
      <p:nvGrpSpPr>
        <p:cNvPr id="1" name=""/>
        <p:cNvGrpSpPr/>
        <p:nvPr/>
      </p:nvGrpSpPr>
      <p:grpSpPr>
        <a:xfrm>
          <a:off x="0" y="0"/>
          <a:ext cx="0" cy="0"/>
          <a:chOff x="0" y="0"/>
          <a:chExt cx="0" cy="0"/>
        </a:xfrm>
      </p:grpSpPr>
      <p:sp>
        <p:nvSpPr>
          <p:cNvPr id="13" name="Texte du titre">
            <a:extLst>
              <a:ext uri="{FF2B5EF4-FFF2-40B4-BE49-F238E27FC236}">
                <a16:creationId xmlns:a16="http://schemas.microsoft.com/office/drawing/2014/main" id="{EBC7C447-95DD-8E41-8F9F-BE217F196AE7}"/>
              </a:ext>
            </a:extLst>
          </p:cNvPr>
          <p:cNvSpPr txBox="1">
            <a:spLocks noGrp="1"/>
          </p:cNvSpPr>
          <p:nvPr>
            <p:ph type="title" hasCustomPrompt="1"/>
          </p:nvPr>
        </p:nvSpPr>
        <p:spPr>
          <a:xfrm>
            <a:off x="235125" y="217196"/>
            <a:ext cx="9549495" cy="1064649"/>
          </a:xfrm>
          <a:prstGeom prst="rect">
            <a:avLst/>
          </a:prstGeom>
        </p:spPr>
        <p:txBody>
          <a:bodyPr/>
          <a:lstStyle>
            <a:lvl1pPr algn="l">
              <a:defRPr sz="2780" b="0" i="0">
                <a:solidFill>
                  <a:srgbClr val="EE7D14"/>
                </a:solidFill>
                <a:latin typeface="Avenir Next LT Pro" panose="020B0504020202020204" pitchFamily="34" charset="0"/>
              </a:defRPr>
            </a:lvl1pPr>
          </a:lstStyle>
          <a:p>
            <a:r>
              <a:rPr lang="fr-FR"/>
              <a:t>TEXTE </a:t>
            </a:r>
            <a:br>
              <a:rPr lang="fr-FR"/>
            </a:br>
            <a:r>
              <a:rPr lang="fr-FR"/>
              <a:t>DU TITRE</a:t>
            </a:r>
          </a:p>
        </p:txBody>
      </p:sp>
      <p:pic>
        <p:nvPicPr>
          <p:cNvPr id="6" name="Graphique 5">
            <a:extLst>
              <a:ext uri="{FF2B5EF4-FFF2-40B4-BE49-F238E27FC236}">
                <a16:creationId xmlns:a16="http://schemas.microsoft.com/office/drawing/2014/main" id="{87FA2D50-D5B4-41CA-883F-631300F2D3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112388" y="5831176"/>
            <a:ext cx="2724447" cy="1322346"/>
          </a:xfrm>
          <a:prstGeom prst="rect">
            <a:avLst/>
          </a:prstGeom>
        </p:spPr>
      </p:pic>
      <p:pic>
        <p:nvPicPr>
          <p:cNvPr id="7" name="Image 6">
            <a:extLst>
              <a:ext uri="{FF2B5EF4-FFF2-40B4-BE49-F238E27FC236}">
                <a16:creationId xmlns:a16="http://schemas.microsoft.com/office/drawing/2014/main" id="{AFF5DB38-BC51-4053-9E59-4CDB0D905D0E}"/>
              </a:ext>
            </a:extLst>
          </p:cNvPr>
          <p:cNvPicPr>
            <a:picLocks noChangeAspect="1"/>
          </p:cNvPicPr>
          <p:nvPr userDrawn="1"/>
        </p:nvPicPr>
        <p:blipFill rotWithShape="1">
          <a:blip r:embed="rId4">
            <a:alphaModFix amt="30000"/>
          </a:blip>
          <a:srcRect r="26825"/>
          <a:stretch/>
        </p:blipFill>
        <p:spPr>
          <a:xfrm rot="5400000">
            <a:off x="2093706" y="710319"/>
            <a:ext cx="4968376" cy="9155787"/>
          </a:xfrm>
          <a:prstGeom prst="rect">
            <a:avLst/>
          </a:prstGeom>
        </p:spPr>
      </p:pic>
    </p:spTree>
    <p:extLst>
      <p:ext uri="{BB962C8B-B14F-4D97-AF65-F5344CB8AC3E}">
        <p14:creationId xmlns:p14="http://schemas.microsoft.com/office/powerpoint/2010/main" val="171446964"/>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DBB29243-DCAE-4A64-8CFD-863D97580EE0}"/>
              </a:ext>
            </a:extLst>
          </p:cNvPr>
          <p:cNvSpPr>
            <a:spLocks noGrp="1"/>
          </p:cNvSpPr>
          <p:nvPr>
            <p:ph type="dt" sz="half" idx="10"/>
          </p:nvPr>
        </p:nvSpPr>
        <p:spPr/>
        <p:txBody>
          <a:bodyPr/>
          <a:lstStyle/>
          <a:p>
            <a:fld id="{CF612357-6474-4A15-8FC1-E5A796C215FB}" type="datetime1">
              <a:rPr lang="en-US" smtClean="0"/>
              <a:t>11/25/2024</a:t>
            </a:fld>
            <a:endParaRPr lang="en-US"/>
          </a:p>
        </p:txBody>
      </p:sp>
      <p:sp>
        <p:nvSpPr>
          <p:cNvPr id="8" name="Espace réservé du numéro de diapositive 7">
            <a:extLst>
              <a:ext uri="{FF2B5EF4-FFF2-40B4-BE49-F238E27FC236}">
                <a16:creationId xmlns:a16="http://schemas.microsoft.com/office/drawing/2014/main" id="{99B6C336-299A-42EA-B758-AB2E785AE2CC}"/>
              </a:ext>
            </a:extLst>
          </p:cNvPr>
          <p:cNvSpPr>
            <a:spLocks noGrp="1"/>
          </p:cNvSpPr>
          <p:nvPr>
            <p:ph type="sldNum" sz="quarter" idx="12"/>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Tree>
    <p:extLst>
      <p:ext uri="{BB962C8B-B14F-4D97-AF65-F5344CB8AC3E}">
        <p14:creationId xmlns:p14="http://schemas.microsoft.com/office/powerpoint/2010/main" val="386834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8" name="Espace réservé du texte 7">
            <a:extLst>
              <a:ext uri="{FF2B5EF4-FFF2-40B4-BE49-F238E27FC236}">
                <a16:creationId xmlns:a16="http://schemas.microsoft.com/office/drawing/2014/main" id="{25F41B83-2ADD-40CF-80E5-F7208B8DFD7B}"/>
              </a:ext>
            </a:extLst>
          </p:cNvPr>
          <p:cNvSpPr>
            <a:spLocks noGrp="1"/>
          </p:cNvSpPr>
          <p:nvPr>
            <p:ph type="body" sz="quarter" idx="13" hasCustomPrompt="1"/>
          </p:nvPr>
        </p:nvSpPr>
        <p:spPr>
          <a:xfrm>
            <a:off x="450233" y="1344371"/>
            <a:ext cx="9143647" cy="6039808"/>
          </a:xfrm>
        </p:spPr>
        <p:txBody>
          <a:bodyPr/>
          <a:lstStyle>
            <a:lvl2pPr>
              <a:defRPr/>
            </a:lvl2pPr>
            <a:lvl3pPr>
              <a:defRPr/>
            </a:lvl3pPr>
            <a:lvl4pPr>
              <a:defRPr/>
            </a:lvl4pPr>
            <a:lvl5pPr>
              <a:defRPr/>
            </a:lvl5pPr>
          </a:lstStyle>
          <a:p>
            <a:pPr lvl="0"/>
            <a:r>
              <a:rPr lang="en-US" noProof="0"/>
              <a:t>Use Alt + Shift + Right / Left arrow to navigate through text levels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Espace réservé de la date 12">
            <a:extLst>
              <a:ext uri="{FF2B5EF4-FFF2-40B4-BE49-F238E27FC236}">
                <a16:creationId xmlns:a16="http://schemas.microsoft.com/office/drawing/2014/main" id="{C56B2CA5-30C8-4C0E-9443-B96D45E99C15}"/>
              </a:ext>
            </a:extLst>
          </p:cNvPr>
          <p:cNvSpPr>
            <a:spLocks noGrp="1"/>
          </p:cNvSpPr>
          <p:nvPr>
            <p:ph type="dt" sz="half" idx="14"/>
          </p:nvPr>
        </p:nvSpPr>
        <p:spPr/>
        <p:txBody>
          <a:bodyPr/>
          <a:lstStyle/>
          <a:p>
            <a:fld id="{CF612357-6474-4A15-8FC1-E5A796C215FB}" type="datetime1">
              <a:rPr lang="en-US" smtClean="0"/>
              <a:t>11/25/2024</a:t>
            </a:fld>
            <a:endParaRPr lang="en-US"/>
          </a:p>
        </p:txBody>
      </p:sp>
      <p:sp>
        <p:nvSpPr>
          <p:cNvPr id="14" name="Espace réservé du pied de page 13">
            <a:extLst>
              <a:ext uri="{FF2B5EF4-FFF2-40B4-BE49-F238E27FC236}">
                <a16:creationId xmlns:a16="http://schemas.microsoft.com/office/drawing/2014/main" id="{F2A56223-C953-46DD-8F97-F8A3530BCD06}"/>
              </a:ext>
            </a:extLst>
          </p:cNvPr>
          <p:cNvSpPr>
            <a:spLocks noGrp="1"/>
          </p:cNvSpPr>
          <p:nvPr>
            <p:ph type="ftr" sz="quarter" idx="15"/>
          </p:nvPr>
        </p:nvSpPr>
        <p:spPr/>
        <p:txBody>
          <a:bodyPr/>
          <a:lstStyle/>
          <a:p>
            <a:pPr defTabSz="425428"/>
            <a:r>
              <a:rPr lang="en-GB"/>
              <a:t>For institutional investors only</a:t>
            </a:r>
          </a:p>
        </p:txBody>
      </p:sp>
      <p:sp>
        <p:nvSpPr>
          <p:cNvPr id="15" name="Espace réservé du numéro de diapositive 14">
            <a:extLst>
              <a:ext uri="{FF2B5EF4-FFF2-40B4-BE49-F238E27FC236}">
                <a16:creationId xmlns:a16="http://schemas.microsoft.com/office/drawing/2014/main" id="{7140FE2F-F594-4C63-A985-AFD40B68DCCA}"/>
              </a:ext>
            </a:extLst>
          </p:cNvPr>
          <p:cNvSpPr>
            <a:spLocks noGrp="1"/>
          </p:cNvSpPr>
          <p:nvPr>
            <p:ph type="sldNum" sz="quarter" idx="16"/>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Tree>
    <p:extLst>
      <p:ext uri="{BB962C8B-B14F-4D97-AF65-F5344CB8AC3E}">
        <p14:creationId xmlns:p14="http://schemas.microsoft.com/office/powerpoint/2010/main" val="13284955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3" name="Espace réservé du contenu 2">
            <a:extLst>
              <a:ext uri="{FF2B5EF4-FFF2-40B4-BE49-F238E27FC236}">
                <a16:creationId xmlns:a16="http://schemas.microsoft.com/office/drawing/2014/main" id="{B3D3A9A9-C109-4A68-8A3F-E092690A6EDA}"/>
              </a:ext>
            </a:extLst>
          </p:cNvPr>
          <p:cNvSpPr>
            <a:spLocks noGrp="1"/>
          </p:cNvSpPr>
          <p:nvPr>
            <p:ph sz="quarter" idx="14" hasCustomPrompt="1"/>
          </p:nvPr>
        </p:nvSpPr>
        <p:spPr>
          <a:xfrm>
            <a:off x="450232" y="1344370"/>
            <a:ext cx="4498250"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a:t>Use Alt + Shift + Right / Left arrow to navigate through text levels</a:t>
            </a:r>
          </a:p>
          <a:p>
            <a:pPr lvl="1"/>
            <a:r>
              <a:rPr lang="en-US"/>
              <a:t>Deuxième niveau</a:t>
            </a:r>
          </a:p>
          <a:p>
            <a:pPr lvl="2"/>
            <a:r>
              <a:rPr lang="en-US"/>
              <a:t>Troisième niveau</a:t>
            </a:r>
          </a:p>
          <a:p>
            <a:pPr lvl="3"/>
            <a:r>
              <a:rPr lang="en-US"/>
              <a:t>Quatrième niveau</a:t>
            </a:r>
          </a:p>
          <a:p>
            <a:pPr lvl="4"/>
            <a:r>
              <a:rPr lang="en-US"/>
              <a:t>Cinquième niveau</a:t>
            </a:r>
          </a:p>
        </p:txBody>
      </p:sp>
      <p:sp>
        <p:nvSpPr>
          <p:cNvPr id="7" name="Espace réservé du contenu 6">
            <a:extLst>
              <a:ext uri="{FF2B5EF4-FFF2-40B4-BE49-F238E27FC236}">
                <a16:creationId xmlns:a16="http://schemas.microsoft.com/office/drawing/2014/main" id="{6E80021B-D418-4AE6-89BF-314A522A64BE}"/>
              </a:ext>
            </a:extLst>
          </p:cNvPr>
          <p:cNvSpPr>
            <a:spLocks noGrp="1"/>
          </p:cNvSpPr>
          <p:nvPr>
            <p:ph sz="quarter" idx="15" hasCustomPrompt="1"/>
          </p:nvPr>
        </p:nvSpPr>
        <p:spPr>
          <a:xfrm>
            <a:off x="5095630" y="1344370"/>
            <a:ext cx="4498250"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a:t>Use Alt + Shift + Right / Left arrow to navigate through text levels</a:t>
            </a:r>
          </a:p>
          <a:p>
            <a:pPr lvl="1"/>
            <a:r>
              <a:rPr lang="en-US"/>
              <a:t>Deuxième niveau</a:t>
            </a:r>
          </a:p>
          <a:p>
            <a:pPr lvl="2"/>
            <a:r>
              <a:rPr lang="en-US"/>
              <a:t>Troisième niveau</a:t>
            </a:r>
          </a:p>
          <a:p>
            <a:pPr lvl="3"/>
            <a:r>
              <a:rPr lang="en-US"/>
              <a:t>Quatrième niveau</a:t>
            </a:r>
          </a:p>
          <a:p>
            <a:pPr lvl="4"/>
            <a:r>
              <a:rPr lang="en-US"/>
              <a:t>Cinquième niveau</a:t>
            </a:r>
          </a:p>
        </p:txBody>
      </p:sp>
      <p:sp>
        <p:nvSpPr>
          <p:cNvPr id="5" name="Espace réservé de la date 4">
            <a:extLst>
              <a:ext uri="{FF2B5EF4-FFF2-40B4-BE49-F238E27FC236}">
                <a16:creationId xmlns:a16="http://schemas.microsoft.com/office/drawing/2014/main" id="{9CD8D519-D584-41F2-A105-BC7BCB237F67}"/>
              </a:ext>
            </a:extLst>
          </p:cNvPr>
          <p:cNvSpPr>
            <a:spLocks noGrp="1"/>
          </p:cNvSpPr>
          <p:nvPr>
            <p:ph type="dt" sz="half" idx="16"/>
          </p:nvPr>
        </p:nvSpPr>
        <p:spPr/>
        <p:txBody>
          <a:bodyPr/>
          <a:lstStyle/>
          <a:p>
            <a:fld id="{CF612357-6474-4A15-8FC1-E5A796C215FB}" type="datetime1">
              <a:rPr lang="en-US" smtClean="0"/>
              <a:t>11/25/2024</a:t>
            </a:fld>
            <a:endParaRPr lang="en-US"/>
          </a:p>
        </p:txBody>
      </p:sp>
      <p:sp>
        <p:nvSpPr>
          <p:cNvPr id="9" name="Espace réservé du pied de page 8">
            <a:extLst>
              <a:ext uri="{FF2B5EF4-FFF2-40B4-BE49-F238E27FC236}">
                <a16:creationId xmlns:a16="http://schemas.microsoft.com/office/drawing/2014/main" id="{567125CF-40DD-4666-9472-96CE34DA254C}"/>
              </a:ext>
            </a:extLst>
          </p:cNvPr>
          <p:cNvSpPr>
            <a:spLocks noGrp="1"/>
          </p:cNvSpPr>
          <p:nvPr>
            <p:ph type="ftr" sz="quarter" idx="17"/>
          </p:nvPr>
        </p:nvSpPr>
        <p:spPr/>
        <p:txBody>
          <a:bodyPr/>
          <a:lstStyle/>
          <a:p>
            <a:pPr defTabSz="425428"/>
            <a:r>
              <a:rPr lang="en-GB"/>
              <a:t>For institutional investors only</a:t>
            </a:r>
          </a:p>
        </p:txBody>
      </p:sp>
      <p:sp>
        <p:nvSpPr>
          <p:cNvPr id="10" name="Espace réservé du numéro de diapositive 9">
            <a:extLst>
              <a:ext uri="{FF2B5EF4-FFF2-40B4-BE49-F238E27FC236}">
                <a16:creationId xmlns:a16="http://schemas.microsoft.com/office/drawing/2014/main" id="{34DC9126-54B5-485E-8B02-FD6357DE99CC}"/>
              </a:ext>
            </a:extLst>
          </p:cNvPr>
          <p:cNvSpPr>
            <a:spLocks noGrp="1"/>
          </p:cNvSpPr>
          <p:nvPr>
            <p:ph type="sldNum" sz="quarter" idx="18"/>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Tree>
    <p:extLst>
      <p:ext uri="{BB962C8B-B14F-4D97-AF65-F5344CB8AC3E}">
        <p14:creationId xmlns:p14="http://schemas.microsoft.com/office/powerpoint/2010/main" val="278332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4" name="Date Placeholder 3"/>
          <p:cNvSpPr>
            <a:spLocks noGrp="1"/>
          </p:cNvSpPr>
          <p:nvPr>
            <p:ph type="dt" sz="half" idx="10"/>
          </p:nvPr>
        </p:nvSpPr>
        <p:spPr/>
        <p:txBody>
          <a:bodyPr/>
          <a:lstStyle/>
          <a:p>
            <a:fld id="{7B0E42A6-8BA2-4254-AA0E-7ED5187CD789}" type="datetime1">
              <a:rPr lang="en-US" noProof="0" smtClean="0"/>
              <a:t>11/25/2024</a:t>
            </a:fld>
            <a:endParaRPr lang="en-US" noProof="0"/>
          </a:p>
        </p:txBody>
      </p:sp>
      <p:sp>
        <p:nvSpPr>
          <p:cNvPr id="6" name="Slide Number Placeholder 5"/>
          <p:cNvSpPr>
            <a:spLocks noGrp="1"/>
          </p:cNvSpPr>
          <p:nvPr>
            <p:ph type="sldNum" sz="quarter" idx="12"/>
          </p:nvPr>
        </p:nvSpPr>
        <p:spPr>
          <a:xfrm>
            <a:off x="9521126" y="7384179"/>
            <a:ext cx="476678" cy="282961"/>
          </a:xfrm>
        </p:spPr>
        <p:txBody>
          <a:bodyPr/>
          <a:lstStyle>
            <a:lvl1pPr>
              <a:defRPr lang="en-GB" smtClean="0"/>
            </a:lvl1pPr>
          </a:lstStyle>
          <a:p>
            <a:pPr defTabSz="332943"/>
            <a:fld id="{355F9927-066A-4E42-B902-7FE3DF2732F9}" type="slidenum">
              <a:rPr lang="en-US" smtClean="0"/>
              <a:pPr defTabSz="332943"/>
              <a:t>‹#›</a:t>
            </a:fld>
            <a:endParaRPr lang="en-US"/>
          </a:p>
        </p:txBody>
      </p:sp>
      <p:sp>
        <p:nvSpPr>
          <p:cNvPr id="3" name="Espace réservé du contenu 2">
            <a:extLst>
              <a:ext uri="{FF2B5EF4-FFF2-40B4-BE49-F238E27FC236}">
                <a16:creationId xmlns:a16="http://schemas.microsoft.com/office/drawing/2014/main" id="{2F4D3214-E7D4-49BE-82FB-0DF9A231D5E7}"/>
              </a:ext>
            </a:extLst>
          </p:cNvPr>
          <p:cNvSpPr>
            <a:spLocks noGrp="1"/>
          </p:cNvSpPr>
          <p:nvPr>
            <p:ph sz="quarter" idx="14" hasCustomPrompt="1"/>
          </p:nvPr>
        </p:nvSpPr>
        <p:spPr>
          <a:xfrm>
            <a:off x="450233" y="1344371"/>
            <a:ext cx="9143647"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7" name="Espace réservé du contenu 6">
            <a:extLst>
              <a:ext uri="{FF2B5EF4-FFF2-40B4-BE49-F238E27FC236}">
                <a16:creationId xmlns:a16="http://schemas.microsoft.com/office/drawing/2014/main" id="{3A313F16-062D-42AE-B866-CD0C3B1F9D8F}"/>
              </a:ext>
            </a:extLst>
          </p:cNvPr>
          <p:cNvSpPr>
            <a:spLocks noGrp="1"/>
          </p:cNvSpPr>
          <p:nvPr>
            <p:ph sz="quarter" idx="15" hasCustomPrompt="1"/>
          </p:nvPr>
        </p:nvSpPr>
        <p:spPr>
          <a:xfrm>
            <a:off x="450233" y="4440189"/>
            <a:ext cx="9143647"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8" name="Espace réservé du pied de page 3">
            <a:extLst>
              <a:ext uri="{FF2B5EF4-FFF2-40B4-BE49-F238E27FC236}">
                <a16:creationId xmlns:a16="http://schemas.microsoft.com/office/drawing/2014/main" id="{E56818BB-573F-4059-A253-E15E9A3D3969}"/>
              </a:ext>
            </a:extLst>
          </p:cNvPr>
          <p:cNvSpPr>
            <a:spLocks noGrp="1"/>
          </p:cNvSpPr>
          <p:nvPr>
            <p:ph type="ftr" sz="quarter" idx="11"/>
          </p:nvPr>
        </p:nvSpPr>
        <p:spPr>
          <a:xfrm>
            <a:off x="450235" y="34923"/>
            <a:ext cx="4829934" cy="228946"/>
          </a:xfr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lang="fr-FR" smtClean="0"/>
            </a:lvl1pPr>
          </a:lstStyle>
          <a:p>
            <a:pPr defTabSz="425428"/>
            <a:r>
              <a:rPr lang="en-US"/>
              <a:t>For institutional investors only</a:t>
            </a:r>
          </a:p>
        </p:txBody>
      </p:sp>
    </p:spTree>
    <p:extLst>
      <p:ext uri="{BB962C8B-B14F-4D97-AF65-F5344CB8AC3E}">
        <p14:creationId xmlns:p14="http://schemas.microsoft.com/office/powerpoint/2010/main" val="1967943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Squa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4" name="Date Placeholder 3"/>
          <p:cNvSpPr>
            <a:spLocks noGrp="1"/>
          </p:cNvSpPr>
          <p:nvPr>
            <p:ph type="dt" sz="half" idx="10"/>
          </p:nvPr>
        </p:nvSpPr>
        <p:spPr/>
        <p:txBody>
          <a:bodyPr/>
          <a:lstStyle/>
          <a:p>
            <a:fld id="{A2422AAE-5419-422A-B9BF-164198B09718}" type="datetime1">
              <a:rPr lang="en-US" noProof="0" smtClean="0"/>
              <a:t>11/25/2024</a:t>
            </a:fld>
            <a:endParaRPr lang="en-US" noProof="0"/>
          </a:p>
        </p:txBody>
      </p:sp>
      <p:sp>
        <p:nvSpPr>
          <p:cNvPr id="6" name="Slide Number Placeholder 5"/>
          <p:cNvSpPr>
            <a:spLocks noGrp="1"/>
          </p:cNvSpPr>
          <p:nvPr>
            <p:ph type="sldNum" sz="quarter" idx="12"/>
          </p:nvPr>
        </p:nvSpPr>
        <p:spPr>
          <a:xfrm>
            <a:off x="9521126" y="7384179"/>
            <a:ext cx="476678" cy="282961"/>
          </a:xfrm>
        </p:spPr>
        <p:txBody>
          <a:bodyPr/>
          <a:lstStyle>
            <a:lvl1pPr>
              <a:defRPr lang="en-GB" smtClean="0"/>
            </a:lvl1pPr>
          </a:lstStyle>
          <a:p>
            <a:pPr defTabSz="332943"/>
            <a:fld id="{355F9927-066A-4E42-B902-7FE3DF2732F9}" type="slidenum">
              <a:rPr lang="en-US" smtClean="0"/>
              <a:pPr defTabSz="332943"/>
              <a:t>‹#›</a:t>
            </a:fld>
            <a:endParaRPr lang="en-US"/>
          </a:p>
        </p:txBody>
      </p:sp>
      <p:sp>
        <p:nvSpPr>
          <p:cNvPr id="3" name="Espace réservé du contenu 2">
            <a:extLst>
              <a:ext uri="{FF2B5EF4-FFF2-40B4-BE49-F238E27FC236}">
                <a16:creationId xmlns:a16="http://schemas.microsoft.com/office/drawing/2014/main" id="{368AE907-5C50-431E-B550-53B466A77822}"/>
              </a:ext>
            </a:extLst>
          </p:cNvPr>
          <p:cNvSpPr>
            <a:spLocks noGrp="1"/>
          </p:cNvSpPr>
          <p:nvPr>
            <p:ph sz="quarter" idx="14" hasCustomPrompt="1"/>
          </p:nvPr>
        </p:nvSpPr>
        <p:spPr>
          <a:xfrm>
            <a:off x="450232" y="1344371"/>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7" name="Espace réservé du contenu 6">
            <a:extLst>
              <a:ext uri="{FF2B5EF4-FFF2-40B4-BE49-F238E27FC236}">
                <a16:creationId xmlns:a16="http://schemas.microsoft.com/office/drawing/2014/main" id="{4399F403-3BBE-42FE-92CD-CC7D62A2FE96}"/>
              </a:ext>
            </a:extLst>
          </p:cNvPr>
          <p:cNvSpPr>
            <a:spLocks noGrp="1"/>
          </p:cNvSpPr>
          <p:nvPr>
            <p:ph sz="quarter" idx="15" hasCustomPrompt="1"/>
          </p:nvPr>
        </p:nvSpPr>
        <p:spPr>
          <a:xfrm>
            <a:off x="450232" y="4440189"/>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9" name="Espace réservé du contenu 8">
            <a:extLst>
              <a:ext uri="{FF2B5EF4-FFF2-40B4-BE49-F238E27FC236}">
                <a16:creationId xmlns:a16="http://schemas.microsoft.com/office/drawing/2014/main" id="{31D48D6F-7640-443F-A005-73DAA5371AD0}"/>
              </a:ext>
            </a:extLst>
          </p:cNvPr>
          <p:cNvSpPr>
            <a:spLocks noGrp="1"/>
          </p:cNvSpPr>
          <p:nvPr>
            <p:ph sz="quarter" idx="16" hasCustomPrompt="1"/>
          </p:nvPr>
        </p:nvSpPr>
        <p:spPr>
          <a:xfrm>
            <a:off x="5095630" y="1344371"/>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10" name="Espace réservé du contenu 9">
            <a:extLst>
              <a:ext uri="{FF2B5EF4-FFF2-40B4-BE49-F238E27FC236}">
                <a16:creationId xmlns:a16="http://schemas.microsoft.com/office/drawing/2014/main" id="{E11233B7-D33C-4BD5-B03F-774E9C2B61E1}"/>
              </a:ext>
            </a:extLst>
          </p:cNvPr>
          <p:cNvSpPr>
            <a:spLocks noGrp="1"/>
          </p:cNvSpPr>
          <p:nvPr>
            <p:ph sz="quarter" idx="17" hasCustomPrompt="1"/>
          </p:nvPr>
        </p:nvSpPr>
        <p:spPr>
          <a:xfrm>
            <a:off x="5095630" y="4440189"/>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11" name="Espace réservé du pied de page 3">
            <a:extLst>
              <a:ext uri="{FF2B5EF4-FFF2-40B4-BE49-F238E27FC236}">
                <a16:creationId xmlns:a16="http://schemas.microsoft.com/office/drawing/2014/main" id="{5300483D-C86E-49AE-A0FA-1443F3367377}"/>
              </a:ext>
            </a:extLst>
          </p:cNvPr>
          <p:cNvSpPr>
            <a:spLocks noGrp="1"/>
          </p:cNvSpPr>
          <p:nvPr>
            <p:ph type="ftr" sz="quarter" idx="11"/>
          </p:nvPr>
        </p:nvSpPr>
        <p:spPr>
          <a:xfrm>
            <a:off x="450235" y="34923"/>
            <a:ext cx="4829934" cy="228946"/>
          </a:xfr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lang="fr-FR" smtClean="0"/>
            </a:lvl1pPr>
          </a:lstStyle>
          <a:p>
            <a:pPr defTabSz="425428"/>
            <a:r>
              <a:rPr lang="en-US"/>
              <a:t>For institutional investors only</a:t>
            </a:r>
          </a:p>
        </p:txBody>
      </p:sp>
    </p:spTree>
    <p:extLst>
      <p:ext uri="{BB962C8B-B14F-4D97-AF65-F5344CB8AC3E}">
        <p14:creationId xmlns:p14="http://schemas.microsoft.com/office/powerpoint/2010/main" val="3575293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s (2/3, 1/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4" name="Date Placeholder 3"/>
          <p:cNvSpPr>
            <a:spLocks noGrp="1"/>
          </p:cNvSpPr>
          <p:nvPr>
            <p:ph type="dt" sz="half" idx="10"/>
          </p:nvPr>
        </p:nvSpPr>
        <p:spPr/>
        <p:txBody>
          <a:bodyPr/>
          <a:lstStyle/>
          <a:p>
            <a:fld id="{DA70FBC0-836E-44C4-913D-E0F41D909B64}" type="datetime1">
              <a:rPr lang="en-US" noProof="0" smtClean="0"/>
              <a:t>11/25/2024</a:t>
            </a:fld>
            <a:endParaRPr lang="en-US" noProof="0"/>
          </a:p>
        </p:txBody>
      </p:sp>
      <p:sp>
        <p:nvSpPr>
          <p:cNvPr id="6" name="Slide Number Placeholder 5"/>
          <p:cNvSpPr>
            <a:spLocks noGrp="1"/>
          </p:cNvSpPr>
          <p:nvPr>
            <p:ph type="sldNum" sz="quarter" idx="12"/>
          </p:nvPr>
        </p:nvSpPr>
        <p:spPr>
          <a:xfrm>
            <a:off x="9521126" y="7384179"/>
            <a:ext cx="476678" cy="282961"/>
          </a:xfrm>
        </p:spPr>
        <p:txBody>
          <a:bodyPr/>
          <a:lstStyle>
            <a:lvl1pPr>
              <a:defRPr lang="en-GB" smtClean="0"/>
            </a:lvl1pPr>
          </a:lstStyle>
          <a:p>
            <a:pPr defTabSz="332943"/>
            <a:fld id="{355F9927-066A-4E42-B902-7FE3DF2732F9}" type="slidenum">
              <a:rPr lang="en-US" smtClean="0"/>
              <a:pPr defTabSz="332943"/>
              <a:t>‹#›</a:t>
            </a:fld>
            <a:endParaRPr lang="en-US"/>
          </a:p>
        </p:txBody>
      </p:sp>
      <p:sp>
        <p:nvSpPr>
          <p:cNvPr id="3" name="Espace réservé du contenu 2">
            <a:extLst>
              <a:ext uri="{FF2B5EF4-FFF2-40B4-BE49-F238E27FC236}">
                <a16:creationId xmlns:a16="http://schemas.microsoft.com/office/drawing/2014/main" id="{BDDF0120-FA16-4CBB-8E65-0B667AEA6DC3}"/>
              </a:ext>
            </a:extLst>
          </p:cNvPr>
          <p:cNvSpPr>
            <a:spLocks noGrp="1"/>
          </p:cNvSpPr>
          <p:nvPr>
            <p:ph sz="quarter" idx="14" hasCustomPrompt="1"/>
          </p:nvPr>
        </p:nvSpPr>
        <p:spPr>
          <a:xfrm>
            <a:off x="450233" y="1344370"/>
            <a:ext cx="5997666"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7" name="Espace réservé du contenu 6">
            <a:extLst>
              <a:ext uri="{FF2B5EF4-FFF2-40B4-BE49-F238E27FC236}">
                <a16:creationId xmlns:a16="http://schemas.microsoft.com/office/drawing/2014/main" id="{B6BECA35-F91C-4F08-9426-D25C43231EF5}"/>
              </a:ext>
            </a:extLst>
          </p:cNvPr>
          <p:cNvSpPr>
            <a:spLocks noGrp="1"/>
          </p:cNvSpPr>
          <p:nvPr>
            <p:ph sz="quarter" idx="15" hasCustomPrompt="1"/>
          </p:nvPr>
        </p:nvSpPr>
        <p:spPr>
          <a:xfrm>
            <a:off x="6595047" y="1344370"/>
            <a:ext cx="2998833"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8" name="Espace réservé du pied de page 3">
            <a:extLst>
              <a:ext uri="{FF2B5EF4-FFF2-40B4-BE49-F238E27FC236}">
                <a16:creationId xmlns:a16="http://schemas.microsoft.com/office/drawing/2014/main" id="{57691C76-97A6-46C5-8290-F38A03A0C911}"/>
              </a:ext>
            </a:extLst>
          </p:cNvPr>
          <p:cNvSpPr>
            <a:spLocks noGrp="1"/>
          </p:cNvSpPr>
          <p:nvPr>
            <p:ph type="ftr" sz="quarter" idx="11"/>
          </p:nvPr>
        </p:nvSpPr>
        <p:spPr>
          <a:xfrm>
            <a:off x="450235" y="34923"/>
            <a:ext cx="4829934" cy="228946"/>
          </a:xfr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lang="fr-FR" smtClean="0"/>
            </a:lvl1pPr>
          </a:lstStyle>
          <a:p>
            <a:pPr defTabSz="425428"/>
            <a:r>
              <a:rPr lang="en-US"/>
              <a:t>For institutional investors only</a:t>
            </a:r>
          </a:p>
        </p:txBody>
      </p:sp>
    </p:spTree>
    <p:extLst>
      <p:ext uri="{BB962C8B-B14F-4D97-AF65-F5344CB8AC3E}">
        <p14:creationId xmlns:p14="http://schemas.microsoft.com/office/powerpoint/2010/main" val="1659574026"/>
      </p:ext>
    </p:extLst>
  </p:cSld>
  <p:clrMapOvr>
    <a:masterClrMapping/>
  </p:clrMapOvr>
  <p:extLst>
    <p:ext uri="{DCECCB84-F9BA-43D5-87BE-67443E8EF086}">
      <p15:sldGuideLst xmlns:p15="http://schemas.microsoft.com/office/powerpoint/2012/main">
        <p15:guide id="1" pos="4323">
          <p15:clr>
            <a:srgbClr val="FBAE40"/>
          </p15:clr>
        </p15:guide>
        <p15:guide id="2" pos="442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section">
    <p:spTree>
      <p:nvGrpSpPr>
        <p:cNvPr id="1" name=""/>
        <p:cNvGrpSpPr/>
        <p:nvPr/>
      </p:nvGrpSpPr>
      <p:grpSpPr>
        <a:xfrm>
          <a:off x="0" y="0"/>
          <a:ext cx="0" cy="0"/>
          <a:chOff x="0" y="0"/>
          <a:chExt cx="0" cy="0"/>
        </a:xfrm>
      </p:grpSpPr>
      <p:pic>
        <p:nvPicPr>
          <p:cNvPr id="7" name="Image 7">
            <a:extLst>
              <a:ext uri="{FF2B5EF4-FFF2-40B4-BE49-F238E27FC236}">
                <a16:creationId xmlns:a16="http://schemas.microsoft.com/office/drawing/2014/main" id="{8BF65AC8-0624-4F7D-8732-E4078876CF68}"/>
              </a:ext>
            </a:extLst>
          </p:cNvPr>
          <p:cNvPicPr>
            <a:picLocks noChangeAspect="1"/>
          </p:cNvPicPr>
          <p:nvPr userDrawn="1"/>
        </p:nvPicPr>
        <p:blipFill rotWithShape="1">
          <a:blip r:embed="rId2">
            <a:alphaModFix amt="30000"/>
          </a:blip>
          <a:srcRect r="39409" b="28626"/>
          <a:stretch/>
        </p:blipFill>
        <p:spPr>
          <a:xfrm>
            <a:off x="6279667" y="1024350"/>
            <a:ext cx="3758990" cy="6742660"/>
          </a:xfrm>
          <a:prstGeom prst="rect">
            <a:avLst/>
          </a:prstGeom>
        </p:spPr>
      </p:pic>
      <p:sp>
        <p:nvSpPr>
          <p:cNvPr id="3" name="Espace réservé de la date 2">
            <a:extLst>
              <a:ext uri="{FF2B5EF4-FFF2-40B4-BE49-F238E27FC236}">
                <a16:creationId xmlns:a16="http://schemas.microsoft.com/office/drawing/2014/main" id="{C71D294A-AAC1-48EB-A59F-CAAD94766AFA}"/>
              </a:ext>
            </a:extLst>
          </p:cNvPr>
          <p:cNvSpPr>
            <a:spLocks noGrp="1"/>
          </p:cNvSpPr>
          <p:nvPr>
            <p:ph type="dt" sz="half" idx="10"/>
          </p:nvPr>
        </p:nvSpPr>
        <p:spPr/>
        <p:txBody>
          <a:bodyPr/>
          <a:lstStyle/>
          <a:p>
            <a:fld id="{11C70041-18DF-4DE0-8B70-279BA1C39885}" type="datetime1">
              <a:rPr lang="en-US" smtClean="0"/>
              <a:t>11/25/2024</a:t>
            </a:fld>
            <a:endParaRPr lang="en-US"/>
          </a:p>
        </p:txBody>
      </p:sp>
      <p:sp>
        <p:nvSpPr>
          <p:cNvPr id="4" name="Espace réservé du pied de page 3">
            <a:extLst>
              <a:ext uri="{FF2B5EF4-FFF2-40B4-BE49-F238E27FC236}">
                <a16:creationId xmlns:a16="http://schemas.microsoft.com/office/drawing/2014/main" id="{3FDD8D08-E49B-4080-B7BA-5CB51F3E6DF1}"/>
              </a:ext>
            </a:extLst>
          </p:cNvPr>
          <p:cNvSpPr>
            <a:spLocks noGrp="1"/>
          </p:cNvSpPr>
          <p:nvPr>
            <p:ph type="ftr" sz="quarter" idx="11"/>
          </p:nvPr>
        </p:nvSpPr>
        <p:spPr>
          <a:xfrm>
            <a:off x="450235" y="34923"/>
            <a:ext cx="4829934" cy="228946"/>
          </a:xfr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lang="en-GB" smtClean="0"/>
            </a:lvl1pPr>
          </a:lstStyle>
          <a:p>
            <a:pPr defTabSz="425428"/>
            <a:r>
              <a:rPr lang="en-US"/>
              <a:t>For institutional investors only</a:t>
            </a:r>
          </a:p>
        </p:txBody>
      </p:sp>
      <p:sp>
        <p:nvSpPr>
          <p:cNvPr id="5" name="Espace réservé du numéro de diapositive 4">
            <a:extLst>
              <a:ext uri="{FF2B5EF4-FFF2-40B4-BE49-F238E27FC236}">
                <a16:creationId xmlns:a16="http://schemas.microsoft.com/office/drawing/2014/main" id="{9D4B8527-3395-4407-A772-287FD8BE5FEF}"/>
              </a:ext>
            </a:extLst>
          </p:cNvPr>
          <p:cNvSpPr>
            <a:spLocks noGrp="1"/>
          </p:cNvSpPr>
          <p:nvPr>
            <p:ph type="sldNum" sz="quarter" idx="12"/>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Tree>
    <p:extLst>
      <p:ext uri="{BB962C8B-B14F-4D97-AF65-F5344CB8AC3E}">
        <p14:creationId xmlns:p14="http://schemas.microsoft.com/office/powerpoint/2010/main" val="42890356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pic>
        <p:nvPicPr>
          <p:cNvPr id="9" name="Image 7">
            <a:extLst>
              <a:ext uri="{FF2B5EF4-FFF2-40B4-BE49-F238E27FC236}">
                <a16:creationId xmlns:a16="http://schemas.microsoft.com/office/drawing/2014/main" id="{BB868917-C19F-45C8-86AC-04E8CBACD5B9}"/>
              </a:ext>
            </a:extLst>
          </p:cNvPr>
          <p:cNvPicPr>
            <a:picLocks noChangeAspect="1"/>
          </p:cNvPicPr>
          <p:nvPr userDrawn="1"/>
        </p:nvPicPr>
        <p:blipFill rotWithShape="1">
          <a:blip r:embed="rId2">
            <a:alphaModFix amt="30000"/>
          </a:blip>
          <a:srcRect r="39409" b="28626"/>
          <a:stretch/>
        </p:blipFill>
        <p:spPr>
          <a:xfrm>
            <a:off x="6279667" y="1024350"/>
            <a:ext cx="3758990" cy="6742660"/>
          </a:xfrm>
          <a:prstGeom prst="rect">
            <a:avLst/>
          </a:prstGeom>
        </p:spPr>
      </p:pic>
      <p:sp>
        <p:nvSpPr>
          <p:cNvPr id="10" name="ZoneTexte 9">
            <a:extLst>
              <a:ext uri="{FF2B5EF4-FFF2-40B4-BE49-F238E27FC236}">
                <a16:creationId xmlns:a16="http://schemas.microsoft.com/office/drawing/2014/main" id="{C2131400-108F-4FF8-80C3-5E87CC718A03}"/>
              </a:ext>
            </a:extLst>
          </p:cNvPr>
          <p:cNvSpPr txBox="1">
            <a:spLocks/>
          </p:cNvSpPr>
          <p:nvPr userDrawn="1"/>
        </p:nvSpPr>
        <p:spPr>
          <a:xfrm>
            <a:off x="451255" y="566830"/>
            <a:ext cx="3469233" cy="318890"/>
          </a:xfrm>
          <a:prstGeom prst="rect">
            <a:avLst/>
          </a:prstGeom>
        </p:spPr>
        <p:txBody>
          <a:bodyPr vert="horz" lIns="0" tIns="0" rIns="0" bIns="0" rtlCol="0" anchor="t">
            <a:noAutofit/>
          </a:bodyPr>
          <a:lstStyle>
            <a:defPPr>
              <a:defRPr lang="en-US"/>
            </a:defPPr>
            <a:lvl1pPr lvl="0" defTabSz="914400">
              <a:lnSpc>
                <a:spcPct val="90000"/>
              </a:lnSpc>
              <a:spcBef>
                <a:spcPct val="0"/>
              </a:spcBef>
              <a:buNone/>
              <a:defRPr sz="2400" b="0" cap="all" baseline="0">
                <a:solidFill>
                  <a:schemeClr val="bg2"/>
                </a:solidFill>
                <a:latin typeface="+mj-lt"/>
                <a:ea typeface="+mj-ea"/>
                <a:cs typeface="Arial" panose="020B0604020202020204" pitchFamily="34" charset="0"/>
              </a:defRPr>
            </a:lvl1pPr>
          </a:lstStyle>
          <a:p>
            <a:pPr lvl="0"/>
            <a:r>
              <a:rPr lang="en-US" sz="1879"/>
              <a:t>Disclaimer</a:t>
            </a:r>
          </a:p>
        </p:txBody>
      </p:sp>
      <p:sp>
        <p:nvSpPr>
          <p:cNvPr id="8" name="TextBox 1">
            <a:extLst>
              <a:ext uri="{FF2B5EF4-FFF2-40B4-BE49-F238E27FC236}">
                <a16:creationId xmlns:a16="http://schemas.microsoft.com/office/drawing/2014/main" id="{22DE8C8B-7BFE-40E0-BB3B-BB1C12440F4C}"/>
              </a:ext>
            </a:extLst>
          </p:cNvPr>
          <p:cNvSpPr txBox="1">
            <a:spLocks/>
          </p:cNvSpPr>
          <p:nvPr userDrawn="1"/>
        </p:nvSpPr>
        <p:spPr>
          <a:xfrm>
            <a:off x="450233" y="1342426"/>
            <a:ext cx="9147529" cy="5660705"/>
          </a:xfrm>
          <a:prstGeom prst="rect">
            <a:avLst/>
          </a:prstGeom>
        </p:spPr>
        <p:txBody>
          <a:bodyPr lIns="0" tIns="0" rIns="0" bIns="0" anchor="t"/>
          <a:lstStyle>
            <a:defPPr>
              <a:defRPr lang="en-US"/>
            </a:defPPr>
            <a:lvl1pPr marR="0" indent="0" algn="just" defTabSz="584083">
              <a:lnSpc>
                <a:spcPct val="100000"/>
              </a:lnSpc>
              <a:spcBef>
                <a:spcPts val="0"/>
              </a:spcBef>
              <a:spcAft>
                <a:spcPts val="0"/>
              </a:spcAft>
              <a:buClrTx/>
              <a:buSzTx/>
              <a:buFontTx/>
              <a:buNone/>
              <a:tabLst/>
              <a:defRPr sz="1000" b="0" i="0" u="none" strike="noStrike" cap="none" spc="0" baseline="0">
                <a:solidFill>
                  <a:srgbClr val="000000"/>
                </a:solidFill>
                <a:uFillTx/>
                <a:latin typeface="Avenir Next LT Pro" panose="020B0504020202020204" pitchFamily="34" charset="0"/>
                <a:cs typeface="Helvetica Neue"/>
                <a:sym typeface="Helvetica Neue"/>
              </a:defRPr>
            </a:lvl1pPr>
            <a:lvl2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2pPr>
            <a:lvl3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3pPr>
            <a:lvl4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4pPr>
            <a:lvl5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5pPr>
            <a:lvl6pPr marL="2666467"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6pPr>
            <a:lvl7pPr marL="3110878"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7pPr>
            <a:lvl8pPr marL="3555289"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8pPr>
            <a:lvl9pPr marL="3999700"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9pPr>
          </a:lstStyle>
          <a:p>
            <a:pPr lvl="0"/>
            <a:r>
              <a:rPr lang="en-US" sz="752">
                <a:latin typeface="+mn-lt"/>
              </a:rPr>
              <a:t>This material is solely for the attention of institutional, professional, qualified or sophisticated investors and distributors. It is not to be distributed to the general public, private customers or retail investors in any jurisdiction whatsoever. This document is intended only for the person to whom it has been delivered. </a:t>
            </a:r>
          </a:p>
          <a:p>
            <a:pPr lvl="0"/>
            <a:endParaRPr lang="en-US" sz="752">
              <a:latin typeface="+mn-lt"/>
            </a:endParaRPr>
          </a:p>
          <a:p>
            <a:pPr lvl="0"/>
            <a:r>
              <a:rPr lang="en-US" sz="752">
                <a:latin typeface="+mn-lt"/>
              </a:rPr>
              <a:t>Funds and/or SICAV specific information may have been provided for information solely to illustrate TOBAM’s expertise in the strategy. Funds or the SICAV that might be mentioned in this document may not be eligible for sale in some states or countries and they may not be suitable for all types of investors. In particular, TOBAM funds are not registered for sale in the US, and this document is not an offer for sale of funds to US persons (as such term is used in Regulation S promulgated under the 1933 Act). This material is provided for information purposes only and does not constitute a recommendation, solicitation, offer, advice or invitation to purchase or sell any fund, SICAV or sub-fund or to enter in any transaction and should in no case be interpreted as such, nor shall it or the fact of its distribution form the basis of, or be relied on in connection with, any contract for the same.</a:t>
            </a:r>
          </a:p>
          <a:p>
            <a:pPr lvl="0"/>
            <a:endParaRPr lang="en-US" sz="752">
              <a:latin typeface="+mn-lt"/>
            </a:endParaRPr>
          </a:p>
          <a:p>
            <a:pPr lvl="0"/>
            <a:r>
              <a:rPr lang="en-US" sz="752">
                <a:latin typeface="+mn-lt"/>
              </a:rPr>
              <a:t>The information provided in this presentation relates to strategies managed by TOBAM, a French investment adviser registered with the U.S. Securities and Exchange Commission (SEC) under the U.S. Investment Advisers Act of 1940 and the Autorité des Marchés Financiers (AMF) and having its head office located at 49-53 avenue des Champs </a:t>
            </a:r>
            <a:r>
              <a:rPr lang="en-US" sz="752" err="1">
                <a:latin typeface="+mn-lt"/>
              </a:rPr>
              <a:t>Elysées</a:t>
            </a:r>
            <a:r>
              <a:rPr lang="en-US" sz="752">
                <a:latin typeface="+mn-lt"/>
              </a:rPr>
              <a:t>, 75008 Paris, France. TOBAM’s Form ADV is available free of charge upon request. In Canada, TOBAM is acting under the assumed name “TOBAM SAS Inc.” in Alberta and “TOBAM Société par Actions </a:t>
            </a:r>
            <a:r>
              <a:rPr lang="en-US" sz="752" err="1">
                <a:latin typeface="+mn-lt"/>
              </a:rPr>
              <a:t>Simplifiée</a:t>
            </a:r>
            <a:r>
              <a:rPr lang="en-US" sz="752">
                <a:latin typeface="+mn-lt"/>
              </a:rPr>
              <a:t>” in Québec.</a:t>
            </a:r>
          </a:p>
          <a:p>
            <a:pPr lvl="0"/>
            <a:endParaRPr lang="en-US" sz="752">
              <a:latin typeface="+mn-lt"/>
            </a:endParaRPr>
          </a:p>
          <a:p>
            <a:pPr lvl="0"/>
            <a:r>
              <a:rPr lang="en-US" sz="752">
                <a:latin typeface="+mn-lt"/>
              </a:rPr>
              <a:t>All rights in the TOBAM Maximum Diversification Index Series vest in TOBAM. The use of TOBAM Maximum Diversification Index Series to create financial products requires a license granted by TOBAM. The information shall not be used to verify or correct other data, to create indices, risk models, or analytics, or in connection with issuing, offering, sponsoring, managing or marketing any securities, portfolios, financial products or other investment vehicles without TOBAM’s prior consent.</a:t>
            </a:r>
          </a:p>
          <a:p>
            <a:pPr lvl="0"/>
            <a:endParaRPr lang="en-US" sz="752">
              <a:latin typeface="+mn-lt"/>
            </a:endParaRPr>
          </a:p>
          <a:p>
            <a:pPr lvl="0"/>
            <a:r>
              <a:rPr lang="en-US" sz="752">
                <a:latin typeface="+mn-lt"/>
              </a:rPr>
              <a:t>Investment involves risk. All investors should seek the advice of their legal and/or tax counsel or their financial advisor prior to any investment decision in order to determine its suitability. The value and income produced by a strategy may be adversely affected by exchange rates, interest rates, or other factors so that an investor may get back less than he or she invested. </a:t>
            </a:r>
          </a:p>
          <a:p>
            <a:pPr lvl="0"/>
            <a:endParaRPr lang="en-US" sz="752">
              <a:latin typeface="+mn-lt"/>
            </a:endParaRPr>
          </a:p>
          <a:p>
            <a:pPr lvl="0"/>
            <a:r>
              <a:rPr lang="en-US" sz="752">
                <a:latin typeface="+mn-lt"/>
              </a:rPr>
              <a:t>Past performance and simulations based on thereon are not indicative of future results nor are they reliable indicators of future performance. Any performance objective is solely intended to express an objective or target for a return on your investment and represents a forward-looking statement. It does not represent and should not be construed as a guarantee, promise or assurance of a specific return on your investment. Actual returns may differ materially from the performance objective, and there are no guarantees that you will achieve such returns. Back tests do not represent the results of an actual portfolio, and TOBAM does not guarantee the accuracy of supporting data. The constraints and fees applicable to an actual portfolio would affect results achieved. </a:t>
            </a:r>
          </a:p>
          <a:p>
            <a:pPr lvl="0"/>
            <a:endParaRPr lang="en-US" sz="752">
              <a:latin typeface="+mn-lt"/>
            </a:endParaRPr>
          </a:p>
          <a:p>
            <a:pPr lvl="0"/>
            <a:r>
              <a:rPr lang="en-US" sz="752">
                <a:latin typeface="+mn-lt"/>
              </a:rPr>
              <a:t>This material, including back tests, is based on sources that TOBAM considers to be reliable as of the date shown, but TOBAM does not warrant the completeness or accuracy of any data, information, opinions or results. TOBAM has continued and will continue its research efforts amending the investment process from time to time accordingly. TOBAM reserves the right of revision or change without notice, of the universe, data, models, strategy and opinions. TOBAM accepts no liability whatsoever, whether direct or indirect, that may arise from the use of information contained in this material. TOBAM can in no way be held responsible for any decision or investment made on the basis of information contained in this material. The allocations and weightings, as well as the views, strategies, universes, data, models and opinions of the investment team, are as of the date shown and are subject to change. </a:t>
            </a:r>
          </a:p>
          <a:p>
            <a:pPr lvl="0"/>
            <a:endParaRPr lang="en-US" sz="752">
              <a:latin typeface="+mn-lt"/>
            </a:endParaRPr>
          </a:p>
          <a:p>
            <a:pPr lvl="0"/>
            <a:r>
              <a:rPr lang="en-US" sz="752">
                <a:latin typeface="+mn-lt"/>
              </a:rPr>
              <a:t>This document and the information herein is disclosed to you on a confidential basis and shall not be reproduced, modified, translated or distributed without the express written permission of TOBAM or TOBAM NORTH AMERICA and to the extent that it is passed on, care must be taken to ensure that any reproduction is in a form which accurately reflects the information presented here. This information could be presented by TOBAM NORTH AMERICA, a wholly-owned subsidiary of the TOBAM group of companies that is authorized to present the investment strategies of TOBAM, subject to TOBAM's supervision, but is not authorized to provide investment advice.</a:t>
            </a:r>
          </a:p>
          <a:p>
            <a:pPr lvl="0"/>
            <a:endParaRPr lang="en-US" sz="752">
              <a:latin typeface="+mn-lt"/>
            </a:endParaRPr>
          </a:p>
          <a:p>
            <a:pPr lvl="0"/>
            <a:r>
              <a:rPr lang="en-US" sz="752">
                <a:latin typeface="+mn-lt"/>
              </a:rPr>
              <a:t>Copyrights: All text, graphics, interfaces, logos and artwork, including but not limited to the design, structure, selection, coordination, expression, "look and feel" and arrangement contained in this presentation, are owned by TOBAM and are protected by copyright and various other intellectual property rights and unfair competition laws. Trademarks: "TOBAM," "</a:t>
            </a:r>
            <a:r>
              <a:rPr lang="en-US" sz="752" err="1">
                <a:latin typeface="+mn-lt"/>
              </a:rPr>
              <a:t>MaxDiv</a:t>
            </a:r>
            <a:r>
              <a:rPr lang="en-US" sz="752">
                <a:latin typeface="+mn-lt"/>
              </a:rPr>
              <a:t>," "Maximum Diversification," "Diversification Ratio,” “Most Diversified Portfolio,” “Most Diversified Portfolios,” “MDP” and "Anti-Benchmark" are registered trademarks. The absence of a product or service name from this list does not constitute a waiver of TOBAM trademark or other intellectual property rights concerning that name. Patents: The Anti-Benchmark, </a:t>
            </a:r>
            <a:r>
              <a:rPr lang="en-US" sz="752" err="1">
                <a:latin typeface="+mn-lt"/>
              </a:rPr>
              <a:t>MaxDiv</a:t>
            </a:r>
            <a:r>
              <a:rPr lang="en-US" sz="752">
                <a:latin typeface="+mn-lt"/>
              </a:rPr>
              <a:t> and Maximum Diversification strategies, methods and systems for selecting and managing a portfolio of securities, processes and products are patented or patent pending. Knowledge, processes and strategies: The Anti-Benchmark, </a:t>
            </a:r>
            <a:r>
              <a:rPr lang="en-US" sz="752" err="1">
                <a:latin typeface="+mn-lt"/>
              </a:rPr>
              <a:t>MaxDiv</a:t>
            </a:r>
            <a:r>
              <a:rPr lang="en-US" sz="752">
                <a:latin typeface="+mn-lt"/>
              </a:rPr>
              <a:t> and Maximum Diversification strategies, methods and systems for selecting and managing a portfolio of securities, processes and products are protected under unfair competition, passing-off and misappropriation laws. Terms of use: TOBAM owns all rights to, title to and interest in TOBAM products and services, marketing and promotional materials, trademarks and Patents, including without limitation all associated Intellectual Property Rights. Any use of the intellectual property, knowledge, processes and strategies of TOBAM for any purpose and under any form (known and/or unknown) in direct or indirect relation with financial products including but not limited to certificates, indices, notes, bonds, OTC options, warrants, mutual funds, ETFs and insurance policies (</a:t>
            </a:r>
            <a:r>
              <a:rPr lang="en-US" sz="752" err="1">
                <a:latin typeface="+mn-lt"/>
              </a:rPr>
              <a:t>i</a:t>
            </a:r>
            <a:r>
              <a:rPr lang="en-US" sz="752">
                <a:latin typeface="+mn-lt"/>
              </a:rPr>
              <a:t>) is strictly prohibited without TOBAM’s prior written consent and (ii) requires a license. AC,AG, JDV, WH</a:t>
            </a:r>
          </a:p>
        </p:txBody>
      </p:sp>
      <p:sp>
        <p:nvSpPr>
          <p:cNvPr id="2" name="Rectangle 1">
            <a:hlinkClick r:id="rId3"/>
            <a:extLst>
              <a:ext uri="{FF2B5EF4-FFF2-40B4-BE49-F238E27FC236}">
                <a16:creationId xmlns:a16="http://schemas.microsoft.com/office/drawing/2014/main" id="{512156B1-F664-45F4-9DD7-F41115069CEF}"/>
              </a:ext>
            </a:extLst>
          </p:cNvPr>
          <p:cNvSpPr/>
          <p:nvPr userDrawn="1"/>
        </p:nvSpPr>
        <p:spPr>
          <a:xfrm>
            <a:off x="4175700" y="4368828"/>
            <a:ext cx="108012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589" tIns="33295" rIns="66589" bIns="33295" numCol="1" spcCol="0" rtlCol="0" fromWordArt="0" anchor="ctr" anchorCtr="0" forceAA="0" compatLnSpc="1">
            <a:prstTxWarp prst="textNoShape">
              <a:avLst/>
            </a:prstTxWarp>
            <a:noAutofit/>
          </a:bodyPr>
          <a:lstStyle/>
          <a:p>
            <a:pPr algn="ctr"/>
            <a:endParaRPr lang="en-US" sz="1460"/>
          </a:p>
        </p:txBody>
      </p:sp>
      <p:sp>
        <p:nvSpPr>
          <p:cNvPr id="3" name="Espace réservé de la date 2">
            <a:extLst>
              <a:ext uri="{FF2B5EF4-FFF2-40B4-BE49-F238E27FC236}">
                <a16:creationId xmlns:a16="http://schemas.microsoft.com/office/drawing/2014/main" id="{206B2346-C559-400D-88F5-311C78E620C8}"/>
              </a:ext>
            </a:extLst>
          </p:cNvPr>
          <p:cNvSpPr>
            <a:spLocks noGrp="1"/>
          </p:cNvSpPr>
          <p:nvPr>
            <p:ph type="dt" sz="half" idx="10"/>
          </p:nvPr>
        </p:nvSpPr>
        <p:spPr/>
        <p:txBody>
          <a:bodyPr/>
          <a:lstStyle/>
          <a:p>
            <a:fld id="{E2F47CCC-29A0-49C3-A2A2-317E00F128FA}" type="datetime1">
              <a:rPr lang="en-US" smtClean="0"/>
              <a:t>11/25/2024</a:t>
            </a:fld>
            <a:endParaRPr lang="en-US"/>
          </a:p>
        </p:txBody>
      </p:sp>
      <p:sp>
        <p:nvSpPr>
          <p:cNvPr id="4" name="Espace réservé du pied de page 3">
            <a:extLst>
              <a:ext uri="{FF2B5EF4-FFF2-40B4-BE49-F238E27FC236}">
                <a16:creationId xmlns:a16="http://schemas.microsoft.com/office/drawing/2014/main" id="{603E959B-928F-4656-8596-BAF081EE952B}"/>
              </a:ext>
            </a:extLst>
          </p:cNvPr>
          <p:cNvSpPr>
            <a:spLocks noGrp="1"/>
          </p:cNvSpPr>
          <p:nvPr>
            <p:ph type="ftr" sz="quarter" idx="11"/>
          </p:nvPr>
        </p:nvSpPr>
        <p:spPr>
          <a:xfrm>
            <a:off x="450235" y="34923"/>
            <a:ext cx="4829934" cy="228946"/>
          </a:xfr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lang="fr-FR" smtClean="0"/>
            </a:lvl1pPr>
          </a:lstStyle>
          <a:p>
            <a:pPr defTabSz="425428"/>
            <a:r>
              <a:rPr lang="en-US"/>
              <a:t>For institutional investors only</a:t>
            </a:r>
          </a:p>
        </p:txBody>
      </p:sp>
      <p:sp>
        <p:nvSpPr>
          <p:cNvPr id="5" name="Espace réservé du numéro de diapositive 4">
            <a:extLst>
              <a:ext uri="{FF2B5EF4-FFF2-40B4-BE49-F238E27FC236}">
                <a16:creationId xmlns:a16="http://schemas.microsoft.com/office/drawing/2014/main" id="{73998B60-3714-4869-B34D-665B8DB1F45B}"/>
              </a:ext>
            </a:extLst>
          </p:cNvPr>
          <p:cNvSpPr>
            <a:spLocks noGrp="1"/>
          </p:cNvSpPr>
          <p:nvPr>
            <p:ph type="sldNum" sz="quarter" idx="12"/>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Tree>
    <p:extLst>
      <p:ext uri="{BB962C8B-B14F-4D97-AF65-F5344CB8AC3E}">
        <p14:creationId xmlns:p14="http://schemas.microsoft.com/office/powerpoint/2010/main" val="3356024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bout Tobam">
    <p:spTree>
      <p:nvGrpSpPr>
        <p:cNvPr id="1" name=""/>
        <p:cNvGrpSpPr/>
        <p:nvPr/>
      </p:nvGrpSpPr>
      <p:grpSpPr>
        <a:xfrm>
          <a:off x="0" y="0"/>
          <a:ext cx="0" cy="0"/>
          <a:chOff x="0" y="0"/>
          <a:chExt cx="0" cy="0"/>
        </a:xfrm>
      </p:grpSpPr>
      <p:pic>
        <p:nvPicPr>
          <p:cNvPr id="17" name="Image 7">
            <a:extLst>
              <a:ext uri="{FF2B5EF4-FFF2-40B4-BE49-F238E27FC236}">
                <a16:creationId xmlns:a16="http://schemas.microsoft.com/office/drawing/2014/main" id="{84B5233B-1BA2-44A6-B49A-C91CBADB204B}"/>
              </a:ext>
            </a:extLst>
          </p:cNvPr>
          <p:cNvPicPr>
            <a:picLocks noChangeAspect="1"/>
          </p:cNvPicPr>
          <p:nvPr userDrawn="1"/>
        </p:nvPicPr>
        <p:blipFill rotWithShape="1">
          <a:blip r:embed="rId2">
            <a:alphaModFix amt="30000"/>
          </a:blip>
          <a:srcRect r="39409" b="28626"/>
          <a:stretch/>
        </p:blipFill>
        <p:spPr>
          <a:xfrm>
            <a:off x="6279667" y="1024350"/>
            <a:ext cx="3758990" cy="6742660"/>
          </a:xfrm>
          <a:prstGeom prst="rect">
            <a:avLst/>
          </a:prstGeom>
        </p:spPr>
      </p:pic>
      <p:sp>
        <p:nvSpPr>
          <p:cNvPr id="10" name="ZoneTexte 9">
            <a:extLst>
              <a:ext uri="{FF2B5EF4-FFF2-40B4-BE49-F238E27FC236}">
                <a16:creationId xmlns:a16="http://schemas.microsoft.com/office/drawing/2014/main" id="{C2131400-108F-4FF8-80C3-5E87CC718A03}"/>
              </a:ext>
            </a:extLst>
          </p:cNvPr>
          <p:cNvSpPr txBox="1">
            <a:spLocks/>
          </p:cNvSpPr>
          <p:nvPr userDrawn="1"/>
        </p:nvSpPr>
        <p:spPr>
          <a:xfrm>
            <a:off x="451255" y="566830"/>
            <a:ext cx="3469233" cy="515129"/>
          </a:xfrm>
          <a:prstGeom prst="rect">
            <a:avLst/>
          </a:prstGeom>
        </p:spPr>
        <p:txBody>
          <a:bodyPr vert="horz" lIns="0" tIns="0" rIns="0" bIns="0" rtlCol="0" anchor="t">
            <a:noAutofit/>
          </a:bodyPr>
          <a:lstStyle>
            <a:lvl1pPr lvl="0" defTabSz="914400">
              <a:lnSpc>
                <a:spcPct val="90000"/>
              </a:lnSpc>
              <a:spcBef>
                <a:spcPct val="0"/>
              </a:spcBef>
              <a:buNone/>
              <a:defRPr lang="en-GB" sz="2400" b="0" cap="all" baseline="0" noProof="0" dirty="0">
                <a:solidFill>
                  <a:schemeClr val="bg2"/>
                </a:solidFill>
                <a:latin typeface="+mj-lt"/>
                <a:ea typeface="+mj-ea"/>
                <a:cs typeface="Arial" panose="020B0604020202020204" pitchFamily="34" charset="0"/>
              </a:defRPr>
            </a:lvl1pPr>
          </a:lstStyle>
          <a:p>
            <a:pPr lvl="0"/>
            <a:r>
              <a:rPr lang="en-US" sz="1879"/>
              <a:t>About TOBAM</a:t>
            </a:r>
          </a:p>
        </p:txBody>
      </p:sp>
      <p:sp>
        <p:nvSpPr>
          <p:cNvPr id="8" name="TextBox 1">
            <a:extLst>
              <a:ext uri="{FF2B5EF4-FFF2-40B4-BE49-F238E27FC236}">
                <a16:creationId xmlns:a16="http://schemas.microsoft.com/office/drawing/2014/main" id="{22DE8C8B-7BFE-40E0-BB3B-BB1C12440F4C}"/>
              </a:ext>
            </a:extLst>
          </p:cNvPr>
          <p:cNvSpPr txBox="1">
            <a:spLocks/>
          </p:cNvSpPr>
          <p:nvPr userDrawn="1"/>
        </p:nvSpPr>
        <p:spPr>
          <a:xfrm>
            <a:off x="450234" y="1340778"/>
            <a:ext cx="4500088" cy="41973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noAutofit/>
          </a:bodyPr>
          <a:lstStyle>
            <a:defPPr>
              <a:defRPr lang="en-US"/>
            </a:defPPr>
            <a:lvl1pPr algn="just" defTabSz="457200">
              <a:defRPr sz="1600">
                <a:latin typeface="Avenir Next LT Pro" panose="020B0504020202020204" pitchFamily="34" charset="0"/>
              </a:defRPr>
            </a:lvl1pPr>
            <a:lvl2pPr marL="457200" defTabSz="457200">
              <a:defRPr sz="1800"/>
            </a:lvl2pPr>
            <a:lvl3pPr marL="914400" defTabSz="457200">
              <a:defRPr sz="1800"/>
            </a:lvl3pPr>
            <a:lvl4pPr marL="1371600" defTabSz="457200">
              <a:defRPr sz="1800"/>
            </a:lvl4pPr>
            <a:lvl5pPr marL="1828800" defTabSz="457200">
              <a:defRPr sz="1800"/>
            </a:lvl5pPr>
            <a:lvl6pPr marL="2286000" defTabSz="457200">
              <a:defRPr sz="1800"/>
            </a:lvl6pPr>
            <a:lvl7pPr marL="2743200" defTabSz="457200">
              <a:defRPr sz="1800"/>
            </a:lvl7pPr>
            <a:lvl8pPr marL="3200400" defTabSz="457200">
              <a:defRPr sz="1800"/>
            </a:lvl8pPr>
            <a:lvl9pPr marL="3657600" defTabSz="457200">
              <a:defRPr sz="1800"/>
            </a:lvl9pPr>
          </a:lstStyle>
          <a:p>
            <a:pPr lvl="0" algn="l"/>
            <a:r>
              <a:rPr lang="en-US" sz="1221">
                <a:latin typeface="+mn-lt"/>
              </a:rPr>
              <a:t>TOBAM is an asset management company offering innovative investment capabilities designed to increase diversification. Its mission is to provide rational and professional solutions to long term investors in the context of efficient markets.</a:t>
            </a:r>
          </a:p>
          <a:p>
            <a:pPr lvl="0" algn="l"/>
            <a:endParaRPr lang="en-US" sz="1221">
              <a:latin typeface="+mn-lt"/>
            </a:endParaRPr>
          </a:p>
          <a:p>
            <a:pPr lvl="0" algn="l"/>
            <a:r>
              <a:rPr lang="en-US" sz="1221">
                <a:latin typeface="+mn-lt"/>
              </a:rPr>
              <a:t>The Maximum Diversification® approach, TOBAM’s flagship investment process founded in 2006, is supported by original, patented research and a mathematical definition of diversification and provides clients with diversified core exposure, in both the equity and fixed income markets. </a:t>
            </a:r>
          </a:p>
          <a:p>
            <a:pPr lvl="0" algn="l"/>
            <a:endParaRPr lang="en-US" sz="1221">
              <a:latin typeface="+mn-lt"/>
            </a:endParaRPr>
          </a:p>
          <a:p>
            <a:pPr lvl="0" algn="l"/>
            <a:r>
              <a:rPr lang="en-US" sz="1221">
                <a:latin typeface="+mn-lt"/>
              </a:rPr>
              <a:t>In line with its mission statement and commitment to diversification, </a:t>
            </a:r>
          </a:p>
          <a:p>
            <a:pPr lvl="0" algn="l"/>
            <a:r>
              <a:rPr lang="en-US" sz="1221">
                <a:latin typeface="+mn-lt"/>
              </a:rPr>
              <a:t>TOBAM also launched a separate activity on cryptocurrencies in 2017.</a:t>
            </a:r>
          </a:p>
          <a:p>
            <a:pPr lvl="0" algn="l"/>
            <a:endParaRPr lang="en-US" sz="1221">
              <a:latin typeface="+mn-lt"/>
            </a:endParaRPr>
          </a:p>
          <a:p>
            <a:pPr lvl="0" algn="l"/>
            <a:r>
              <a:rPr lang="en-US" sz="1221">
                <a:latin typeface="+mn-lt"/>
              </a:rPr>
              <a:t>TOBAM manages US$10 billion (at Sept 30, 2021). TOBAM’s team is composed of 51 professionals.</a:t>
            </a:r>
          </a:p>
          <a:p>
            <a:pPr lvl="0" algn="l"/>
            <a:endParaRPr lang="en-US" sz="1221">
              <a:latin typeface="+mn-lt"/>
            </a:endParaRPr>
          </a:p>
          <a:p>
            <a:pPr lvl="0" algn="l"/>
            <a:r>
              <a:rPr lang="en-US" sz="1221">
                <a:latin typeface="+mn-lt"/>
              </a:rPr>
              <a:t>For more information, visit www.tobam.fr </a:t>
            </a:r>
          </a:p>
        </p:txBody>
      </p:sp>
      <p:sp>
        <p:nvSpPr>
          <p:cNvPr id="2" name="Rectangle 1">
            <a:hlinkClick r:id="rId3"/>
            <a:extLst>
              <a:ext uri="{FF2B5EF4-FFF2-40B4-BE49-F238E27FC236}">
                <a16:creationId xmlns:a16="http://schemas.microsoft.com/office/drawing/2014/main" id="{512156B1-F664-45F4-9DD7-F41115069CEF}"/>
              </a:ext>
            </a:extLst>
          </p:cNvPr>
          <p:cNvSpPr/>
          <p:nvPr userDrawn="1"/>
        </p:nvSpPr>
        <p:spPr>
          <a:xfrm>
            <a:off x="2325141" y="5211975"/>
            <a:ext cx="108012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589" tIns="33295" rIns="66589" bIns="33295" numCol="1" spcCol="0" rtlCol="0" fromWordArt="0" anchor="ctr" anchorCtr="0" forceAA="0" compatLnSpc="1">
            <a:prstTxWarp prst="textNoShape">
              <a:avLst/>
            </a:prstTxWarp>
            <a:noAutofit/>
          </a:bodyPr>
          <a:lstStyle/>
          <a:p>
            <a:pPr algn="ctr"/>
            <a:endParaRPr lang="en-US" sz="1460"/>
          </a:p>
        </p:txBody>
      </p:sp>
      <p:sp>
        <p:nvSpPr>
          <p:cNvPr id="3" name="Espace réservé de la date 2">
            <a:extLst>
              <a:ext uri="{FF2B5EF4-FFF2-40B4-BE49-F238E27FC236}">
                <a16:creationId xmlns:a16="http://schemas.microsoft.com/office/drawing/2014/main" id="{206B2346-C559-400D-88F5-311C78E620C8}"/>
              </a:ext>
            </a:extLst>
          </p:cNvPr>
          <p:cNvSpPr>
            <a:spLocks noGrp="1"/>
          </p:cNvSpPr>
          <p:nvPr>
            <p:ph type="dt" sz="half" idx="10"/>
          </p:nvPr>
        </p:nvSpPr>
        <p:spPr/>
        <p:txBody>
          <a:bodyPr/>
          <a:lstStyle/>
          <a:p>
            <a:fld id="{2A89A883-1FD7-4A97-9D14-BDF302190ABD}" type="datetime1">
              <a:rPr lang="en-US" smtClean="0"/>
              <a:t>11/25/2024</a:t>
            </a:fld>
            <a:endParaRPr lang="en-US"/>
          </a:p>
        </p:txBody>
      </p:sp>
      <p:sp>
        <p:nvSpPr>
          <p:cNvPr id="11" name="ZoneTexte 10">
            <a:extLst>
              <a:ext uri="{FF2B5EF4-FFF2-40B4-BE49-F238E27FC236}">
                <a16:creationId xmlns:a16="http://schemas.microsoft.com/office/drawing/2014/main" id="{B787A90B-CB58-425B-8C41-9698E94C3FE4}"/>
              </a:ext>
            </a:extLst>
          </p:cNvPr>
          <p:cNvSpPr txBox="1">
            <a:spLocks/>
          </p:cNvSpPr>
          <p:nvPr userDrawn="1"/>
        </p:nvSpPr>
        <p:spPr>
          <a:xfrm>
            <a:off x="451821" y="5845753"/>
            <a:ext cx="3469233" cy="344306"/>
          </a:xfrm>
          <a:prstGeom prst="rect">
            <a:avLst/>
          </a:prstGeom>
          <a:noFill/>
        </p:spPr>
        <p:txBody>
          <a:bodyPr vert="horz" wrap="square" lIns="0" tIns="0" rIns="0" bIns="0" rtlCol="0">
            <a:noAutofit/>
          </a:bodyPr>
          <a:lstStyle/>
          <a:p>
            <a:pPr algn="l"/>
            <a:r>
              <a:rPr lang="en-US" sz="1691" b="0" cap="all" baseline="0">
                <a:solidFill>
                  <a:schemeClr val="accent1"/>
                </a:solidFill>
                <a:latin typeface="+mj-lt"/>
              </a:rPr>
              <a:t>CONTACTS</a:t>
            </a:r>
          </a:p>
        </p:txBody>
      </p:sp>
      <p:sp>
        <p:nvSpPr>
          <p:cNvPr id="12" name="TextBox 1">
            <a:extLst>
              <a:ext uri="{FF2B5EF4-FFF2-40B4-BE49-F238E27FC236}">
                <a16:creationId xmlns:a16="http://schemas.microsoft.com/office/drawing/2014/main" id="{BCCC0B44-FE1A-4FEA-A706-E75DCBB34A33}"/>
              </a:ext>
            </a:extLst>
          </p:cNvPr>
          <p:cNvSpPr txBox="1">
            <a:spLocks/>
          </p:cNvSpPr>
          <p:nvPr userDrawn="1"/>
        </p:nvSpPr>
        <p:spPr>
          <a:xfrm>
            <a:off x="460677" y="6229657"/>
            <a:ext cx="1690958" cy="1155919"/>
          </a:xfrm>
          <a:prstGeom prst="rect">
            <a:avLst/>
          </a:prstGeom>
          <a:noFill/>
        </p:spPr>
        <p:txBody>
          <a:bodyPr wrap="square" lIns="0" tIns="0" rIns="0" bIns="0" rtlCol="0">
            <a:noAutofit/>
          </a:bodyPr>
          <a:lstStyle>
            <a:defPPr>
              <a:defRPr lang="en-US"/>
            </a:defPPr>
            <a:lvl1pPr fontAlgn="base">
              <a:spcBef>
                <a:spcPct val="0"/>
              </a:spcBef>
              <a:spcAft>
                <a:spcPct val="0"/>
              </a:spcAft>
              <a:defRPr sz="1600" b="0">
                <a:cs typeface="Arial" panose="020B0604020202020204" pitchFamily="34" charset="0"/>
              </a:defRPr>
            </a:lvl1pPr>
            <a:lvl2pPr marL="499765" eaLnBrk="0" fontAlgn="base" hangingPunct="0">
              <a:spcBef>
                <a:spcPct val="0"/>
              </a:spcBef>
              <a:spcAft>
                <a:spcPct val="0"/>
              </a:spcAft>
              <a:defRPr>
                <a:latin typeface="Calibri" panose="020F0502020204030204" pitchFamily="34" charset="0"/>
                <a:ea typeface="MS PGothic" panose="020B0600070205080204" pitchFamily="34" charset="-128"/>
              </a:defRPr>
            </a:lvl2pPr>
            <a:lvl3pPr marL="999531" eaLnBrk="0" fontAlgn="base" hangingPunct="0">
              <a:spcBef>
                <a:spcPct val="0"/>
              </a:spcBef>
              <a:spcAft>
                <a:spcPct val="0"/>
              </a:spcAft>
              <a:defRPr>
                <a:latin typeface="Calibri" panose="020F0502020204030204" pitchFamily="34" charset="0"/>
                <a:ea typeface="MS PGothic" panose="020B0600070205080204" pitchFamily="34" charset="-128"/>
              </a:defRPr>
            </a:lvl3pPr>
            <a:lvl4pPr marL="1499296" eaLnBrk="0" fontAlgn="base" hangingPunct="0">
              <a:spcBef>
                <a:spcPct val="0"/>
              </a:spcBef>
              <a:spcAft>
                <a:spcPct val="0"/>
              </a:spcAft>
              <a:defRPr>
                <a:latin typeface="Calibri" panose="020F0502020204030204" pitchFamily="34" charset="0"/>
                <a:ea typeface="MS PGothic" panose="020B0600070205080204" pitchFamily="34" charset="-128"/>
              </a:defRPr>
            </a:lvl4pPr>
            <a:lvl5pPr marL="1999061" eaLnBrk="0" fontAlgn="base" hangingPunct="0">
              <a:spcBef>
                <a:spcPct val="0"/>
              </a:spcBef>
              <a:spcAft>
                <a:spcPct val="0"/>
              </a:spcAft>
              <a:defRPr>
                <a:latin typeface="Calibri" panose="020F0502020204030204" pitchFamily="34" charset="0"/>
                <a:ea typeface="MS PGothic" panose="020B0600070205080204" pitchFamily="34" charset="-128"/>
              </a:defRPr>
            </a:lvl5pPr>
            <a:lvl6pPr marL="2498827" defTabSz="999531">
              <a:defRPr>
                <a:latin typeface="Calibri" panose="020F0502020204030204" pitchFamily="34" charset="0"/>
                <a:ea typeface="MS PGothic" panose="020B0600070205080204" pitchFamily="34" charset="-128"/>
              </a:defRPr>
            </a:lvl6pPr>
            <a:lvl7pPr marL="2998592" defTabSz="999531">
              <a:defRPr>
                <a:latin typeface="Calibri" panose="020F0502020204030204" pitchFamily="34" charset="0"/>
                <a:ea typeface="MS PGothic" panose="020B0600070205080204" pitchFamily="34" charset="-128"/>
              </a:defRPr>
            </a:lvl7pPr>
            <a:lvl8pPr marL="3498357" defTabSz="999531">
              <a:defRPr>
                <a:latin typeface="Calibri" panose="020F0502020204030204" pitchFamily="34" charset="0"/>
                <a:ea typeface="MS PGothic" panose="020B0600070205080204" pitchFamily="34" charset="-128"/>
              </a:defRPr>
            </a:lvl8pPr>
            <a:lvl9pPr marL="3998123" defTabSz="999531">
              <a:defRPr>
                <a:latin typeface="Calibri" panose="020F0502020204030204" pitchFamily="34" charset="0"/>
                <a:ea typeface="MS PGothic" panose="020B0600070205080204" pitchFamily="34" charset="-128"/>
              </a:defRPr>
            </a:lvl9pPr>
          </a:lstStyle>
          <a:p>
            <a:pPr lvl="0"/>
            <a:r>
              <a:rPr lang="en-US" sz="1221"/>
              <a:t>PARIS</a:t>
            </a:r>
          </a:p>
          <a:p>
            <a:pPr lvl="0"/>
            <a:r>
              <a:rPr lang="en-US" sz="1221"/>
              <a:t>49-53, Avenue des Champs Élysées,</a:t>
            </a:r>
          </a:p>
          <a:p>
            <a:pPr lvl="0"/>
            <a:r>
              <a:rPr lang="en-US" sz="1221"/>
              <a:t>75008 Paris</a:t>
            </a:r>
          </a:p>
          <a:p>
            <a:pPr lvl="0"/>
            <a:r>
              <a:rPr lang="en-US" sz="1221"/>
              <a:t>France</a:t>
            </a:r>
          </a:p>
          <a:p>
            <a:pPr lvl="0"/>
            <a:endParaRPr lang="en-US" sz="1221"/>
          </a:p>
        </p:txBody>
      </p:sp>
      <p:sp>
        <p:nvSpPr>
          <p:cNvPr id="13" name="TextBox 1">
            <a:extLst>
              <a:ext uri="{FF2B5EF4-FFF2-40B4-BE49-F238E27FC236}">
                <a16:creationId xmlns:a16="http://schemas.microsoft.com/office/drawing/2014/main" id="{6A3E2854-E21B-478F-91C1-02F555423453}"/>
              </a:ext>
            </a:extLst>
          </p:cNvPr>
          <p:cNvSpPr txBox="1">
            <a:spLocks/>
          </p:cNvSpPr>
          <p:nvPr userDrawn="1"/>
        </p:nvSpPr>
        <p:spPr>
          <a:xfrm>
            <a:off x="2229311" y="6229657"/>
            <a:ext cx="1690958" cy="1155919"/>
          </a:xfrm>
          <a:prstGeom prst="rect">
            <a:avLst/>
          </a:prstGeom>
          <a:noFill/>
        </p:spPr>
        <p:txBody>
          <a:bodyPr wrap="square" lIns="0" tIns="0" rIns="0" bIns="0" rtlCol="0">
            <a:noAutofit/>
          </a:bodyPr>
          <a:lstStyle>
            <a:defPPr>
              <a:defRPr lang="en-US"/>
            </a:defPPr>
            <a:lvl1pPr lvl="0" fontAlgn="base">
              <a:spcBef>
                <a:spcPct val="0"/>
              </a:spcBef>
              <a:spcAft>
                <a:spcPct val="0"/>
              </a:spcAft>
              <a:defRPr sz="1600" b="0">
                <a:cs typeface="Arial" panose="020B0604020202020204" pitchFamily="34" charset="0"/>
              </a:defRPr>
            </a:lvl1pPr>
            <a:lvl2pPr marL="499765" eaLnBrk="0" fontAlgn="base" hangingPunct="0">
              <a:spcBef>
                <a:spcPct val="0"/>
              </a:spcBef>
              <a:spcAft>
                <a:spcPct val="0"/>
              </a:spcAft>
              <a:defRPr>
                <a:latin typeface="Calibri" panose="020F0502020204030204" pitchFamily="34" charset="0"/>
                <a:ea typeface="MS PGothic" panose="020B0600070205080204" pitchFamily="34" charset="-128"/>
              </a:defRPr>
            </a:lvl2pPr>
            <a:lvl3pPr marL="999531" eaLnBrk="0" fontAlgn="base" hangingPunct="0">
              <a:spcBef>
                <a:spcPct val="0"/>
              </a:spcBef>
              <a:spcAft>
                <a:spcPct val="0"/>
              </a:spcAft>
              <a:defRPr>
                <a:latin typeface="Calibri" panose="020F0502020204030204" pitchFamily="34" charset="0"/>
                <a:ea typeface="MS PGothic" panose="020B0600070205080204" pitchFamily="34" charset="-128"/>
              </a:defRPr>
            </a:lvl3pPr>
            <a:lvl4pPr marL="1499296" eaLnBrk="0" fontAlgn="base" hangingPunct="0">
              <a:spcBef>
                <a:spcPct val="0"/>
              </a:spcBef>
              <a:spcAft>
                <a:spcPct val="0"/>
              </a:spcAft>
              <a:defRPr>
                <a:latin typeface="Calibri" panose="020F0502020204030204" pitchFamily="34" charset="0"/>
                <a:ea typeface="MS PGothic" panose="020B0600070205080204" pitchFamily="34" charset="-128"/>
              </a:defRPr>
            </a:lvl4pPr>
            <a:lvl5pPr marL="1999061" eaLnBrk="0" fontAlgn="base" hangingPunct="0">
              <a:spcBef>
                <a:spcPct val="0"/>
              </a:spcBef>
              <a:spcAft>
                <a:spcPct val="0"/>
              </a:spcAft>
              <a:defRPr>
                <a:latin typeface="Calibri" panose="020F0502020204030204" pitchFamily="34" charset="0"/>
                <a:ea typeface="MS PGothic" panose="020B0600070205080204" pitchFamily="34" charset="-128"/>
              </a:defRPr>
            </a:lvl5pPr>
            <a:lvl6pPr marL="2498827" defTabSz="999531">
              <a:defRPr>
                <a:latin typeface="Calibri" panose="020F0502020204030204" pitchFamily="34" charset="0"/>
                <a:ea typeface="MS PGothic" panose="020B0600070205080204" pitchFamily="34" charset="-128"/>
              </a:defRPr>
            </a:lvl6pPr>
            <a:lvl7pPr marL="2998592" defTabSz="999531">
              <a:defRPr>
                <a:latin typeface="Calibri" panose="020F0502020204030204" pitchFamily="34" charset="0"/>
                <a:ea typeface="MS PGothic" panose="020B0600070205080204" pitchFamily="34" charset="-128"/>
              </a:defRPr>
            </a:lvl7pPr>
            <a:lvl8pPr marL="3498357" defTabSz="999531">
              <a:defRPr>
                <a:latin typeface="Calibri" panose="020F0502020204030204" pitchFamily="34" charset="0"/>
                <a:ea typeface="MS PGothic" panose="020B0600070205080204" pitchFamily="34" charset="-128"/>
              </a:defRPr>
            </a:lvl8pPr>
            <a:lvl9pPr marL="3998123" defTabSz="999531">
              <a:defRPr>
                <a:latin typeface="Calibri" panose="020F0502020204030204" pitchFamily="34" charset="0"/>
                <a:ea typeface="MS PGothic" panose="020B0600070205080204" pitchFamily="34" charset="-128"/>
              </a:defRPr>
            </a:lvl9pPr>
          </a:lstStyle>
          <a:p>
            <a:pPr lvl="0"/>
            <a:r>
              <a:rPr lang="en-US" sz="1221"/>
              <a:t>NEW YORK</a:t>
            </a:r>
          </a:p>
          <a:p>
            <a:pPr lvl="0"/>
            <a:r>
              <a:rPr lang="en-US" sz="1221"/>
              <a:t>DUBLIN</a:t>
            </a:r>
          </a:p>
          <a:p>
            <a:pPr lvl="0"/>
            <a:r>
              <a:rPr lang="en-US" sz="1221"/>
              <a:t>HONG KONG</a:t>
            </a:r>
          </a:p>
          <a:p>
            <a:pPr lvl="0"/>
            <a:r>
              <a:rPr lang="en-US" sz="1221"/>
              <a:t>FRANKFURT</a:t>
            </a:r>
          </a:p>
          <a:p>
            <a:pPr lvl="0"/>
            <a:r>
              <a:rPr lang="en-US" sz="1221"/>
              <a:t>LUXEMBOURG</a:t>
            </a:r>
          </a:p>
        </p:txBody>
      </p:sp>
      <p:sp>
        <p:nvSpPr>
          <p:cNvPr id="14" name="TextBox 1">
            <a:extLst>
              <a:ext uri="{FF2B5EF4-FFF2-40B4-BE49-F238E27FC236}">
                <a16:creationId xmlns:a16="http://schemas.microsoft.com/office/drawing/2014/main" id="{F5E6121A-3DE4-425F-93B7-E993A436EAB6}"/>
              </a:ext>
            </a:extLst>
          </p:cNvPr>
          <p:cNvSpPr txBox="1">
            <a:spLocks/>
          </p:cNvSpPr>
          <p:nvPr userDrawn="1"/>
        </p:nvSpPr>
        <p:spPr>
          <a:xfrm>
            <a:off x="3997946" y="6229657"/>
            <a:ext cx="1690958" cy="386317"/>
          </a:xfrm>
          <a:prstGeom prst="rect">
            <a:avLst/>
          </a:prstGeom>
          <a:noFill/>
        </p:spPr>
        <p:txBody>
          <a:bodyPr wrap="square" lIns="0" tIns="0" rIns="0" bIns="0" rtlCol="0">
            <a:spAutoFit/>
          </a:bodyPr>
          <a:lstStyle>
            <a:defPPr>
              <a:defRPr lang="en-US"/>
            </a:defPPr>
            <a:lvl1pPr lvl="0" fontAlgn="base">
              <a:spcBef>
                <a:spcPct val="0"/>
              </a:spcBef>
              <a:spcAft>
                <a:spcPct val="0"/>
              </a:spcAft>
              <a:defRPr sz="1600" b="0">
                <a:cs typeface="Arial" panose="020B0604020202020204" pitchFamily="34" charset="0"/>
              </a:defRPr>
            </a:lvl1pPr>
            <a:lvl2pPr marL="499765" eaLnBrk="0" fontAlgn="base" hangingPunct="0">
              <a:spcBef>
                <a:spcPct val="0"/>
              </a:spcBef>
              <a:spcAft>
                <a:spcPct val="0"/>
              </a:spcAft>
              <a:defRPr>
                <a:latin typeface="Calibri" panose="020F0502020204030204" pitchFamily="34" charset="0"/>
                <a:ea typeface="MS PGothic" panose="020B0600070205080204" pitchFamily="34" charset="-128"/>
              </a:defRPr>
            </a:lvl2pPr>
            <a:lvl3pPr marL="999531" eaLnBrk="0" fontAlgn="base" hangingPunct="0">
              <a:spcBef>
                <a:spcPct val="0"/>
              </a:spcBef>
              <a:spcAft>
                <a:spcPct val="0"/>
              </a:spcAft>
              <a:defRPr>
                <a:latin typeface="Calibri" panose="020F0502020204030204" pitchFamily="34" charset="0"/>
                <a:ea typeface="MS PGothic" panose="020B0600070205080204" pitchFamily="34" charset="-128"/>
              </a:defRPr>
            </a:lvl3pPr>
            <a:lvl4pPr marL="1499296" eaLnBrk="0" fontAlgn="base" hangingPunct="0">
              <a:spcBef>
                <a:spcPct val="0"/>
              </a:spcBef>
              <a:spcAft>
                <a:spcPct val="0"/>
              </a:spcAft>
              <a:defRPr>
                <a:latin typeface="Calibri" panose="020F0502020204030204" pitchFamily="34" charset="0"/>
                <a:ea typeface="MS PGothic" panose="020B0600070205080204" pitchFamily="34" charset="-128"/>
              </a:defRPr>
            </a:lvl4pPr>
            <a:lvl5pPr marL="1999061" eaLnBrk="0" fontAlgn="base" hangingPunct="0">
              <a:spcBef>
                <a:spcPct val="0"/>
              </a:spcBef>
              <a:spcAft>
                <a:spcPct val="0"/>
              </a:spcAft>
              <a:defRPr>
                <a:latin typeface="Calibri" panose="020F0502020204030204" pitchFamily="34" charset="0"/>
                <a:ea typeface="MS PGothic" panose="020B0600070205080204" pitchFamily="34" charset="-128"/>
              </a:defRPr>
            </a:lvl5pPr>
            <a:lvl6pPr marL="2498827" defTabSz="999531">
              <a:defRPr>
                <a:latin typeface="Calibri" panose="020F0502020204030204" pitchFamily="34" charset="0"/>
                <a:ea typeface="MS PGothic" panose="020B0600070205080204" pitchFamily="34" charset="-128"/>
              </a:defRPr>
            </a:lvl6pPr>
            <a:lvl7pPr marL="2998592" defTabSz="999531">
              <a:defRPr>
                <a:latin typeface="Calibri" panose="020F0502020204030204" pitchFamily="34" charset="0"/>
                <a:ea typeface="MS PGothic" panose="020B0600070205080204" pitchFamily="34" charset="-128"/>
              </a:defRPr>
            </a:lvl7pPr>
            <a:lvl8pPr marL="3498357" defTabSz="999531">
              <a:defRPr>
                <a:latin typeface="Calibri" panose="020F0502020204030204" pitchFamily="34" charset="0"/>
                <a:ea typeface="MS PGothic" panose="020B0600070205080204" pitchFamily="34" charset="-128"/>
              </a:defRPr>
            </a:lvl8pPr>
            <a:lvl9pPr marL="3998123" defTabSz="999531">
              <a:defRPr>
                <a:latin typeface="Calibri" panose="020F0502020204030204" pitchFamily="34" charset="0"/>
                <a:ea typeface="MS PGothic" panose="020B0600070205080204" pitchFamily="34" charset="-128"/>
              </a:defRPr>
            </a:lvl9pPr>
          </a:lstStyle>
          <a:p>
            <a:pPr lvl="0"/>
            <a:r>
              <a:rPr lang="en-US" sz="1221"/>
              <a:t>CLIENT SERVICE</a:t>
            </a:r>
          </a:p>
          <a:p>
            <a:pPr lvl="0"/>
            <a:r>
              <a:rPr lang="en-US" sz="1221"/>
              <a:t>clientservice@tobam.fr</a:t>
            </a:r>
          </a:p>
        </p:txBody>
      </p:sp>
      <p:sp>
        <p:nvSpPr>
          <p:cNvPr id="5" name="Espace réservé du numéro de diapositive 4">
            <a:extLst>
              <a:ext uri="{FF2B5EF4-FFF2-40B4-BE49-F238E27FC236}">
                <a16:creationId xmlns:a16="http://schemas.microsoft.com/office/drawing/2014/main" id="{73998B60-3714-4869-B34D-665B8DB1F45B}"/>
              </a:ext>
            </a:extLst>
          </p:cNvPr>
          <p:cNvSpPr>
            <a:spLocks noGrp="1"/>
          </p:cNvSpPr>
          <p:nvPr>
            <p:ph type="sldNum" sz="quarter" idx="12"/>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
        <p:nvSpPr>
          <p:cNvPr id="16" name="Espace réservé du pied de page 3">
            <a:extLst>
              <a:ext uri="{FF2B5EF4-FFF2-40B4-BE49-F238E27FC236}">
                <a16:creationId xmlns:a16="http://schemas.microsoft.com/office/drawing/2014/main" id="{B04C3A86-951B-478F-A505-EDCA2BFBAC3F}"/>
              </a:ext>
            </a:extLst>
          </p:cNvPr>
          <p:cNvSpPr>
            <a:spLocks noGrp="1"/>
          </p:cNvSpPr>
          <p:nvPr>
            <p:ph type="ftr" sz="quarter" idx="11"/>
          </p:nvPr>
        </p:nvSpPr>
        <p:spPr>
          <a:xfrm>
            <a:off x="450235" y="34923"/>
            <a:ext cx="4829934" cy="228946"/>
          </a:xfr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lang="fr-FR" smtClean="0"/>
            </a:lvl1pPr>
          </a:lstStyle>
          <a:p>
            <a:pPr defTabSz="425428"/>
            <a:r>
              <a:rPr lang="en-US"/>
              <a:t>For institutional investors only</a:t>
            </a:r>
          </a:p>
        </p:txBody>
      </p:sp>
    </p:spTree>
    <p:extLst>
      <p:ext uri="{BB962C8B-B14F-4D97-AF65-F5344CB8AC3E}">
        <p14:creationId xmlns:p14="http://schemas.microsoft.com/office/powerpoint/2010/main" val="16419795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8" name="Image 6">
            <a:extLst>
              <a:ext uri="{FF2B5EF4-FFF2-40B4-BE49-F238E27FC236}">
                <a16:creationId xmlns:a16="http://schemas.microsoft.com/office/drawing/2014/main" id="{9482D7BE-79F9-407B-8D3B-1DF3394AA2C9}"/>
              </a:ext>
            </a:extLst>
          </p:cNvPr>
          <p:cNvPicPr>
            <a:picLocks noChangeAspect="1"/>
          </p:cNvPicPr>
          <p:nvPr userDrawn="1"/>
        </p:nvPicPr>
        <p:blipFill rotWithShape="1">
          <a:blip r:embed="rId2">
            <a:alphaModFix amt="30000"/>
          </a:blip>
          <a:srcRect r="26825"/>
          <a:stretch/>
        </p:blipFill>
        <p:spPr>
          <a:xfrm rot="5400000">
            <a:off x="1930891" y="608929"/>
            <a:ext cx="5237323" cy="9099106"/>
          </a:xfrm>
          <a:prstGeom prst="rect">
            <a:avLst/>
          </a:prstGeom>
        </p:spPr>
      </p:pic>
      <p:sp>
        <p:nvSpPr>
          <p:cNvPr id="11" name="ZoneTexte 10">
            <a:extLst>
              <a:ext uri="{FF2B5EF4-FFF2-40B4-BE49-F238E27FC236}">
                <a16:creationId xmlns:a16="http://schemas.microsoft.com/office/drawing/2014/main" id="{1B94AFA8-0B79-454B-B84E-2E2E5088E120}"/>
              </a:ext>
            </a:extLst>
          </p:cNvPr>
          <p:cNvSpPr txBox="1">
            <a:spLocks/>
          </p:cNvSpPr>
          <p:nvPr userDrawn="1"/>
        </p:nvSpPr>
        <p:spPr>
          <a:xfrm>
            <a:off x="450234" y="2083014"/>
            <a:ext cx="3945987" cy="1357830"/>
          </a:xfrm>
          <a:prstGeom prst="rect">
            <a:avLst/>
          </a:prstGeom>
          <a:noFill/>
        </p:spPr>
        <p:txBody>
          <a:bodyPr lIns="0" tIns="0" rIns="0" bIns="0" rtlCol="0" anchor="ctr">
            <a:noAutofit/>
          </a:bodyPr>
          <a:lstStyle>
            <a:defPPr>
              <a:defRPr lang="en-US"/>
            </a:defPPr>
            <a:lvl1pPr lvl="0" indent="0" defTabSz="457200" eaLnBrk="0" fontAlgn="base" hangingPunct="0">
              <a:spcBef>
                <a:spcPct val="20000"/>
              </a:spcBef>
              <a:spcAft>
                <a:spcPct val="0"/>
              </a:spcAft>
              <a:buClr>
                <a:srgbClr val="B3B3B3"/>
              </a:buClr>
              <a:buFont typeface="Arial" panose="020B0604020202020204" pitchFamily="34" charset="0"/>
              <a:buNone/>
              <a:defRPr sz="2000" b="0" i="1" cap="none" spc="0" baseline="0">
                <a:latin typeface="Avenir Next LT Pro" panose="020B0504020202020204" pitchFamily="34" charset="0"/>
                <a:ea typeface="MS PGothic" panose="020B0600070205080204" pitchFamily="34" charset="-128"/>
                <a:cs typeface="Arial" panose="020B0604020202020204" pitchFamily="34" charset="0"/>
              </a:defRPr>
            </a:lvl1pPr>
            <a:lvl2pPr marL="742950" indent="-285750" defTabSz="457200" eaLnBrk="0" fontAlgn="base" hangingPunct="0">
              <a:spcBef>
                <a:spcPct val="20000"/>
              </a:spcBef>
              <a:spcAft>
                <a:spcPct val="0"/>
              </a:spcAft>
              <a:buFont typeface="Arial" panose="020B0604020202020204" pitchFamily="34" charset="0"/>
              <a:buChar char="–"/>
              <a:defRPr sz="2800">
                <a:ea typeface="MS PGothic" panose="020B0600070205080204" pitchFamily="34" charset="-128"/>
              </a:defRPr>
            </a:lvl2pPr>
            <a:lvl3pPr marL="1143000" indent="-228600" defTabSz="457200" eaLnBrk="0" fontAlgn="base" hangingPunct="0">
              <a:spcBef>
                <a:spcPct val="20000"/>
              </a:spcBef>
              <a:spcAft>
                <a:spcPct val="0"/>
              </a:spcAft>
              <a:buFont typeface="Arial" panose="020B0604020202020204" pitchFamily="34" charset="0"/>
              <a:buChar char="•"/>
              <a:defRPr sz="2400">
                <a:ea typeface="MS PGothic" panose="020B0600070205080204" pitchFamily="34" charset="-128"/>
              </a:defRPr>
            </a:lvl3pPr>
            <a:lvl4pPr marL="1600200" indent="-228600" defTabSz="457200" eaLnBrk="0" fontAlgn="base" hangingPunct="0">
              <a:spcBef>
                <a:spcPct val="20000"/>
              </a:spcBef>
              <a:spcAft>
                <a:spcPct val="0"/>
              </a:spcAft>
              <a:buFont typeface="Arial" panose="020B0604020202020204" pitchFamily="34" charset="0"/>
              <a:buChar char="–"/>
              <a:defRPr sz="2000">
                <a:ea typeface="MS PGothic" panose="020B0600070205080204" pitchFamily="34" charset="-128"/>
              </a:defRPr>
            </a:lvl4pPr>
            <a:lvl5pPr marL="2057400" indent="-228600" defTabSz="457200" eaLnBrk="0" fontAlgn="base" hangingPunct="0">
              <a:spcBef>
                <a:spcPct val="20000"/>
              </a:spcBef>
              <a:spcAft>
                <a:spcPct val="0"/>
              </a:spcAft>
              <a:buFont typeface="Arial" panose="020B0604020202020204" pitchFamily="34" charset="0"/>
              <a:buChar char="»"/>
              <a:defRPr sz="2000">
                <a:ea typeface="MS PGothic" panose="020B0600070205080204" pitchFamily="34" charset="-128"/>
              </a:defRPr>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lvl="0"/>
            <a:r>
              <a:rPr lang="en-US" sz="1503" i="0">
                <a:latin typeface="+mn-lt"/>
              </a:rPr>
              <a:t>Our mission: “Provide rational and professional solutions to long term investors in the context of efficient markets”</a:t>
            </a:r>
          </a:p>
        </p:txBody>
      </p:sp>
      <p:sp>
        <p:nvSpPr>
          <p:cNvPr id="2" name="Title 1"/>
          <p:cNvSpPr>
            <a:spLocks noGrp="1"/>
          </p:cNvSpPr>
          <p:nvPr>
            <p:ph type="ctrTitle" hasCustomPrompt="1"/>
          </p:nvPr>
        </p:nvSpPr>
        <p:spPr>
          <a:xfrm>
            <a:off x="450234" y="571786"/>
            <a:ext cx="9147529" cy="1064650"/>
          </a:xfrm>
        </p:spPr>
        <p:txBody>
          <a:bodyPr lIns="0" tIns="0" rIns="0" bIns="0" anchor="t"/>
          <a:lstStyle>
            <a:lvl1pPr algn="l">
              <a:defRPr sz="2630" b="0" cap="all" baseline="0">
                <a:solidFill>
                  <a:schemeClr val="bg2"/>
                </a:solidFill>
                <a:latin typeface="+mj-lt"/>
              </a:defRPr>
            </a:lvl1pPr>
          </a:lstStyle>
          <a:p>
            <a:r>
              <a:rPr lang="en-US" noProof="0"/>
              <a:t>Presentation title</a:t>
            </a:r>
          </a:p>
        </p:txBody>
      </p:sp>
      <p:sp>
        <p:nvSpPr>
          <p:cNvPr id="13" name="Espace réservé du texte 12">
            <a:extLst>
              <a:ext uri="{FF2B5EF4-FFF2-40B4-BE49-F238E27FC236}">
                <a16:creationId xmlns:a16="http://schemas.microsoft.com/office/drawing/2014/main" id="{1CE41566-3BD0-4ED0-8CDB-7D5AB8C5956E}"/>
              </a:ext>
            </a:extLst>
          </p:cNvPr>
          <p:cNvSpPr>
            <a:spLocks noGrp="1"/>
          </p:cNvSpPr>
          <p:nvPr>
            <p:ph type="body" sz="quarter" idx="10" hasCustomPrompt="1"/>
          </p:nvPr>
        </p:nvSpPr>
        <p:spPr>
          <a:xfrm>
            <a:off x="450235" y="7385576"/>
            <a:ext cx="1627591" cy="378907"/>
          </a:xfrm>
          <a:noFill/>
        </p:spPr>
        <p:txBody>
          <a:bodyPr rtlCol="0" anchor="ctr">
            <a:noAutofit/>
          </a:bodyPr>
          <a:lstStyle>
            <a:lvl1pPr>
              <a:defRPr lang="en-GB" sz="1310" b="0" i="1" spc="0" noProof="0" dirty="0">
                <a:latin typeface="+mn-lt"/>
                <a:ea typeface="MS PGothic" panose="020B0600070205080204" pitchFamily="34" charset="-128"/>
              </a:defRPr>
            </a:lvl1pPr>
          </a:lstStyle>
          <a:p>
            <a:pPr lvl="0" defTabSz="332943" eaLnBrk="0" fontAlgn="base" hangingPunct="0">
              <a:spcBef>
                <a:spcPct val="20000"/>
              </a:spcBef>
              <a:spcAft>
                <a:spcPct val="0"/>
              </a:spcAft>
              <a:buClr>
                <a:srgbClr val="B3B3B3"/>
              </a:buClr>
              <a:buFont typeface="Arial" panose="020B0604020202020204" pitchFamily="34" charset="0"/>
            </a:pPr>
            <a:r>
              <a:rPr lang="en-US" noProof="0"/>
              <a:t>[Month dd, year]</a:t>
            </a:r>
          </a:p>
        </p:txBody>
      </p:sp>
      <p:sp>
        <p:nvSpPr>
          <p:cNvPr id="14" name="Espace réservé du texte 12">
            <a:extLst>
              <a:ext uri="{FF2B5EF4-FFF2-40B4-BE49-F238E27FC236}">
                <a16:creationId xmlns:a16="http://schemas.microsoft.com/office/drawing/2014/main" id="{FEB4DBF5-F4AA-4F2A-8767-8CDCC79C2C5C}"/>
              </a:ext>
            </a:extLst>
          </p:cNvPr>
          <p:cNvSpPr>
            <a:spLocks noGrp="1"/>
          </p:cNvSpPr>
          <p:nvPr>
            <p:ph type="body" sz="quarter" idx="11" hasCustomPrompt="1"/>
          </p:nvPr>
        </p:nvSpPr>
        <p:spPr>
          <a:xfrm>
            <a:off x="5885875" y="217196"/>
            <a:ext cx="3705757" cy="225561"/>
          </a:xfrm>
        </p:spPr>
        <p:txBody>
          <a:bodyPr lIns="0" tIns="46800" rIns="0" bIns="46800"/>
          <a:lstStyle>
            <a:lvl1pPr algn="r">
              <a:lnSpc>
                <a:spcPct val="100000"/>
              </a:lnSpc>
              <a:defRPr sz="845" b="0" i="0">
                <a:latin typeface="+mn-lt"/>
              </a:defRPr>
            </a:lvl1pPr>
            <a:lvl3pPr marL="0" indent="0" algn="l">
              <a:spcBef>
                <a:spcPts val="0"/>
              </a:spcBef>
              <a:buNone/>
              <a:defRPr/>
            </a:lvl3pPr>
          </a:lstStyle>
          <a:p>
            <a:pPr lvl="0"/>
            <a:r>
              <a:rPr lang="en-US" noProof="0"/>
              <a:t>Confidentiality</a:t>
            </a:r>
          </a:p>
        </p:txBody>
      </p:sp>
      <p:pic>
        <p:nvPicPr>
          <p:cNvPr id="16" name="Graphique 15">
            <a:extLst>
              <a:ext uri="{FF2B5EF4-FFF2-40B4-BE49-F238E27FC236}">
                <a16:creationId xmlns:a16="http://schemas.microsoft.com/office/drawing/2014/main" id="{32285908-A981-4E0E-AB18-94FF13468D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8112388" y="5831176"/>
            <a:ext cx="2724447" cy="1322346"/>
          </a:xfrm>
          <a:prstGeom prst="rect">
            <a:avLst/>
          </a:prstGeom>
        </p:spPr>
      </p:pic>
      <p:sp>
        <p:nvSpPr>
          <p:cNvPr id="6" name="Espace réservé de la date 5">
            <a:extLst>
              <a:ext uri="{FF2B5EF4-FFF2-40B4-BE49-F238E27FC236}">
                <a16:creationId xmlns:a16="http://schemas.microsoft.com/office/drawing/2014/main" id="{151CE5FC-9303-4E3F-BFA6-0CF8C7EF5087}"/>
              </a:ext>
            </a:extLst>
          </p:cNvPr>
          <p:cNvSpPr>
            <a:spLocks noGrp="1"/>
          </p:cNvSpPr>
          <p:nvPr>
            <p:ph type="dt" sz="half" idx="12"/>
          </p:nvPr>
        </p:nvSpPr>
        <p:spPr/>
        <p:txBody>
          <a:bodyPr/>
          <a:lstStyle/>
          <a:p>
            <a:fld id="{CF612357-6474-4A15-8FC1-E5A796C215FB}" type="datetime1">
              <a:rPr lang="en-US" smtClean="0"/>
              <a:t>11/25/2024</a:t>
            </a:fld>
            <a:endParaRPr lang="en-US"/>
          </a:p>
        </p:txBody>
      </p:sp>
      <p:sp>
        <p:nvSpPr>
          <p:cNvPr id="7" name="Espace réservé du pied de page 6">
            <a:extLst>
              <a:ext uri="{FF2B5EF4-FFF2-40B4-BE49-F238E27FC236}">
                <a16:creationId xmlns:a16="http://schemas.microsoft.com/office/drawing/2014/main" id="{1E0B9642-6770-43FC-915C-CBF3B5D1634C}"/>
              </a:ext>
            </a:extLst>
          </p:cNvPr>
          <p:cNvSpPr>
            <a:spLocks noGrp="1"/>
          </p:cNvSpPr>
          <p:nvPr>
            <p:ph type="ftr" sz="quarter" idx="13"/>
          </p:nvPr>
        </p:nvSpPr>
        <p:spPr>
          <a:xfrm>
            <a:off x="0" y="0"/>
            <a:ext cx="0" cy="0"/>
          </a:xfrm>
          <a:prstGeom prst="rect">
            <a:avLst/>
          </a:prstGeom>
          <a:noFill/>
          <a:ln>
            <a:noFill/>
          </a:ln>
        </p:spPr>
        <p:txBody>
          <a:bodyPr/>
          <a:lstStyle>
            <a:lvl1pPr>
              <a:defRPr sz="100">
                <a:ln>
                  <a:noFill/>
                </a:ln>
                <a:noFill/>
              </a:defRPr>
            </a:lvl1pPr>
          </a:lstStyle>
          <a:p>
            <a:pPr defTabSz="425428"/>
            <a:r>
              <a:rPr lang="en-US"/>
              <a:t>For institutional investors only</a:t>
            </a:r>
          </a:p>
        </p:txBody>
      </p:sp>
      <p:sp>
        <p:nvSpPr>
          <p:cNvPr id="9" name="Espace réservé du numéro de diapositive 8">
            <a:extLst>
              <a:ext uri="{FF2B5EF4-FFF2-40B4-BE49-F238E27FC236}">
                <a16:creationId xmlns:a16="http://schemas.microsoft.com/office/drawing/2014/main" id="{E4F286B9-1BAF-42C6-B1B0-4F6D0D7D61C8}"/>
              </a:ext>
            </a:extLst>
          </p:cNvPr>
          <p:cNvSpPr>
            <a:spLocks noGrp="1"/>
          </p:cNvSpPr>
          <p:nvPr>
            <p:ph type="sldNum" sz="quarter" idx="14"/>
          </p:nvPr>
        </p:nvSpPr>
        <p:spPr>
          <a:xfrm>
            <a:off x="0" y="0"/>
            <a:ext cx="0" cy="0"/>
          </a:xfrm>
          <a:noFill/>
          <a:ln>
            <a:noFill/>
          </a:ln>
        </p:spPr>
        <p:txBody>
          <a:bodyPr/>
          <a:lstStyle>
            <a:lvl1pPr>
              <a:defRPr sz="100">
                <a:ln>
                  <a:noFill/>
                </a:ln>
                <a:noFill/>
              </a:defRPr>
            </a:lvl1pPr>
          </a:lstStyle>
          <a:p>
            <a:pPr algn="r" defTabSz="332943"/>
            <a:fld id="{355F9927-066A-4E42-B902-7FE3DF2732F9}" type="slidenum">
              <a:rPr lang="en-US" smtClean="0"/>
              <a:pPr algn="r" defTabSz="332943"/>
              <a:t>‹#›</a:t>
            </a:fld>
            <a:endParaRPr lang="en-US"/>
          </a:p>
        </p:txBody>
      </p:sp>
    </p:spTree>
    <p:extLst>
      <p:ext uri="{BB962C8B-B14F-4D97-AF65-F5344CB8AC3E}">
        <p14:creationId xmlns:p14="http://schemas.microsoft.com/office/powerpoint/2010/main" val="154732893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GENDA COURT">
    <p:spTree>
      <p:nvGrpSpPr>
        <p:cNvPr id="1" name=""/>
        <p:cNvGrpSpPr/>
        <p:nvPr/>
      </p:nvGrpSpPr>
      <p:grpSpPr>
        <a:xfrm>
          <a:off x="0" y="0"/>
          <a:ext cx="0" cy="0"/>
          <a:chOff x="0" y="0"/>
          <a:chExt cx="0" cy="0"/>
        </a:xfrm>
      </p:grpSpPr>
      <p:sp>
        <p:nvSpPr>
          <p:cNvPr id="46" name="Texte niveau 1…">
            <a:extLst>
              <a:ext uri="{FF2B5EF4-FFF2-40B4-BE49-F238E27FC236}">
                <a16:creationId xmlns:a16="http://schemas.microsoft.com/office/drawing/2014/main" id="{00560144-CECC-684A-8CD7-506731DCBF22}"/>
              </a:ext>
            </a:extLst>
          </p:cNvPr>
          <p:cNvSpPr txBox="1">
            <a:spLocks noGrp="1"/>
          </p:cNvSpPr>
          <p:nvPr>
            <p:ph type="body" sz="quarter" idx="16" hasCustomPrompt="1"/>
          </p:nvPr>
        </p:nvSpPr>
        <p:spPr>
          <a:xfrm>
            <a:off x="393860" y="1024350"/>
            <a:ext cx="4932885" cy="6742660"/>
          </a:xfrm>
          <a:prstGeom prst="rect">
            <a:avLst/>
          </a:prstGeom>
        </p:spPr>
        <p:txBody>
          <a:bodyPr anchor="t"/>
          <a:lstStyle>
            <a:lvl1pPr marL="332877" indent="-332877" algn="l">
              <a:lnSpc>
                <a:spcPct val="400000"/>
              </a:lnSpc>
              <a:spcBef>
                <a:spcPts val="0"/>
              </a:spcBef>
              <a:buClr>
                <a:srgbClr val="EE7D14"/>
              </a:buClr>
              <a:buSzPct val="400000"/>
              <a:buFont typeface="+mj-lt"/>
              <a:buAutoNum type="arabicPeriod"/>
              <a:defRPr sz="1747">
                <a:latin typeface="Avenir Next LT Pro" panose="020B0504020202020204" pitchFamily="34" charset="0"/>
              </a:defRPr>
            </a:lvl1pPr>
            <a:lvl2pPr marL="0" indent="0" algn="ctr">
              <a:spcBef>
                <a:spcPts val="0"/>
              </a:spcBef>
              <a:buSzTx/>
              <a:buNone/>
              <a:defRPr sz="2693"/>
            </a:lvl2pPr>
            <a:lvl3pPr marL="0" indent="0" algn="ctr">
              <a:spcBef>
                <a:spcPts val="0"/>
              </a:spcBef>
              <a:buSzTx/>
              <a:buNone/>
              <a:defRPr sz="2693"/>
            </a:lvl3pPr>
            <a:lvl4pPr marL="0" indent="0" algn="ctr">
              <a:spcBef>
                <a:spcPts val="0"/>
              </a:spcBef>
              <a:buSzTx/>
              <a:buNone/>
              <a:defRPr sz="2693"/>
            </a:lvl4pPr>
            <a:lvl5pPr marL="0" indent="0" algn="ctr">
              <a:spcBef>
                <a:spcPts val="0"/>
              </a:spcBef>
              <a:buSzTx/>
              <a:buNone/>
              <a:defRPr sz="2693"/>
            </a:lvl5pPr>
          </a:lstStyle>
          <a:p>
            <a:r>
              <a:rPr lang="fr-FR"/>
              <a:t>Texte Du Titre</a:t>
            </a:r>
          </a:p>
          <a:p>
            <a:r>
              <a:rPr lang="fr-FR"/>
              <a:t>Texte Du Titre</a:t>
            </a:r>
          </a:p>
          <a:p>
            <a:r>
              <a:rPr lang="fr-FR"/>
              <a:t>Texte Du Titre</a:t>
            </a:r>
          </a:p>
          <a:p>
            <a:r>
              <a:rPr lang="fr-FR"/>
              <a:t>Texte Du Titre</a:t>
            </a:r>
          </a:p>
          <a:p>
            <a:r>
              <a:rPr lang="fr-FR"/>
              <a:t>Texte Du Titre</a:t>
            </a:r>
          </a:p>
          <a:p>
            <a:r>
              <a:rPr lang="fr-FR"/>
              <a:t>Texte du Titre</a:t>
            </a:r>
          </a:p>
        </p:txBody>
      </p:sp>
      <p:sp>
        <p:nvSpPr>
          <p:cNvPr id="2" name="Rectangle 1">
            <a:extLst>
              <a:ext uri="{FF2B5EF4-FFF2-40B4-BE49-F238E27FC236}">
                <a16:creationId xmlns:a16="http://schemas.microsoft.com/office/drawing/2014/main" id="{90B77966-5CD1-46A0-920D-34CC3BB644CF}"/>
              </a:ext>
            </a:extLst>
          </p:cNvPr>
          <p:cNvSpPr/>
          <p:nvPr userDrawn="1"/>
        </p:nvSpPr>
        <p:spPr>
          <a:xfrm>
            <a:off x="7971247" y="984601"/>
            <a:ext cx="493315" cy="321253"/>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994" tIns="36994" rIns="36994" bIns="36994" numCol="1" spcCol="38100" rtlCol="0" anchor="ctr">
            <a:spAutoFit/>
          </a:bodyPr>
          <a:lstStyle/>
          <a:p>
            <a:pPr marL="0" marR="0" indent="0" algn="ctr" defTabSz="425428" rtl="0" fontAlgn="auto" latinLnBrk="0" hangingPunct="0">
              <a:lnSpc>
                <a:spcPct val="100000"/>
              </a:lnSpc>
              <a:spcBef>
                <a:spcPts val="0"/>
              </a:spcBef>
              <a:spcAft>
                <a:spcPts val="0"/>
              </a:spcAft>
              <a:buClrTx/>
              <a:buSzTx/>
              <a:buFontTx/>
              <a:buNone/>
              <a:tabLst/>
            </a:pPr>
            <a:endParaRPr kumimoji="0" lang="en-GB" sz="1602"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Image 7">
            <a:extLst>
              <a:ext uri="{FF2B5EF4-FFF2-40B4-BE49-F238E27FC236}">
                <a16:creationId xmlns:a16="http://schemas.microsoft.com/office/drawing/2014/main" id="{1356F580-D535-4501-9728-E3777793A659}"/>
              </a:ext>
            </a:extLst>
          </p:cNvPr>
          <p:cNvPicPr>
            <a:picLocks noChangeAspect="1"/>
          </p:cNvPicPr>
          <p:nvPr userDrawn="1"/>
        </p:nvPicPr>
        <p:blipFill rotWithShape="1">
          <a:blip r:embed="rId2">
            <a:alphaModFix amt="30000"/>
          </a:blip>
          <a:srcRect r="39409" b="28626"/>
          <a:stretch/>
        </p:blipFill>
        <p:spPr>
          <a:xfrm>
            <a:off x="6056960" y="1024350"/>
            <a:ext cx="3987153" cy="6742660"/>
          </a:xfrm>
          <a:prstGeom prst="rect">
            <a:avLst/>
          </a:prstGeom>
        </p:spPr>
      </p:pic>
    </p:spTree>
    <p:extLst>
      <p:ext uri="{BB962C8B-B14F-4D97-AF65-F5344CB8AC3E}">
        <p14:creationId xmlns:p14="http://schemas.microsoft.com/office/powerpoint/2010/main" val="1434338262"/>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D673E6-1EEE-41E9-8305-F76C23C9004F}"/>
              </a:ext>
            </a:extLst>
          </p:cNvPr>
          <p:cNvSpPr>
            <a:spLocks noGrp="1"/>
          </p:cNvSpPr>
          <p:nvPr>
            <p:ph type="title" hasCustomPrompt="1"/>
          </p:nvPr>
        </p:nvSpPr>
        <p:spPr/>
        <p:txBody>
          <a:bodyPr/>
          <a:lstStyle>
            <a:lvl1pPr>
              <a:defRPr/>
            </a:lvl1pPr>
          </a:lstStyle>
          <a:p>
            <a:r>
              <a:rPr lang="en-US" noProof="0"/>
              <a:t>Slide title</a:t>
            </a:r>
          </a:p>
        </p:txBody>
      </p:sp>
      <p:sp>
        <p:nvSpPr>
          <p:cNvPr id="6" name="Espace réservé de la date 5">
            <a:extLst>
              <a:ext uri="{FF2B5EF4-FFF2-40B4-BE49-F238E27FC236}">
                <a16:creationId xmlns:a16="http://schemas.microsoft.com/office/drawing/2014/main" id="{DBB29243-DCAE-4A64-8CFD-863D97580EE0}"/>
              </a:ext>
            </a:extLst>
          </p:cNvPr>
          <p:cNvSpPr>
            <a:spLocks noGrp="1"/>
          </p:cNvSpPr>
          <p:nvPr>
            <p:ph type="dt" sz="half" idx="10"/>
          </p:nvPr>
        </p:nvSpPr>
        <p:spPr/>
        <p:txBody>
          <a:bodyPr/>
          <a:lstStyle/>
          <a:p>
            <a:fld id="{CF612357-6474-4A15-8FC1-E5A796C215FB}" type="datetime1">
              <a:rPr lang="en-US" smtClean="0"/>
              <a:t>11/25/2024</a:t>
            </a:fld>
            <a:endParaRPr lang="en-US"/>
          </a:p>
        </p:txBody>
      </p:sp>
      <p:sp>
        <p:nvSpPr>
          <p:cNvPr id="8" name="Espace réservé du numéro de diapositive 7">
            <a:extLst>
              <a:ext uri="{FF2B5EF4-FFF2-40B4-BE49-F238E27FC236}">
                <a16:creationId xmlns:a16="http://schemas.microsoft.com/office/drawing/2014/main" id="{99B6C336-299A-42EA-B758-AB2E785AE2CC}"/>
              </a:ext>
            </a:extLst>
          </p:cNvPr>
          <p:cNvSpPr>
            <a:spLocks noGrp="1"/>
          </p:cNvSpPr>
          <p:nvPr>
            <p:ph type="sldNum" sz="quarter" idx="12"/>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
        <p:nvSpPr>
          <p:cNvPr id="4" name="Rectangle 3">
            <a:extLst>
              <a:ext uri="{FF2B5EF4-FFF2-40B4-BE49-F238E27FC236}">
                <a16:creationId xmlns:a16="http://schemas.microsoft.com/office/drawing/2014/main" id="{1F752E1A-5AF6-1D25-44D4-D8F4AC38974C}"/>
              </a:ext>
            </a:extLst>
          </p:cNvPr>
          <p:cNvSpPr/>
          <p:nvPr userDrawn="1"/>
        </p:nvSpPr>
        <p:spPr>
          <a:xfrm>
            <a:off x="332202" y="78757"/>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dirty="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39569476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8" name="Espace réservé du texte 7">
            <a:extLst>
              <a:ext uri="{FF2B5EF4-FFF2-40B4-BE49-F238E27FC236}">
                <a16:creationId xmlns:a16="http://schemas.microsoft.com/office/drawing/2014/main" id="{25F41B83-2ADD-40CF-80E5-F7208B8DFD7B}"/>
              </a:ext>
            </a:extLst>
          </p:cNvPr>
          <p:cNvSpPr>
            <a:spLocks noGrp="1"/>
          </p:cNvSpPr>
          <p:nvPr>
            <p:ph type="body" sz="quarter" idx="13" hasCustomPrompt="1"/>
          </p:nvPr>
        </p:nvSpPr>
        <p:spPr>
          <a:xfrm>
            <a:off x="450233" y="1344371"/>
            <a:ext cx="9143647" cy="6039808"/>
          </a:xfrm>
        </p:spPr>
        <p:txBody>
          <a:bodyPr/>
          <a:lstStyle>
            <a:lvl2pPr>
              <a:defRPr/>
            </a:lvl2pPr>
            <a:lvl3pPr>
              <a:defRPr/>
            </a:lvl3pPr>
            <a:lvl4pPr>
              <a:defRPr/>
            </a:lvl4pPr>
            <a:lvl5pPr>
              <a:defRPr/>
            </a:lvl5pPr>
          </a:lstStyle>
          <a:p>
            <a:pPr lvl="0"/>
            <a:r>
              <a:rPr lang="en-US" noProof="0"/>
              <a:t>Use Alt + Shift + Right / Left arrow to navigate through text levels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Espace réservé de la date 12">
            <a:extLst>
              <a:ext uri="{FF2B5EF4-FFF2-40B4-BE49-F238E27FC236}">
                <a16:creationId xmlns:a16="http://schemas.microsoft.com/office/drawing/2014/main" id="{C56B2CA5-30C8-4C0E-9443-B96D45E99C15}"/>
              </a:ext>
            </a:extLst>
          </p:cNvPr>
          <p:cNvSpPr>
            <a:spLocks noGrp="1"/>
          </p:cNvSpPr>
          <p:nvPr>
            <p:ph type="dt" sz="half" idx="14"/>
          </p:nvPr>
        </p:nvSpPr>
        <p:spPr/>
        <p:txBody>
          <a:bodyPr/>
          <a:lstStyle/>
          <a:p>
            <a:fld id="{CF612357-6474-4A15-8FC1-E5A796C215FB}" type="datetime1">
              <a:rPr lang="en-US" smtClean="0"/>
              <a:t>11/25/2024</a:t>
            </a:fld>
            <a:endParaRPr lang="en-US"/>
          </a:p>
        </p:txBody>
      </p:sp>
      <p:sp>
        <p:nvSpPr>
          <p:cNvPr id="15" name="Espace réservé du numéro de diapositive 14">
            <a:extLst>
              <a:ext uri="{FF2B5EF4-FFF2-40B4-BE49-F238E27FC236}">
                <a16:creationId xmlns:a16="http://schemas.microsoft.com/office/drawing/2014/main" id="{7140FE2F-F594-4C63-A985-AFD40B68DCCA}"/>
              </a:ext>
            </a:extLst>
          </p:cNvPr>
          <p:cNvSpPr>
            <a:spLocks noGrp="1"/>
          </p:cNvSpPr>
          <p:nvPr>
            <p:ph type="sldNum" sz="quarter" idx="16"/>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
        <p:nvSpPr>
          <p:cNvPr id="4" name="Rectangle 3">
            <a:extLst>
              <a:ext uri="{FF2B5EF4-FFF2-40B4-BE49-F238E27FC236}">
                <a16:creationId xmlns:a16="http://schemas.microsoft.com/office/drawing/2014/main" id="{0951CD1D-FBFD-E234-BF29-38A88A3412DE}"/>
              </a:ext>
            </a:extLst>
          </p:cNvPr>
          <p:cNvSpPr/>
          <p:nvPr userDrawn="1"/>
        </p:nvSpPr>
        <p:spPr>
          <a:xfrm>
            <a:off x="332202" y="78757"/>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4920591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3" name="Espace réservé du contenu 2">
            <a:extLst>
              <a:ext uri="{FF2B5EF4-FFF2-40B4-BE49-F238E27FC236}">
                <a16:creationId xmlns:a16="http://schemas.microsoft.com/office/drawing/2014/main" id="{B3D3A9A9-C109-4A68-8A3F-E092690A6EDA}"/>
              </a:ext>
            </a:extLst>
          </p:cNvPr>
          <p:cNvSpPr>
            <a:spLocks noGrp="1"/>
          </p:cNvSpPr>
          <p:nvPr>
            <p:ph sz="quarter" idx="14" hasCustomPrompt="1"/>
          </p:nvPr>
        </p:nvSpPr>
        <p:spPr>
          <a:xfrm>
            <a:off x="450232" y="1344370"/>
            <a:ext cx="4498250"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a:t>Use Alt + Shift + Right / Left arrow to navigate through text levels</a:t>
            </a:r>
          </a:p>
          <a:p>
            <a:pPr lvl="1"/>
            <a:r>
              <a:rPr lang="en-US"/>
              <a:t>Deuxième niveau</a:t>
            </a:r>
          </a:p>
          <a:p>
            <a:pPr lvl="2"/>
            <a:r>
              <a:rPr lang="en-US"/>
              <a:t>Troisième niveau</a:t>
            </a:r>
          </a:p>
          <a:p>
            <a:pPr lvl="3"/>
            <a:r>
              <a:rPr lang="en-US"/>
              <a:t>Quatrième niveau</a:t>
            </a:r>
          </a:p>
          <a:p>
            <a:pPr lvl="4"/>
            <a:r>
              <a:rPr lang="en-US"/>
              <a:t>Cinquième niveau</a:t>
            </a:r>
          </a:p>
        </p:txBody>
      </p:sp>
      <p:sp>
        <p:nvSpPr>
          <p:cNvPr id="7" name="Espace réservé du contenu 6">
            <a:extLst>
              <a:ext uri="{FF2B5EF4-FFF2-40B4-BE49-F238E27FC236}">
                <a16:creationId xmlns:a16="http://schemas.microsoft.com/office/drawing/2014/main" id="{6E80021B-D418-4AE6-89BF-314A522A64BE}"/>
              </a:ext>
            </a:extLst>
          </p:cNvPr>
          <p:cNvSpPr>
            <a:spLocks noGrp="1"/>
          </p:cNvSpPr>
          <p:nvPr>
            <p:ph sz="quarter" idx="15" hasCustomPrompt="1"/>
          </p:nvPr>
        </p:nvSpPr>
        <p:spPr>
          <a:xfrm>
            <a:off x="5095630" y="1344370"/>
            <a:ext cx="4498250"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a:t>Use Alt + Shift + Right / Left arrow to navigate through text levels</a:t>
            </a:r>
          </a:p>
          <a:p>
            <a:pPr lvl="1"/>
            <a:r>
              <a:rPr lang="en-US"/>
              <a:t>Deuxième niveau</a:t>
            </a:r>
          </a:p>
          <a:p>
            <a:pPr lvl="2"/>
            <a:r>
              <a:rPr lang="en-US"/>
              <a:t>Troisième niveau</a:t>
            </a:r>
          </a:p>
          <a:p>
            <a:pPr lvl="3"/>
            <a:r>
              <a:rPr lang="en-US"/>
              <a:t>Quatrième niveau</a:t>
            </a:r>
          </a:p>
          <a:p>
            <a:pPr lvl="4"/>
            <a:r>
              <a:rPr lang="en-US"/>
              <a:t>Cinquième niveau</a:t>
            </a:r>
          </a:p>
        </p:txBody>
      </p:sp>
      <p:sp>
        <p:nvSpPr>
          <p:cNvPr id="5" name="Espace réservé de la date 4">
            <a:extLst>
              <a:ext uri="{FF2B5EF4-FFF2-40B4-BE49-F238E27FC236}">
                <a16:creationId xmlns:a16="http://schemas.microsoft.com/office/drawing/2014/main" id="{9CD8D519-D584-41F2-A105-BC7BCB237F67}"/>
              </a:ext>
            </a:extLst>
          </p:cNvPr>
          <p:cNvSpPr>
            <a:spLocks noGrp="1"/>
          </p:cNvSpPr>
          <p:nvPr>
            <p:ph type="dt" sz="half" idx="16"/>
          </p:nvPr>
        </p:nvSpPr>
        <p:spPr/>
        <p:txBody>
          <a:bodyPr/>
          <a:lstStyle/>
          <a:p>
            <a:fld id="{CF612357-6474-4A15-8FC1-E5A796C215FB}" type="datetime1">
              <a:rPr lang="en-US" smtClean="0"/>
              <a:t>11/25/2024</a:t>
            </a:fld>
            <a:endParaRPr lang="en-US"/>
          </a:p>
        </p:txBody>
      </p:sp>
      <p:sp>
        <p:nvSpPr>
          <p:cNvPr id="10" name="Espace réservé du numéro de diapositive 9">
            <a:extLst>
              <a:ext uri="{FF2B5EF4-FFF2-40B4-BE49-F238E27FC236}">
                <a16:creationId xmlns:a16="http://schemas.microsoft.com/office/drawing/2014/main" id="{34DC9126-54B5-485E-8B02-FD6357DE99CC}"/>
              </a:ext>
            </a:extLst>
          </p:cNvPr>
          <p:cNvSpPr>
            <a:spLocks noGrp="1"/>
          </p:cNvSpPr>
          <p:nvPr>
            <p:ph type="sldNum" sz="quarter" idx="18"/>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
        <p:nvSpPr>
          <p:cNvPr id="4" name="Rectangle 3">
            <a:extLst>
              <a:ext uri="{FF2B5EF4-FFF2-40B4-BE49-F238E27FC236}">
                <a16:creationId xmlns:a16="http://schemas.microsoft.com/office/drawing/2014/main" id="{A9148481-D239-B45C-2327-B60CF220D1FE}"/>
              </a:ext>
            </a:extLst>
          </p:cNvPr>
          <p:cNvSpPr/>
          <p:nvPr userDrawn="1"/>
        </p:nvSpPr>
        <p:spPr>
          <a:xfrm>
            <a:off x="332202" y="78757"/>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20691231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4" name="Date Placeholder 3"/>
          <p:cNvSpPr>
            <a:spLocks noGrp="1"/>
          </p:cNvSpPr>
          <p:nvPr>
            <p:ph type="dt" sz="half" idx="10"/>
          </p:nvPr>
        </p:nvSpPr>
        <p:spPr/>
        <p:txBody>
          <a:bodyPr/>
          <a:lstStyle/>
          <a:p>
            <a:fld id="{7B0E42A6-8BA2-4254-AA0E-7ED5187CD789}" type="datetime1">
              <a:rPr lang="en-US" noProof="0" smtClean="0"/>
              <a:t>11/25/2024</a:t>
            </a:fld>
            <a:endParaRPr lang="en-US" noProof="0"/>
          </a:p>
        </p:txBody>
      </p:sp>
      <p:sp>
        <p:nvSpPr>
          <p:cNvPr id="6" name="Slide Number Placeholder 5"/>
          <p:cNvSpPr>
            <a:spLocks noGrp="1"/>
          </p:cNvSpPr>
          <p:nvPr>
            <p:ph type="sldNum" sz="quarter" idx="12"/>
          </p:nvPr>
        </p:nvSpPr>
        <p:spPr>
          <a:xfrm>
            <a:off x="9521126" y="7384179"/>
            <a:ext cx="476678" cy="282961"/>
          </a:xfrm>
        </p:spPr>
        <p:txBody>
          <a:bodyPr/>
          <a:lstStyle>
            <a:lvl1pPr>
              <a:defRPr lang="en-GB" smtClean="0"/>
            </a:lvl1pPr>
          </a:lstStyle>
          <a:p>
            <a:pPr defTabSz="332943"/>
            <a:fld id="{355F9927-066A-4E42-B902-7FE3DF2732F9}" type="slidenum">
              <a:rPr lang="en-US" smtClean="0"/>
              <a:pPr defTabSz="332943"/>
              <a:t>‹#›</a:t>
            </a:fld>
            <a:endParaRPr lang="en-US"/>
          </a:p>
        </p:txBody>
      </p:sp>
      <p:sp>
        <p:nvSpPr>
          <p:cNvPr id="3" name="Espace réservé du contenu 2">
            <a:extLst>
              <a:ext uri="{FF2B5EF4-FFF2-40B4-BE49-F238E27FC236}">
                <a16:creationId xmlns:a16="http://schemas.microsoft.com/office/drawing/2014/main" id="{2F4D3214-E7D4-49BE-82FB-0DF9A231D5E7}"/>
              </a:ext>
            </a:extLst>
          </p:cNvPr>
          <p:cNvSpPr>
            <a:spLocks noGrp="1"/>
          </p:cNvSpPr>
          <p:nvPr>
            <p:ph sz="quarter" idx="14" hasCustomPrompt="1"/>
          </p:nvPr>
        </p:nvSpPr>
        <p:spPr>
          <a:xfrm>
            <a:off x="450233" y="1344371"/>
            <a:ext cx="9143647"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7" name="Espace réservé du contenu 6">
            <a:extLst>
              <a:ext uri="{FF2B5EF4-FFF2-40B4-BE49-F238E27FC236}">
                <a16:creationId xmlns:a16="http://schemas.microsoft.com/office/drawing/2014/main" id="{3A313F16-062D-42AE-B866-CD0C3B1F9D8F}"/>
              </a:ext>
            </a:extLst>
          </p:cNvPr>
          <p:cNvSpPr>
            <a:spLocks noGrp="1"/>
          </p:cNvSpPr>
          <p:nvPr>
            <p:ph sz="quarter" idx="15" hasCustomPrompt="1"/>
          </p:nvPr>
        </p:nvSpPr>
        <p:spPr>
          <a:xfrm>
            <a:off x="450233" y="4440189"/>
            <a:ext cx="9143647"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9" name="Rectangle 8">
            <a:extLst>
              <a:ext uri="{FF2B5EF4-FFF2-40B4-BE49-F238E27FC236}">
                <a16:creationId xmlns:a16="http://schemas.microsoft.com/office/drawing/2014/main" id="{29837BB5-D8BC-E4F5-7276-C88E7AE153EE}"/>
              </a:ext>
            </a:extLst>
          </p:cNvPr>
          <p:cNvSpPr/>
          <p:nvPr userDrawn="1"/>
        </p:nvSpPr>
        <p:spPr>
          <a:xfrm>
            <a:off x="332202" y="130712"/>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5177606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 Squa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4" name="Date Placeholder 3"/>
          <p:cNvSpPr>
            <a:spLocks noGrp="1"/>
          </p:cNvSpPr>
          <p:nvPr>
            <p:ph type="dt" sz="half" idx="10"/>
          </p:nvPr>
        </p:nvSpPr>
        <p:spPr/>
        <p:txBody>
          <a:bodyPr/>
          <a:lstStyle/>
          <a:p>
            <a:fld id="{A2422AAE-5419-422A-B9BF-164198B09718}" type="datetime1">
              <a:rPr lang="en-US" noProof="0" smtClean="0"/>
              <a:t>11/25/2024</a:t>
            </a:fld>
            <a:endParaRPr lang="en-US" noProof="0"/>
          </a:p>
        </p:txBody>
      </p:sp>
      <p:sp>
        <p:nvSpPr>
          <p:cNvPr id="6" name="Slide Number Placeholder 5"/>
          <p:cNvSpPr>
            <a:spLocks noGrp="1"/>
          </p:cNvSpPr>
          <p:nvPr>
            <p:ph type="sldNum" sz="quarter" idx="12"/>
          </p:nvPr>
        </p:nvSpPr>
        <p:spPr>
          <a:xfrm>
            <a:off x="9521126" y="7384179"/>
            <a:ext cx="476678" cy="282961"/>
          </a:xfrm>
        </p:spPr>
        <p:txBody>
          <a:bodyPr/>
          <a:lstStyle>
            <a:lvl1pPr>
              <a:defRPr lang="en-GB" smtClean="0"/>
            </a:lvl1pPr>
          </a:lstStyle>
          <a:p>
            <a:pPr defTabSz="332943"/>
            <a:fld id="{355F9927-066A-4E42-B902-7FE3DF2732F9}" type="slidenum">
              <a:rPr lang="en-US" smtClean="0"/>
              <a:pPr defTabSz="332943"/>
              <a:t>‹#›</a:t>
            </a:fld>
            <a:endParaRPr lang="en-US"/>
          </a:p>
        </p:txBody>
      </p:sp>
      <p:sp>
        <p:nvSpPr>
          <p:cNvPr id="3" name="Espace réservé du contenu 2">
            <a:extLst>
              <a:ext uri="{FF2B5EF4-FFF2-40B4-BE49-F238E27FC236}">
                <a16:creationId xmlns:a16="http://schemas.microsoft.com/office/drawing/2014/main" id="{368AE907-5C50-431E-B550-53B466A77822}"/>
              </a:ext>
            </a:extLst>
          </p:cNvPr>
          <p:cNvSpPr>
            <a:spLocks noGrp="1"/>
          </p:cNvSpPr>
          <p:nvPr>
            <p:ph sz="quarter" idx="14" hasCustomPrompt="1"/>
          </p:nvPr>
        </p:nvSpPr>
        <p:spPr>
          <a:xfrm>
            <a:off x="450232" y="1344371"/>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7" name="Espace réservé du contenu 6">
            <a:extLst>
              <a:ext uri="{FF2B5EF4-FFF2-40B4-BE49-F238E27FC236}">
                <a16:creationId xmlns:a16="http://schemas.microsoft.com/office/drawing/2014/main" id="{4399F403-3BBE-42FE-92CD-CC7D62A2FE96}"/>
              </a:ext>
            </a:extLst>
          </p:cNvPr>
          <p:cNvSpPr>
            <a:spLocks noGrp="1"/>
          </p:cNvSpPr>
          <p:nvPr>
            <p:ph sz="quarter" idx="15" hasCustomPrompt="1"/>
          </p:nvPr>
        </p:nvSpPr>
        <p:spPr>
          <a:xfrm>
            <a:off x="450232" y="4440189"/>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9" name="Espace réservé du contenu 8">
            <a:extLst>
              <a:ext uri="{FF2B5EF4-FFF2-40B4-BE49-F238E27FC236}">
                <a16:creationId xmlns:a16="http://schemas.microsoft.com/office/drawing/2014/main" id="{31D48D6F-7640-443F-A005-73DAA5371AD0}"/>
              </a:ext>
            </a:extLst>
          </p:cNvPr>
          <p:cNvSpPr>
            <a:spLocks noGrp="1"/>
          </p:cNvSpPr>
          <p:nvPr>
            <p:ph sz="quarter" idx="16" hasCustomPrompt="1"/>
          </p:nvPr>
        </p:nvSpPr>
        <p:spPr>
          <a:xfrm>
            <a:off x="5095630" y="1344371"/>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10" name="Espace réservé du contenu 9">
            <a:extLst>
              <a:ext uri="{FF2B5EF4-FFF2-40B4-BE49-F238E27FC236}">
                <a16:creationId xmlns:a16="http://schemas.microsoft.com/office/drawing/2014/main" id="{E11233B7-D33C-4BD5-B03F-774E9C2B61E1}"/>
              </a:ext>
            </a:extLst>
          </p:cNvPr>
          <p:cNvSpPr>
            <a:spLocks noGrp="1"/>
          </p:cNvSpPr>
          <p:nvPr>
            <p:ph sz="quarter" idx="17" hasCustomPrompt="1"/>
          </p:nvPr>
        </p:nvSpPr>
        <p:spPr>
          <a:xfrm>
            <a:off x="5095630" y="4440189"/>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5" name="Rectangle 4">
            <a:extLst>
              <a:ext uri="{FF2B5EF4-FFF2-40B4-BE49-F238E27FC236}">
                <a16:creationId xmlns:a16="http://schemas.microsoft.com/office/drawing/2014/main" id="{F4D5CCB4-05AA-E0E5-BC9B-11E68493A9F7}"/>
              </a:ext>
            </a:extLst>
          </p:cNvPr>
          <p:cNvSpPr/>
          <p:nvPr userDrawn="1"/>
        </p:nvSpPr>
        <p:spPr>
          <a:xfrm>
            <a:off x="332202" y="78757"/>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26595072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s (2/3, 1/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4" name="Date Placeholder 3"/>
          <p:cNvSpPr>
            <a:spLocks noGrp="1"/>
          </p:cNvSpPr>
          <p:nvPr>
            <p:ph type="dt" sz="half" idx="10"/>
          </p:nvPr>
        </p:nvSpPr>
        <p:spPr/>
        <p:txBody>
          <a:bodyPr/>
          <a:lstStyle/>
          <a:p>
            <a:fld id="{DA70FBC0-836E-44C4-913D-E0F41D909B64}" type="datetime1">
              <a:rPr lang="en-US" noProof="0" smtClean="0"/>
              <a:t>11/25/2024</a:t>
            </a:fld>
            <a:endParaRPr lang="en-US" noProof="0"/>
          </a:p>
        </p:txBody>
      </p:sp>
      <p:sp>
        <p:nvSpPr>
          <p:cNvPr id="6" name="Slide Number Placeholder 5"/>
          <p:cNvSpPr>
            <a:spLocks noGrp="1"/>
          </p:cNvSpPr>
          <p:nvPr>
            <p:ph type="sldNum" sz="quarter" idx="12"/>
          </p:nvPr>
        </p:nvSpPr>
        <p:spPr>
          <a:xfrm>
            <a:off x="9521126" y="7384179"/>
            <a:ext cx="476678" cy="282961"/>
          </a:xfrm>
        </p:spPr>
        <p:txBody>
          <a:bodyPr/>
          <a:lstStyle>
            <a:lvl1pPr>
              <a:defRPr lang="en-GB" smtClean="0"/>
            </a:lvl1pPr>
          </a:lstStyle>
          <a:p>
            <a:pPr defTabSz="332943"/>
            <a:fld id="{355F9927-066A-4E42-B902-7FE3DF2732F9}" type="slidenum">
              <a:rPr lang="en-US" smtClean="0"/>
              <a:pPr defTabSz="332943"/>
              <a:t>‹#›</a:t>
            </a:fld>
            <a:endParaRPr lang="en-US"/>
          </a:p>
        </p:txBody>
      </p:sp>
      <p:sp>
        <p:nvSpPr>
          <p:cNvPr id="3" name="Espace réservé du contenu 2">
            <a:extLst>
              <a:ext uri="{FF2B5EF4-FFF2-40B4-BE49-F238E27FC236}">
                <a16:creationId xmlns:a16="http://schemas.microsoft.com/office/drawing/2014/main" id="{BDDF0120-FA16-4CBB-8E65-0B667AEA6DC3}"/>
              </a:ext>
            </a:extLst>
          </p:cNvPr>
          <p:cNvSpPr>
            <a:spLocks noGrp="1"/>
          </p:cNvSpPr>
          <p:nvPr>
            <p:ph sz="quarter" idx="14" hasCustomPrompt="1"/>
          </p:nvPr>
        </p:nvSpPr>
        <p:spPr>
          <a:xfrm>
            <a:off x="450233" y="1344370"/>
            <a:ext cx="5997666"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7" name="Espace réservé du contenu 6">
            <a:extLst>
              <a:ext uri="{FF2B5EF4-FFF2-40B4-BE49-F238E27FC236}">
                <a16:creationId xmlns:a16="http://schemas.microsoft.com/office/drawing/2014/main" id="{B6BECA35-F91C-4F08-9426-D25C43231EF5}"/>
              </a:ext>
            </a:extLst>
          </p:cNvPr>
          <p:cNvSpPr>
            <a:spLocks noGrp="1"/>
          </p:cNvSpPr>
          <p:nvPr>
            <p:ph sz="quarter" idx="15" hasCustomPrompt="1"/>
          </p:nvPr>
        </p:nvSpPr>
        <p:spPr>
          <a:xfrm>
            <a:off x="6595047" y="1344370"/>
            <a:ext cx="2998833"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5" name="Rectangle 4">
            <a:extLst>
              <a:ext uri="{FF2B5EF4-FFF2-40B4-BE49-F238E27FC236}">
                <a16:creationId xmlns:a16="http://schemas.microsoft.com/office/drawing/2014/main" id="{8EF8DE2D-A4D8-AEBB-D015-17B715C02145}"/>
              </a:ext>
            </a:extLst>
          </p:cNvPr>
          <p:cNvSpPr/>
          <p:nvPr userDrawn="1"/>
        </p:nvSpPr>
        <p:spPr>
          <a:xfrm>
            <a:off x="332202" y="78757"/>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2606098107"/>
      </p:ext>
    </p:extLst>
  </p:cSld>
  <p:clrMapOvr>
    <a:masterClrMapping/>
  </p:clrMapOvr>
  <p:extLst>
    <p:ext uri="{DCECCB84-F9BA-43D5-87BE-67443E8EF086}">
      <p15:sldGuideLst xmlns:p15="http://schemas.microsoft.com/office/powerpoint/2012/main">
        <p15:guide id="1" pos="4323">
          <p15:clr>
            <a:srgbClr val="FBAE40"/>
          </p15:clr>
        </p15:guide>
        <p15:guide id="2" pos="442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section">
    <p:spTree>
      <p:nvGrpSpPr>
        <p:cNvPr id="1" name=""/>
        <p:cNvGrpSpPr/>
        <p:nvPr/>
      </p:nvGrpSpPr>
      <p:grpSpPr>
        <a:xfrm>
          <a:off x="0" y="0"/>
          <a:ext cx="0" cy="0"/>
          <a:chOff x="0" y="0"/>
          <a:chExt cx="0" cy="0"/>
        </a:xfrm>
      </p:grpSpPr>
      <p:pic>
        <p:nvPicPr>
          <p:cNvPr id="7" name="Image 7">
            <a:extLst>
              <a:ext uri="{FF2B5EF4-FFF2-40B4-BE49-F238E27FC236}">
                <a16:creationId xmlns:a16="http://schemas.microsoft.com/office/drawing/2014/main" id="{8BF65AC8-0624-4F7D-8732-E4078876CF68}"/>
              </a:ext>
            </a:extLst>
          </p:cNvPr>
          <p:cNvPicPr>
            <a:picLocks noChangeAspect="1"/>
          </p:cNvPicPr>
          <p:nvPr userDrawn="1"/>
        </p:nvPicPr>
        <p:blipFill rotWithShape="1">
          <a:blip r:embed="rId2">
            <a:alphaModFix amt="30000"/>
          </a:blip>
          <a:srcRect r="39409" b="28626"/>
          <a:stretch/>
        </p:blipFill>
        <p:spPr>
          <a:xfrm>
            <a:off x="6279667" y="1024350"/>
            <a:ext cx="3758990" cy="6742660"/>
          </a:xfrm>
          <a:prstGeom prst="rect">
            <a:avLst/>
          </a:prstGeom>
        </p:spPr>
      </p:pic>
      <p:sp>
        <p:nvSpPr>
          <p:cNvPr id="3" name="Espace réservé de la date 2">
            <a:extLst>
              <a:ext uri="{FF2B5EF4-FFF2-40B4-BE49-F238E27FC236}">
                <a16:creationId xmlns:a16="http://schemas.microsoft.com/office/drawing/2014/main" id="{C71D294A-AAC1-48EB-A59F-CAAD94766AFA}"/>
              </a:ext>
            </a:extLst>
          </p:cNvPr>
          <p:cNvSpPr>
            <a:spLocks noGrp="1"/>
          </p:cNvSpPr>
          <p:nvPr>
            <p:ph type="dt" sz="half" idx="10"/>
          </p:nvPr>
        </p:nvSpPr>
        <p:spPr/>
        <p:txBody>
          <a:bodyPr/>
          <a:lstStyle/>
          <a:p>
            <a:fld id="{11C70041-18DF-4DE0-8B70-279BA1C39885}" type="datetime1">
              <a:rPr lang="en-US" smtClean="0"/>
              <a:t>11/25/2024</a:t>
            </a:fld>
            <a:endParaRPr lang="en-US"/>
          </a:p>
        </p:txBody>
      </p:sp>
      <p:sp>
        <p:nvSpPr>
          <p:cNvPr id="5" name="Espace réservé du numéro de diapositive 4">
            <a:extLst>
              <a:ext uri="{FF2B5EF4-FFF2-40B4-BE49-F238E27FC236}">
                <a16:creationId xmlns:a16="http://schemas.microsoft.com/office/drawing/2014/main" id="{9D4B8527-3395-4407-A772-287FD8BE5FEF}"/>
              </a:ext>
            </a:extLst>
          </p:cNvPr>
          <p:cNvSpPr>
            <a:spLocks noGrp="1"/>
          </p:cNvSpPr>
          <p:nvPr>
            <p:ph type="sldNum" sz="quarter" idx="12"/>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
        <p:nvSpPr>
          <p:cNvPr id="2" name="Rectangle 1">
            <a:extLst>
              <a:ext uri="{FF2B5EF4-FFF2-40B4-BE49-F238E27FC236}">
                <a16:creationId xmlns:a16="http://schemas.microsoft.com/office/drawing/2014/main" id="{B05E21DE-A399-812B-C411-2695D3580B21}"/>
              </a:ext>
            </a:extLst>
          </p:cNvPr>
          <p:cNvSpPr/>
          <p:nvPr userDrawn="1"/>
        </p:nvSpPr>
        <p:spPr>
          <a:xfrm>
            <a:off x="332202" y="78757"/>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1065929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pic>
        <p:nvPicPr>
          <p:cNvPr id="9" name="Image 7">
            <a:extLst>
              <a:ext uri="{FF2B5EF4-FFF2-40B4-BE49-F238E27FC236}">
                <a16:creationId xmlns:a16="http://schemas.microsoft.com/office/drawing/2014/main" id="{BB868917-C19F-45C8-86AC-04E8CBACD5B9}"/>
              </a:ext>
            </a:extLst>
          </p:cNvPr>
          <p:cNvPicPr>
            <a:picLocks noChangeAspect="1"/>
          </p:cNvPicPr>
          <p:nvPr userDrawn="1"/>
        </p:nvPicPr>
        <p:blipFill rotWithShape="1">
          <a:blip r:embed="rId2">
            <a:alphaModFix amt="30000"/>
          </a:blip>
          <a:srcRect r="39409" b="28626"/>
          <a:stretch/>
        </p:blipFill>
        <p:spPr>
          <a:xfrm>
            <a:off x="6279667" y="1024350"/>
            <a:ext cx="3758990" cy="6742660"/>
          </a:xfrm>
          <a:prstGeom prst="rect">
            <a:avLst/>
          </a:prstGeom>
        </p:spPr>
      </p:pic>
      <p:sp>
        <p:nvSpPr>
          <p:cNvPr id="10" name="ZoneTexte 9">
            <a:extLst>
              <a:ext uri="{FF2B5EF4-FFF2-40B4-BE49-F238E27FC236}">
                <a16:creationId xmlns:a16="http://schemas.microsoft.com/office/drawing/2014/main" id="{C2131400-108F-4FF8-80C3-5E87CC718A03}"/>
              </a:ext>
            </a:extLst>
          </p:cNvPr>
          <p:cNvSpPr txBox="1">
            <a:spLocks/>
          </p:cNvSpPr>
          <p:nvPr userDrawn="1"/>
        </p:nvSpPr>
        <p:spPr>
          <a:xfrm>
            <a:off x="451255" y="566830"/>
            <a:ext cx="3469233" cy="318890"/>
          </a:xfrm>
          <a:prstGeom prst="rect">
            <a:avLst/>
          </a:prstGeom>
        </p:spPr>
        <p:txBody>
          <a:bodyPr vert="horz" lIns="0" tIns="0" rIns="0" bIns="0" rtlCol="0" anchor="t">
            <a:noAutofit/>
          </a:bodyPr>
          <a:lstStyle>
            <a:defPPr>
              <a:defRPr lang="en-US"/>
            </a:defPPr>
            <a:lvl1pPr lvl="0" defTabSz="914400">
              <a:lnSpc>
                <a:spcPct val="90000"/>
              </a:lnSpc>
              <a:spcBef>
                <a:spcPct val="0"/>
              </a:spcBef>
              <a:buNone/>
              <a:defRPr sz="2400" b="0" cap="all" baseline="0">
                <a:solidFill>
                  <a:schemeClr val="bg2"/>
                </a:solidFill>
                <a:latin typeface="+mj-lt"/>
                <a:ea typeface="+mj-ea"/>
                <a:cs typeface="Arial" panose="020B0604020202020204" pitchFamily="34" charset="0"/>
              </a:defRPr>
            </a:lvl1pPr>
          </a:lstStyle>
          <a:p>
            <a:pPr lvl="0"/>
            <a:r>
              <a:rPr lang="en-US" sz="1879"/>
              <a:t>Disclaimer</a:t>
            </a:r>
          </a:p>
        </p:txBody>
      </p:sp>
      <p:sp>
        <p:nvSpPr>
          <p:cNvPr id="8" name="TextBox 1">
            <a:extLst>
              <a:ext uri="{FF2B5EF4-FFF2-40B4-BE49-F238E27FC236}">
                <a16:creationId xmlns:a16="http://schemas.microsoft.com/office/drawing/2014/main" id="{22DE8C8B-7BFE-40E0-BB3B-BB1C12440F4C}"/>
              </a:ext>
            </a:extLst>
          </p:cNvPr>
          <p:cNvSpPr txBox="1">
            <a:spLocks/>
          </p:cNvSpPr>
          <p:nvPr userDrawn="1"/>
        </p:nvSpPr>
        <p:spPr>
          <a:xfrm>
            <a:off x="450233" y="1342426"/>
            <a:ext cx="9147529" cy="5660705"/>
          </a:xfrm>
          <a:prstGeom prst="rect">
            <a:avLst/>
          </a:prstGeom>
        </p:spPr>
        <p:txBody>
          <a:bodyPr lIns="0" tIns="0" rIns="0" bIns="0" anchor="t"/>
          <a:lstStyle>
            <a:defPPr>
              <a:defRPr lang="en-US"/>
            </a:defPPr>
            <a:lvl1pPr marR="0" indent="0" algn="just" defTabSz="584083">
              <a:lnSpc>
                <a:spcPct val="100000"/>
              </a:lnSpc>
              <a:spcBef>
                <a:spcPts val="0"/>
              </a:spcBef>
              <a:spcAft>
                <a:spcPts val="0"/>
              </a:spcAft>
              <a:buClrTx/>
              <a:buSzTx/>
              <a:buFontTx/>
              <a:buNone/>
              <a:tabLst/>
              <a:defRPr sz="1000" b="0" i="0" u="none" strike="noStrike" cap="none" spc="0" baseline="0">
                <a:solidFill>
                  <a:srgbClr val="000000"/>
                </a:solidFill>
                <a:uFillTx/>
                <a:latin typeface="Avenir Next LT Pro" panose="020B0504020202020204" pitchFamily="34" charset="0"/>
                <a:cs typeface="Helvetica Neue"/>
                <a:sym typeface="Helvetica Neue"/>
              </a:defRPr>
            </a:lvl1pPr>
            <a:lvl2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2pPr>
            <a:lvl3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3pPr>
            <a:lvl4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4pPr>
            <a:lvl5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5pPr>
            <a:lvl6pPr marL="2666467"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6pPr>
            <a:lvl7pPr marL="3110878"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7pPr>
            <a:lvl8pPr marL="3555289"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8pPr>
            <a:lvl9pPr marL="3999700"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9pPr>
          </a:lstStyle>
          <a:p>
            <a:pPr lvl="0"/>
            <a:r>
              <a:rPr lang="en-US" sz="752">
                <a:latin typeface="+mn-lt"/>
              </a:rPr>
              <a:t>This material is solely for the attention of institutional, professional, qualified or sophisticated investors and distributors. It is not to be distributed to the general public, private customers or retail investors in any jurisdiction whatsoever. This document is intended only for the person to whom it has been delivered. </a:t>
            </a:r>
          </a:p>
          <a:p>
            <a:pPr lvl="0"/>
            <a:endParaRPr lang="en-US" sz="752">
              <a:latin typeface="+mn-lt"/>
            </a:endParaRPr>
          </a:p>
          <a:p>
            <a:pPr lvl="0"/>
            <a:r>
              <a:rPr lang="en-US" sz="752">
                <a:latin typeface="+mn-lt"/>
              </a:rPr>
              <a:t>Funds and/or SICAV specific information may have been provided for information solely to illustrate TOBAM’s expertise in the strategy. Funds or the SICAV that might be mentioned in this document may not be eligible for sale in some states or countries and they may not be suitable for all types of investors. In particular, TOBAM funds are not registered for sale in the US, and this document is not an offer for sale of funds to US persons (as such term is used in Regulation S promulgated under the 1933 Act). This material is provided for information purposes only and does not constitute a recommendation, solicitation, offer, advice or invitation to purchase or sell any fund, SICAV or sub-fund or to enter in any transaction and should in no case be interpreted as such, nor shall it or the fact of its distribution form the basis of, or be relied on in connection with, any contract for the same.</a:t>
            </a:r>
          </a:p>
          <a:p>
            <a:pPr lvl="0"/>
            <a:endParaRPr lang="en-US" sz="752">
              <a:latin typeface="+mn-lt"/>
            </a:endParaRPr>
          </a:p>
          <a:p>
            <a:pPr lvl="0"/>
            <a:r>
              <a:rPr lang="en-US" sz="752">
                <a:latin typeface="+mn-lt"/>
              </a:rPr>
              <a:t>The information provided in this presentation relates to strategies managed by TOBAM, a French investment adviser registered with the U.S. Securities and Exchange Commission (SEC) under the U.S. Investment Advisers Act of 1940 and the </a:t>
            </a:r>
            <a:r>
              <a:rPr lang="en-US" sz="752" err="1">
                <a:latin typeface="+mn-lt"/>
              </a:rPr>
              <a:t>Autorité</a:t>
            </a:r>
            <a:r>
              <a:rPr lang="en-US" sz="752">
                <a:latin typeface="+mn-lt"/>
              </a:rPr>
              <a:t> des </a:t>
            </a:r>
            <a:r>
              <a:rPr lang="en-US" sz="752" err="1">
                <a:latin typeface="+mn-lt"/>
              </a:rPr>
              <a:t>Marchés</a:t>
            </a:r>
            <a:r>
              <a:rPr lang="en-US" sz="752">
                <a:latin typeface="+mn-lt"/>
              </a:rPr>
              <a:t> Financiers (AMF) and having its head office located at 49-53 avenue des Champs </a:t>
            </a:r>
            <a:r>
              <a:rPr lang="en-US" sz="752" err="1">
                <a:latin typeface="+mn-lt"/>
              </a:rPr>
              <a:t>Elysées</a:t>
            </a:r>
            <a:r>
              <a:rPr lang="en-US" sz="752">
                <a:latin typeface="+mn-lt"/>
              </a:rPr>
              <a:t>, 75008 Paris, France. TOBAM’s Form ADV is available free of charge upon request. In Canada, TOBAM is acting under the assumed name “TOBAM SAS Inc.” in Alberta and “TOBAM Société par Actions </a:t>
            </a:r>
            <a:r>
              <a:rPr lang="en-US" sz="752" err="1">
                <a:latin typeface="+mn-lt"/>
              </a:rPr>
              <a:t>Simplifiée</a:t>
            </a:r>
            <a:r>
              <a:rPr lang="en-US" sz="752">
                <a:latin typeface="+mn-lt"/>
              </a:rPr>
              <a:t>” in Québec.</a:t>
            </a:r>
          </a:p>
          <a:p>
            <a:pPr lvl="0"/>
            <a:endParaRPr lang="en-US" sz="752">
              <a:latin typeface="+mn-lt"/>
            </a:endParaRPr>
          </a:p>
          <a:p>
            <a:pPr lvl="0"/>
            <a:r>
              <a:rPr lang="en-US" sz="752">
                <a:latin typeface="+mn-lt"/>
              </a:rPr>
              <a:t>All rights in the TOBAM Maximum Diversification Index Series vest in TOBAM. The use of TOBAM Maximum Diversification Index Series to create financial products requires a license granted by TOBAM. The information shall not be used to verify or correct other data, to create indices, risk models, or analytics, or in connection with issuing, offering, sponsoring, managing or marketing any securities, portfolios, financial products or other investment vehicles without TOBAM’s prior consent.</a:t>
            </a:r>
          </a:p>
          <a:p>
            <a:pPr lvl="0"/>
            <a:endParaRPr lang="en-US" sz="752">
              <a:latin typeface="+mn-lt"/>
            </a:endParaRPr>
          </a:p>
          <a:p>
            <a:pPr lvl="0"/>
            <a:r>
              <a:rPr lang="en-US" sz="752">
                <a:latin typeface="+mn-lt"/>
              </a:rPr>
              <a:t>Investment involves risk. All investors should seek the advice of their legal and/or tax counsel or their financial advisor prior to any investment decision in order to determine its suitability. The value and income produced by a strategy may be adversely affected by exchange rates, interest rates, or other factors so that an investor may get back less than he or she invested. </a:t>
            </a:r>
          </a:p>
          <a:p>
            <a:pPr lvl="0"/>
            <a:endParaRPr lang="en-US" sz="752">
              <a:latin typeface="+mn-lt"/>
            </a:endParaRPr>
          </a:p>
          <a:p>
            <a:pPr lvl="0"/>
            <a:r>
              <a:rPr lang="en-US" sz="752">
                <a:latin typeface="+mn-lt"/>
              </a:rPr>
              <a:t>Past performance and simulations based on thereon are not indicative of future results nor are they reliable indicators of future performance. Any performance objective is solely intended to express an objective or target for a return on your investment and represents a forward-looking statement. It does not represent and should not be construed as a guarantee, promise or assurance of a specific return on your investment. Actual returns may differ materially from the performance objective, and there are no guarantees that you will achieve such returns. Back tests do not represent the results of an actual portfolio, and TOBAM does not guarantee the accuracy of supporting data. The constraints and fees applicable to an actual portfolio would affect results achieved. </a:t>
            </a:r>
          </a:p>
          <a:p>
            <a:pPr lvl="0"/>
            <a:endParaRPr lang="en-US" sz="752">
              <a:latin typeface="+mn-lt"/>
            </a:endParaRPr>
          </a:p>
          <a:p>
            <a:pPr lvl="0"/>
            <a:r>
              <a:rPr lang="en-US" sz="752">
                <a:latin typeface="+mn-lt"/>
              </a:rPr>
              <a:t>This material, including back tests, is based on sources that TOBAM considers to be reliable as of the date shown, but TOBAM does not warrant the completeness or accuracy of any data, information, opinions or results. TOBAM has continued and will continue its research efforts amending the investment process from time to time accordingly. TOBAM reserves the right of revision or change without notice, of the universe, data, models, strategy and opinions. TOBAM accepts no liability whatsoever, whether direct or indirect, that may arise from the use of information contained in this material. TOBAM can in no way be held responsible for any decision or investment made on the basis of information contained in this material. The allocations and weightings, as well as the views, strategies, universes, data, models and opinions of the investment team, are as of the date shown and are subject to change. </a:t>
            </a:r>
          </a:p>
          <a:p>
            <a:pPr lvl="0"/>
            <a:endParaRPr lang="en-US" sz="752">
              <a:latin typeface="+mn-lt"/>
            </a:endParaRPr>
          </a:p>
          <a:p>
            <a:pPr lvl="0"/>
            <a:r>
              <a:rPr lang="en-US" sz="752">
                <a:latin typeface="+mn-lt"/>
              </a:rPr>
              <a:t>This document and the information herein is disclosed to you on a confidential basis and shall not be reproduced, modified, translated or distributed without the express written permission of TOBAM or TOBAM NORTH AMERICA and to the extent that it is passed on, care must be taken to ensure that any reproduction is in a form which accurately reflects the information presented here. This information could be presented by TOBAM NORTH AMERICA, a wholly-owned subsidiary of the TOBAM group of companies that is authorized to present the investment strategies of TOBAM, subject to TOBAM's supervision, but is not authorized to provide investment advice.</a:t>
            </a:r>
          </a:p>
          <a:p>
            <a:pPr lvl="0"/>
            <a:endParaRPr lang="en-US" sz="752">
              <a:latin typeface="+mn-lt"/>
            </a:endParaRPr>
          </a:p>
          <a:p>
            <a:pPr lvl="0"/>
            <a:r>
              <a:rPr lang="en-US" sz="752">
                <a:latin typeface="+mn-lt"/>
              </a:rPr>
              <a:t>Copyrights: All text, graphics, interfaces, logos and artwork, including but not limited to the design, structure, selection, coordination, expression, "look and feel" and arrangement contained in this presentation, are owned by TOBAM and are protected by copyright and various other intellectual property rights and unfair competition laws. Trademarks: "TOBAM," "</a:t>
            </a:r>
            <a:r>
              <a:rPr lang="en-US" sz="752" err="1">
                <a:latin typeface="+mn-lt"/>
              </a:rPr>
              <a:t>MaxDiv</a:t>
            </a:r>
            <a:r>
              <a:rPr lang="en-US" sz="752">
                <a:latin typeface="+mn-lt"/>
              </a:rPr>
              <a:t>," "Maximum Diversification," "Diversification Ratio,” “Most Diversified Portfolio,” “Most Diversified Portfolios,” “MDP” and "Anti-Benchmark" are registered trademarks. The absence of a product or service name from this list does not constitute a waiver of TOBAM trademark or other intellectual property rights concerning that name. Patents: The Anti-Benchmark, </a:t>
            </a:r>
            <a:r>
              <a:rPr lang="en-US" sz="752" err="1">
                <a:latin typeface="+mn-lt"/>
              </a:rPr>
              <a:t>MaxDiv</a:t>
            </a:r>
            <a:r>
              <a:rPr lang="en-US" sz="752">
                <a:latin typeface="+mn-lt"/>
              </a:rPr>
              <a:t> and Maximum Diversification strategies, methods and systems for selecting and managing a portfolio of securities, processes and products are patented or patent pending. Knowledge, processes and strategies: The Anti-Benchmark, </a:t>
            </a:r>
            <a:r>
              <a:rPr lang="en-US" sz="752" err="1">
                <a:latin typeface="+mn-lt"/>
              </a:rPr>
              <a:t>MaxDiv</a:t>
            </a:r>
            <a:r>
              <a:rPr lang="en-US" sz="752">
                <a:latin typeface="+mn-lt"/>
              </a:rPr>
              <a:t> and Maximum Diversification strategies, methods and systems for selecting and managing a portfolio of securities, processes and products are protected under unfair competition, passing-off and misappropriation laws. Terms of use: TOBAM owns all rights to, title to and interest in TOBAM products and services, marketing and promotional materials, trademarks and Patents, including without limitation all associated Intellectual Property Rights. Any use of the intellectual property, knowledge, processes and strategies of TOBAM for any purpose and under any form (known and/or unknown) in direct or indirect relation with financial products including but not limited to certificates, indices, notes, bonds, OTC options, warrants, mutual funds, ETFs and insurance policies (</a:t>
            </a:r>
            <a:r>
              <a:rPr lang="en-US" sz="752" err="1">
                <a:latin typeface="+mn-lt"/>
              </a:rPr>
              <a:t>i</a:t>
            </a:r>
            <a:r>
              <a:rPr lang="en-US" sz="752">
                <a:latin typeface="+mn-lt"/>
              </a:rPr>
              <a:t>) is strictly prohibited without TOBAM’s prior written consent and (ii) requires a license. AC, JDV, NZ</a:t>
            </a:r>
          </a:p>
        </p:txBody>
      </p:sp>
      <p:sp>
        <p:nvSpPr>
          <p:cNvPr id="2" name="Rectangle 1">
            <a:hlinkClick r:id="rId3"/>
            <a:extLst>
              <a:ext uri="{FF2B5EF4-FFF2-40B4-BE49-F238E27FC236}">
                <a16:creationId xmlns:a16="http://schemas.microsoft.com/office/drawing/2014/main" id="{512156B1-F664-45F4-9DD7-F41115069CEF}"/>
              </a:ext>
            </a:extLst>
          </p:cNvPr>
          <p:cNvSpPr/>
          <p:nvPr userDrawn="1"/>
        </p:nvSpPr>
        <p:spPr>
          <a:xfrm>
            <a:off x="4175700" y="4368828"/>
            <a:ext cx="108012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589" tIns="33295" rIns="66589" bIns="33295" numCol="1" spcCol="0" rtlCol="0" fromWordArt="0" anchor="ctr" anchorCtr="0" forceAA="0" compatLnSpc="1">
            <a:prstTxWarp prst="textNoShape">
              <a:avLst/>
            </a:prstTxWarp>
            <a:noAutofit/>
          </a:bodyPr>
          <a:lstStyle/>
          <a:p>
            <a:pPr algn="ctr"/>
            <a:endParaRPr lang="en-US" sz="1460"/>
          </a:p>
        </p:txBody>
      </p:sp>
      <p:sp>
        <p:nvSpPr>
          <p:cNvPr id="3" name="Espace réservé de la date 2">
            <a:extLst>
              <a:ext uri="{FF2B5EF4-FFF2-40B4-BE49-F238E27FC236}">
                <a16:creationId xmlns:a16="http://schemas.microsoft.com/office/drawing/2014/main" id="{206B2346-C559-400D-88F5-311C78E620C8}"/>
              </a:ext>
            </a:extLst>
          </p:cNvPr>
          <p:cNvSpPr>
            <a:spLocks noGrp="1"/>
          </p:cNvSpPr>
          <p:nvPr>
            <p:ph type="dt" sz="half" idx="10"/>
          </p:nvPr>
        </p:nvSpPr>
        <p:spPr/>
        <p:txBody>
          <a:bodyPr/>
          <a:lstStyle/>
          <a:p>
            <a:fld id="{E2F47CCC-29A0-49C3-A2A2-317E00F128FA}" type="datetime1">
              <a:rPr lang="en-US" smtClean="0"/>
              <a:t>11/25/2024</a:t>
            </a:fld>
            <a:endParaRPr lang="en-US"/>
          </a:p>
        </p:txBody>
      </p:sp>
      <p:sp>
        <p:nvSpPr>
          <p:cNvPr id="5" name="Espace réservé du numéro de diapositive 4">
            <a:extLst>
              <a:ext uri="{FF2B5EF4-FFF2-40B4-BE49-F238E27FC236}">
                <a16:creationId xmlns:a16="http://schemas.microsoft.com/office/drawing/2014/main" id="{73998B60-3714-4869-B34D-665B8DB1F45B}"/>
              </a:ext>
            </a:extLst>
          </p:cNvPr>
          <p:cNvSpPr>
            <a:spLocks noGrp="1"/>
          </p:cNvSpPr>
          <p:nvPr>
            <p:ph type="sldNum" sz="quarter" idx="12"/>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
        <p:nvSpPr>
          <p:cNvPr id="6" name="Rectangle 5">
            <a:extLst>
              <a:ext uri="{FF2B5EF4-FFF2-40B4-BE49-F238E27FC236}">
                <a16:creationId xmlns:a16="http://schemas.microsoft.com/office/drawing/2014/main" id="{5011DDB7-E197-23BF-2122-28F23033F313}"/>
              </a:ext>
            </a:extLst>
          </p:cNvPr>
          <p:cNvSpPr/>
          <p:nvPr userDrawn="1"/>
        </p:nvSpPr>
        <p:spPr>
          <a:xfrm>
            <a:off x="332202" y="78757"/>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16188206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bout Tobam">
    <p:spTree>
      <p:nvGrpSpPr>
        <p:cNvPr id="1" name=""/>
        <p:cNvGrpSpPr/>
        <p:nvPr/>
      </p:nvGrpSpPr>
      <p:grpSpPr>
        <a:xfrm>
          <a:off x="0" y="0"/>
          <a:ext cx="0" cy="0"/>
          <a:chOff x="0" y="0"/>
          <a:chExt cx="0" cy="0"/>
        </a:xfrm>
      </p:grpSpPr>
      <p:pic>
        <p:nvPicPr>
          <p:cNvPr id="17" name="Image 7">
            <a:extLst>
              <a:ext uri="{FF2B5EF4-FFF2-40B4-BE49-F238E27FC236}">
                <a16:creationId xmlns:a16="http://schemas.microsoft.com/office/drawing/2014/main" id="{84B5233B-1BA2-44A6-B49A-C91CBADB204B}"/>
              </a:ext>
            </a:extLst>
          </p:cNvPr>
          <p:cNvPicPr>
            <a:picLocks noChangeAspect="1"/>
          </p:cNvPicPr>
          <p:nvPr userDrawn="1"/>
        </p:nvPicPr>
        <p:blipFill rotWithShape="1">
          <a:blip r:embed="rId2">
            <a:alphaModFix amt="30000"/>
          </a:blip>
          <a:srcRect r="39409" b="28626"/>
          <a:stretch/>
        </p:blipFill>
        <p:spPr>
          <a:xfrm>
            <a:off x="6279667" y="1024350"/>
            <a:ext cx="3758990" cy="6742660"/>
          </a:xfrm>
          <a:prstGeom prst="rect">
            <a:avLst/>
          </a:prstGeom>
        </p:spPr>
      </p:pic>
      <p:sp>
        <p:nvSpPr>
          <p:cNvPr id="10" name="ZoneTexte 9">
            <a:extLst>
              <a:ext uri="{FF2B5EF4-FFF2-40B4-BE49-F238E27FC236}">
                <a16:creationId xmlns:a16="http://schemas.microsoft.com/office/drawing/2014/main" id="{C2131400-108F-4FF8-80C3-5E87CC718A03}"/>
              </a:ext>
            </a:extLst>
          </p:cNvPr>
          <p:cNvSpPr txBox="1">
            <a:spLocks/>
          </p:cNvSpPr>
          <p:nvPr userDrawn="1"/>
        </p:nvSpPr>
        <p:spPr>
          <a:xfrm>
            <a:off x="451255" y="566830"/>
            <a:ext cx="3469233" cy="515129"/>
          </a:xfrm>
          <a:prstGeom prst="rect">
            <a:avLst/>
          </a:prstGeom>
        </p:spPr>
        <p:txBody>
          <a:bodyPr vert="horz" lIns="0" tIns="0" rIns="0" bIns="0" rtlCol="0" anchor="t">
            <a:noAutofit/>
          </a:bodyPr>
          <a:lstStyle>
            <a:lvl1pPr lvl="0" defTabSz="914400">
              <a:lnSpc>
                <a:spcPct val="90000"/>
              </a:lnSpc>
              <a:spcBef>
                <a:spcPct val="0"/>
              </a:spcBef>
              <a:buNone/>
              <a:defRPr lang="en-GB" sz="2400" b="0" cap="all" baseline="0" noProof="0" dirty="0">
                <a:solidFill>
                  <a:schemeClr val="bg2"/>
                </a:solidFill>
                <a:latin typeface="+mj-lt"/>
                <a:ea typeface="+mj-ea"/>
                <a:cs typeface="Arial" panose="020B0604020202020204" pitchFamily="34" charset="0"/>
              </a:defRPr>
            </a:lvl1pPr>
          </a:lstStyle>
          <a:p>
            <a:pPr lvl="0"/>
            <a:r>
              <a:rPr lang="en-US" sz="1879"/>
              <a:t>About TOBAM</a:t>
            </a:r>
          </a:p>
        </p:txBody>
      </p:sp>
      <p:sp>
        <p:nvSpPr>
          <p:cNvPr id="8" name="TextBox 1">
            <a:extLst>
              <a:ext uri="{FF2B5EF4-FFF2-40B4-BE49-F238E27FC236}">
                <a16:creationId xmlns:a16="http://schemas.microsoft.com/office/drawing/2014/main" id="{22DE8C8B-7BFE-40E0-BB3B-BB1C12440F4C}"/>
              </a:ext>
            </a:extLst>
          </p:cNvPr>
          <p:cNvSpPr txBox="1">
            <a:spLocks/>
          </p:cNvSpPr>
          <p:nvPr userDrawn="1"/>
        </p:nvSpPr>
        <p:spPr>
          <a:xfrm>
            <a:off x="450233" y="1093501"/>
            <a:ext cx="5829434" cy="41973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noAutofit/>
          </a:bodyPr>
          <a:lstStyle>
            <a:defPPr>
              <a:defRPr lang="en-US"/>
            </a:defPPr>
            <a:lvl1pPr algn="just" defTabSz="457200">
              <a:defRPr sz="1600">
                <a:latin typeface="Avenir Next LT Pro" panose="020B0504020202020204" pitchFamily="34" charset="0"/>
              </a:defRPr>
            </a:lvl1pPr>
            <a:lvl2pPr marL="457200" defTabSz="457200">
              <a:defRPr sz="1800"/>
            </a:lvl2pPr>
            <a:lvl3pPr marL="914400" defTabSz="457200">
              <a:defRPr sz="1800"/>
            </a:lvl3pPr>
            <a:lvl4pPr marL="1371600" defTabSz="457200">
              <a:defRPr sz="1800"/>
            </a:lvl4pPr>
            <a:lvl5pPr marL="1828800" defTabSz="457200">
              <a:defRPr sz="1800"/>
            </a:lvl5pPr>
            <a:lvl6pPr marL="2286000" defTabSz="457200">
              <a:defRPr sz="1800"/>
            </a:lvl6pPr>
            <a:lvl7pPr marL="2743200" defTabSz="457200">
              <a:defRPr sz="1800"/>
            </a:lvl7pPr>
            <a:lvl8pPr marL="3200400" defTabSz="457200">
              <a:defRPr sz="1800"/>
            </a:lvl8pPr>
            <a:lvl9pPr marL="3657600" defTabSz="457200">
              <a:defRPr sz="1800"/>
            </a:lvl9pPr>
          </a:lstStyle>
          <a:p>
            <a:pPr algn="just"/>
            <a:r>
              <a:rPr lang="en-US" sz="1127">
                <a:solidFill>
                  <a:srgbClr val="000000"/>
                </a:solidFill>
                <a:effectLst/>
                <a:latin typeface="Avenir Next LT Pro" panose="020B0504020202020204" pitchFamily="34" charset="0"/>
                <a:ea typeface="Calibri" panose="020F0502020204030204" pitchFamily="34" charset="0"/>
              </a:rPr>
              <a:t>TOBAM is an asset management company offering innovative capabilities designed to maximize the benefits of scientific research to build efficient investment exposures. TOBAM’s expertise relies on 3 core pillars:</a:t>
            </a:r>
          </a:p>
          <a:p>
            <a:pPr algn="just"/>
            <a:endParaRPr lang="en-GB" sz="1127">
              <a:effectLst/>
              <a:latin typeface="Avenir Next LT Pro" panose="020B0504020202020204" pitchFamily="34" charset="0"/>
              <a:ea typeface="Calibri" panose="020F0502020204030204" pitchFamily="34" charset="0"/>
            </a:endParaRPr>
          </a:p>
          <a:p>
            <a:pPr marL="322120" lvl="0" indent="-322120" algn="just">
              <a:buFont typeface="Avenir Next LT Pro Light" panose="020B0304020202020204" pitchFamily="34" charset="0"/>
              <a:buChar char="-"/>
            </a:pPr>
            <a:r>
              <a:rPr lang="en-US" sz="1127">
                <a:solidFill>
                  <a:srgbClr val="000000"/>
                </a:solidFill>
                <a:effectLst/>
                <a:latin typeface="Avenir Next LT Pro" panose="020B0504020202020204" pitchFamily="34" charset="0"/>
                <a:ea typeface="Calibri" panose="020F0502020204030204" pitchFamily="34" charset="0"/>
                <a:cs typeface="Arial" panose="020B0604020202020204" pitchFamily="34" charset="0"/>
              </a:rPr>
              <a:t>TOBAM’s Maximum Diversification® approach, supported by original, patented research and a mathematical definition of diversification, provides clients with diversified core exposure, in equity and fixed income markets.  </a:t>
            </a:r>
            <a:endParaRPr lang="en-GB" sz="1127">
              <a:solidFill>
                <a:srgbClr val="000000"/>
              </a:solidFill>
              <a:effectLst/>
              <a:latin typeface="Avenir Next LT Pro" panose="020B0504020202020204" pitchFamily="34" charset="0"/>
              <a:ea typeface="Calibri" panose="020F0502020204030204" pitchFamily="34" charset="0"/>
              <a:cs typeface="Arial" panose="020B0604020202020204" pitchFamily="34" charset="0"/>
            </a:endParaRPr>
          </a:p>
          <a:p>
            <a:pPr marL="322120" lvl="0" indent="-322120" algn="just">
              <a:lnSpc>
                <a:spcPct val="105000"/>
              </a:lnSpc>
              <a:buFont typeface="Avenir Next LT Pro Light" panose="020B0304020202020204" pitchFamily="34" charset="0"/>
              <a:buChar char="-"/>
            </a:pPr>
            <a:r>
              <a:rPr lang="en-GB" sz="1127">
                <a:effectLst/>
                <a:latin typeface="Avenir Next LT Pro" panose="020B0504020202020204" pitchFamily="34" charset="0"/>
                <a:ea typeface="Calibri" panose="020F0502020204030204" pitchFamily="34" charset="0"/>
                <a:cs typeface="Arial" panose="020B0604020202020204" pitchFamily="34" charset="0"/>
              </a:rPr>
              <a:t>A research driven, </a:t>
            </a:r>
            <a:r>
              <a:rPr lang="en-GB" sz="1127" i="1">
                <a:effectLst/>
                <a:latin typeface="Avenir Next LT Pro" panose="020B0504020202020204" pitchFamily="34" charset="0"/>
                <a:ea typeface="Calibri" panose="020F0502020204030204" pitchFamily="34" charset="0"/>
                <a:cs typeface="Arial" panose="020B0604020202020204" pitchFamily="34" charset="0"/>
              </a:rPr>
              <a:t>Solutions</a:t>
            </a:r>
            <a:r>
              <a:rPr lang="en-GB" sz="1127">
                <a:effectLst/>
                <a:latin typeface="Avenir Next LT Pro" panose="020B0504020202020204" pitchFamily="34" charset="0"/>
                <a:ea typeface="Calibri" panose="020F0502020204030204" pitchFamily="34" charset="0"/>
                <a:cs typeface="Arial" panose="020B0604020202020204" pitchFamily="34" charset="0"/>
              </a:rPr>
              <a:t> division (</a:t>
            </a:r>
            <a:r>
              <a:rPr lang="en-US" sz="1127" err="1">
                <a:solidFill>
                  <a:srgbClr val="000000"/>
                </a:solidFill>
                <a:effectLst/>
                <a:latin typeface="Avenir Next LT Pro" panose="020B0504020202020204" pitchFamily="34" charset="0"/>
                <a:ea typeface="Calibri" panose="020F0502020204030204" pitchFamily="34" charset="0"/>
                <a:cs typeface="Arial" panose="020B0604020202020204" pitchFamily="34" charset="0"/>
              </a:rPr>
              <a:t>TOBAMSolutions</a:t>
            </a:r>
            <a:r>
              <a:rPr lang="en-US" sz="1127">
                <a:solidFill>
                  <a:srgbClr val="000000"/>
                </a:solidFill>
                <a:effectLst/>
                <a:latin typeface="Avenir Next LT Pro" panose="020B0504020202020204" pitchFamily="34" charset="0"/>
                <a:ea typeface="Calibri" panose="020F0502020204030204" pitchFamily="34" charset="0"/>
                <a:cs typeface="Arial" panose="020B0604020202020204" pitchFamily="34" charset="0"/>
              </a:rPr>
              <a:t>®)</a:t>
            </a:r>
            <a:r>
              <a:rPr lang="en-GB" sz="1127">
                <a:effectLst/>
                <a:latin typeface="Avenir Next LT Pro" panose="020B0504020202020204" pitchFamily="34" charset="0"/>
                <a:ea typeface="Calibri" panose="020F0502020204030204" pitchFamily="34" charset="0"/>
                <a:cs typeface="Arial" panose="020B0604020202020204" pitchFamily="34" charset="0"/>
              </a:rPr>
              <a:t>, dedicated to build customized solutions and services to sophisticated institutional investors, </a:t>
            </a:r>
          </a:p>
          <a:p>
            <a:pPr marL="322120" lvl="0" indent="-322120" algn="just">
              <a:lnSpc>
                <a:spcPct val="105000"/>
              </a:lnSpc>
              <a:buFont typeface="Avenir Next LT Pro Light" panose="020B0304020202020204" pitchFamily="34" charset="0"/>
              <a:buChar char="-"/>
            </a:pPr>
            <a:r>
              <a:rPr lang="en-GB" sz="1127">
                <a:effectLst/>
                <a:latin typeface="Avenir Next LT Pro" panose="020B0504020202020204" pitchFamily="34" charset="0"/>
                <a:ea typeface="Calibri" panose="020F0502020204030204" pitchFamily="34" charset="0"/>
                <a:cs typeface="Arial" panose="020B0604020202020204" pitchFamily="34" charset="0"/>
              </a:rPr>
              <a:t>A </a:t>
            </a:r>
            <a:r>
              <a:rPr lang="en-GB" sz="1127" i="1">
                <a:effectLst/>
                <a:latin typeface="Avenir Next LT Pro" panose="020B0504020202020204" pitchFamily="34" charset="0"/>
                <a:ea typeface="Calibri" panose="020F0502020204030204" pitchFamily="34" charset="0"/>
                <a:cs typeface="Arial" panose="020B0604020202020204" pitchFamily="34" charset="0"/>
              </a:rPr>
              <a:t>LBRTY®</a:t>
            </a:r>
            <a:r>
              <a:rPr lang="en-GB" sz="1127">
                <a:effectLst/>
                <a:latin typeface="Avenir Next LT Pro" panose="020B0504020202020204" pitchFamily="34" charset="0"/>
                <a:ea typeface="Calibri" panose="020F0502020204030204" pitchFamily="34" charset="0"/>
                <a:cs typeface="Arial" panose="020B0604020202020204" pitchFamily="34" charset="0"/>
              </a:rPr>
              <a:t> strategy range, </a:t>
            </a:r>
            <a:r>
              <a:rPr lang="en-US" sz="1127">
                <a:solidFill>
                  <a:srgbClr val="000000"/>
                </a:solidFill>
                <a:effectLst/>
                <a:latin typeface="Avenir Next LT Pro" panose="020B0504020202020204" pitchFamily="34" charset="0"/>
                <a:ea typeface="Calibri" panose="020F0502020204030204" pitchFamily="34" charset="0"/>
                <a:cs typeface="Arial" panose="020B0604020202020204" pitchFamily="34" charset="0"/>
              </a:rPr>
              <a:t>which aims to help investors substantially mitigate their exposure to autocratic regimes in their portfolio.</a:t>
            </a:r>
          </a:p>
          <a:p>
            <a:pPr marL="322120" lvl="0" indent="-322120" algn="just">
              <a:lnSpc>
                <a:spcPct val="105000"/>
              </a:lnSpc>
              <a:buFont typeface="Avenir Next LT Pro Light" panose="020B0304020202020204" pitchFamily="34" charset="0"/>
              <a:buChar char="-"/>
            </a:pPr>
            <a:endParaRPr lang="en-GB" sz="1127">
              <a:effectLst/>
              <a:latin typeface="Avenir Next LT Pro" panose="020B0504020202020204" pitchFamily="34" charset="0"/>
              <a:ea typeface="Calibri" panose="020F0502020204030204" pitchFamily="34" charset="0"/>
              <a:cs typeface="Arial" panose="020B0604020202020204" pitchFamily="34" charset="0"/>
            </a:endParaRPr>
          </a:p>
          <a:p>
            <a:pPr algn="just"/>
            <a:r>
              <a:rPr lang="en-US" sz="1127">
                <a:solidFill>
                  <a:srgbClr val="000000"/>
                </a:solidFill>
                <a:effectLst/>
                <a:latin typeface="Avenir Next LT Pro" panose="020B0504020202020204" pitchFamily="34" charset="0"/>
                <a:ea typeface="Calibri" panose="020F0502020204030204" pitchFamily="34" charset="0"/>
              </a:rPr>
              <a:t>In line with its mission statement and commitment to diversification, TOBAM also launched a satellite activity (CRYPTOBAM®) on cryptocurrencies in 2017. </a:t>
            </a:r>
            <a:endParaRPr lang="en-GB" sz="1127">
              <a:effectLst/>
              <a:latin typeface="Avenir Next LT Pro" panose="020B0504020202020204" pitchFamily="34" charset="0"/>
              <a:ea typeface="Calibri" panose="020F0502020204030204" pitchFamily="34" charset="0"/>
            </a:endParaRPr>
          </a:p>
          <a:p>
            <a:pPr algn="just"/>
            <a:r>
              <a:rPr lang="en-US" sz="1127">
                <a:solidFill>
                  <a:srgbClr val="000000"/>
                </a:solidFill>
                <a:effectLst/>
                <a:latin typeface="Avenir Next LT Pro" panose="020B0504020202020204" pitchFamily="34" charset="0"/>
                <a:ea typeface="Calibri" panose="020F0502020204030204" pitchFamily="34" charset="0"/>
              </a:rPr>
              <a:t> </a:t>
            </a:r>
            <a:endParaRPr lang="en-GB" sz="1127">
              <a:effectLst/>
              <a:latin typeface="Avenir Next LT Pro" panose="020B0504020202020204" pitchFamily="34" charset="0"/>
              <a:ea typeface="Calibri" panose="020F0502020204030204" pitchFamily="34" charset="0"/>
            </a:endParaRPr>
          </a:p>
          <a:p>
            <a:pPr algn="just"/>
            <a:r>
              <a:rPr lang="en-US" sz="1127">
                <a:solidFill>
                  <a:srgbClr val="000000"/>
                </a:solidFill>
                <a:effectLst/>
                <a:latin typeface="Avenir Next LT Pro" panose="020B0504020202020204" pitchFamily="34" charset="0"/>
                <a:ea typeface="Calibri" panose="020F0502020204030204" pitchFamily="34" charset="0"/>
              </a:rPr>
              <a:t>TOBAM Maximum Diversification®, </a:t>
            </a:r>
            <a:r>
              <a:rPr lang="en-US" sz="1127" err="1">
                <a:solidFill>
                  <a:srgbClr val="000000"/>
                </a:solidFill>
                <a:effectLst/>
                <a:latin typeface="Avenir Next LT Pro" panose="020B0504020202020204" pitchFamily="34" charset="0"/>
                <a:ea typeface="Calibri" panose="020F0502020204030204" pitchFamily="34" charset="0"/>
              </a:rPr>
              <a:t>TOBAMSolutions</a:t>
            </a:r>
            <a:r>
              <a:rPr lang="en-US" sz="1127">
                <a:solidFill>
                  <a:srgbClr val="000000"/>
                </a:solidFill>
                <a:effectLst/>
                <a:latin typeface="Avenir Next LT Pro" panose="020B0504020202020204" pitchFamily="34" charset="0"/>
                <a:ea typeface="Calibri" panose="020F0502020204030204" pitchFamily="34" charset="0"/>
              </a:rPr>
              <a:t>®, TOBAM LBRTY</a:t>
            </a:r>
            <a:r>
              <a:rPr lang="en-US" sz="1127">
                <a:solidFill>
                  <a:srgbClr val="000000"/>
                </a:solidFill>
                <a:effectLst/>
                <a:latin typeface="Avenir Next LT Pro" panose="020B0504020202020204" pitchFamily="34" charset="0"/>
                <a:ea typeface="Calibri" panose="020F0502020204030204" pitchFamily="34" charset="0"/>
                <a:cs typeface="Arial" panose="020B0604020202020204" pitchFamily="34" charset="0"/>
              </a:rPr>
              <a:t>®</a:t>
            </a:r>
            <a:r>
              <a:rPr lang="en-US" sz="1127">
                <a:solidFill>
                  <a:srgbClr val="000000"/>
                </a:solidFill>
                <a:effectLst/>
                <a:latin typeface="Avenir Next LT Pro" panose="020B0504020202020204" pitchFamily="34" charset="0"/>
                <a:ea typeface="Calibri" panose="020F0502020204030204" pitchFamily="34" charset="0"/>
              </a:rPr>
              <a:t> and CRYPTOBAM® illustrate TOBAM’s systematic “out of box” dedication to demanding investors. </a:t>
            </a:r>
            <a:endParaRPr lang="en-GB" sz="1127">
              <a:effectLst/>
              <a:latin typeface="Avenir Next LT Pro" panose="020B0504020202020204" pitchFamily="34" charset="0"/>
              <a:ea typeface="Calibri" panose="020F0502020204030204" pitchFamily="34" charset="0"/>
            </a:endParaRPr>
          </a:p>
          <a:p>
            <a:pPr algn="just"/>
            <a:r>
              <a:rPr lang="en-US" sz="1127">
                <a:solidFill>
                  <a:srgbClr val="000000"/>
                </a:solidFill>
                <a:effectLst/>
                <a:latin typeface="Avenir Next LT Pro" panose="020B0504020202020204" pitchFamily="34" charset="0"/>
                <a:ea typeface="Calibri" panose="020F0502020204030204" pitchFamily="34" charset="0"/>
              </a:rPr>
              <a:t> </a:t>
            </a:r>
            <a:endParaRPr lang="en-GB" sz="1127">
              <a:effectLst/>
              <a:latin typeface="Avenir Next LT Pro" panose="020B0504020202020204" pitchFamily="34" charset="0"/>
              <a:ea typeface="Calibri" panose="020F0502020204030204" pitchFamily="34" charset="0"/>
            </a:endParaRPr>
          </a:p>
          <a:p>
            <a:pPr algn="just"/>
            <a:r>
              <a:rPr lang="en-US" sz="1127">
                <a:effectLst/>
                <a:latin typeface="Avenir Next LT Pro" panose="020B0504020202020204" pitchFamily="34" charset="0"/>
                <a:ea typeface="Calibri" panose="020F0502020204030204" pitchFamily="34" charset="0"/>
              </a:rPr>
              <a:t>TOBAM manages north of USD 6 billion (as of 30 December 2022). Its team includes 44 finance professionals based in Paris, New York and Dublin.</a:t>
            </a:r>
          </a:p>
          <a:p>
            <a:pPr algn="just"/>
            <a:endParaRPr lang="en-GB" sz="1127">
              <a:effectLst/>
              <a:latin typeface="Avenir Next LT Pro" panose="020B0504020202020204" pitchFamily="34" charset="0"/>
              <a:ea typeface="Calibri" panose="020F0502020204030204" pitchFamily="34" charset="0"/>
            </a:endParaRPr>
          </a:p>
          <a:p>
            <a:pPr algn="just"/>
            <a:r>
              <a:rPr lang="en-US" sz="1127">
                <a:solidFill>
                  <a:srgbClr val="000000"/>
                </a:solidFill>
                <a:effectLst/>
                <a:latin typeface="Avenir Next LT Pro" panose="020B0504020202020204" pitchFamily="34" charset="0"/>
                <a:ea typeface="Calibri" panose="020F0502020204030204" pitchFamily="34" charset="0"/>
              </a:rPr>
              <a:t>For more information, please visit </a:t>
            </a:r>
            <a:r>
              <a:rPr lang="en-US" sz="1127">
                <a:solidFill>
                  <a:srgbClr val="000000"/>
                </a:solidFill>
                <a:latin typeface="Avenir Next LT Pro" panose="020B0504020202020204" pitchFamily="34" charset="0"/>
                <a:hlinkClick r:id="rId3">
                  <a:extLst>
                    <a:ext uri="{A12FA001-AC4F-418D-AE19-62706E023703}">
                      <ahyp:hlinkClr xmlns:ahyp="http://schemas.microsoft.com/office/drawing/2018/hyperlinkcolor" val="tx"/>
                    </a:ext>
                  </a:extLst>
                </a:hlinkClick>
              </a:rPr>
              <a:t>www.tobam.fr</a:t>
            </a:r>
            <a:r>
              <a:rPr lang="en-US" sz="1127">
                <a:solidFill>
                  <a:srgbClr val="000000"/>
                </a:solidFill>
                <a:latin typeface="Avenir Next LT Pro" panose="020B0504020202020204" pitchFamily="34" charset="0"/>
              </a:rPr>
              <a:t> or </a:t>
            </a:r>
            <a:r>
              <a:rPr lang="en-US" sz="1127" u="sng">
                <a:solidFill>
                  <a:srgbClr val="000000"/>
                </a:solidFill>
                <a:latin typeface="Avenir Next LT Pro" panose="020B0504020202020204" pitchFamily="34" charset="0"/>
              </a:rPr>
              <a:t>tobamdirect.com</a:t>
            </a:r>
            <a:endParaRPr lang="en-GB" sz="1127" u="sng">
              <a:solidFill>
                <a:srgbClr val="000000"/>
              </a:solidFill>
              <a:latin typeface="Avenir Next LT Pro" panose="020B0504020202020204" pitchFamily="34" charset="0"/>
            </a:endParaRPr>
          </a:p>
        </p:txBody>
      </p:sp>
      <p:sp>
        <p:nvSpPr>
          <p:cNvPr id="2" name="Rectangle 1">
            <a:hlinkClick r:id="rId4"/>
            <a:extLst>
              <a:ext uri="{FF2B5EF4-FFF2-40B4-BE49-F238E27FC236}">
                <a16:creationId xmlns:a16="http://schemas.microsoft.com/office/drawing/2014/main" id="{512156B1-F664-45F4-9DD7-F41115069CEF}"/>
              </a:ext>
            </a:extLst>
          </p:cNvPr>
          <p:cNvSpPr/>
          <p:nvPr userDrawn="1"/>
        </p:nvSpPr>
        <p:spPr>
          <a:xfrm>
            <a:off x="2325141" y="5211975"/>
            <a:ext cx="108012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589" tIns="33295" rIns="66589" bIns="33295" numCol="1" spcCol="0" rtlCol="0" fromWordArt="0" anchor="ctr" anchorCtr="0" forceAA="0" compatLnSpc="1">
            <a:prstTxWarp prst="textNoShape">
              <a:avLst/>
            </a:prstTxWarp>
            <a:noAutofit/>
          </a:bodyPr>
          <a:lstStyle/>
          <a:p>
            <a:pPr algn="ctr"/>
            <a:endParaRPr lang="en-US" sz="1460"/>
          </a:p>
        </p:txBody>
      </p:sp>
      <p:sp>
        <p:nvSpPr>
          <p:cNvPr id="3" name="Espace réservé de la date 2">
            <a:extLst>
              <a:ext uri="{FF2B5EF4-FFF2-40B4-BE49-F238E27FC236}">
                <a16:creationId xmlns:a16="http://schemas.microsoft.com/office/drawing/2014/main" id="{206B2346-C559-400D-88F5-311C78E620C8}"/>
              </a:ext>
            </a:extLst>
          </p:cNvPr>
          <p:cNvSpPr>
            <a:spLocks noGrp="1"/>
          </p:cNvSpPr>
          <p:nvPr>
            <p:ph type="dt" sz="half" idx="10"/>
          </p:nvPr>
        </p:nvSpPr>
        <p:spPr/>
        <p:txBody>
          <a:bodyPr/>
          <a:lstStyle/>
          <a:p>
            <a:fld id="{2A89A883-1FD7-4A97-9D14-BDF302190ABD}" type="datetime1">
              <a:rPr lang="en-US" smtClean="0"/>
              <a:t>11/25/2024</a:t>
            </a:fld>
            <a:endParaRPr lang="en-US"/>
          </a:p>
        </p:txBody>
      </p:sp>
      <p:sp>
        <p:nvSpPr>
          <p:cNvPr id="11" name="ZoneTexte 10">
            <a:extLst>
              <a:ext uri="{FF2B5EF4-FFF2-40B4-BE49-F238E27FC236}">
                <a16:creationId xmlns:a16="http://schemas.microsoft.com/office/drawing/2014/main" id="{B787A90B-CB58-425B-8C41-9698E94C3FE4}"/>
              </a:ext>
            </a:extLst>
          </p:cNvPr>
          <p:cNvSpPr txBox="1">
            <a:spLocks/>
          </p:cNvSpPr>
          <p:nvPr userDrawn="1"/>
        </p:nvSpPr>
        <p:spPr>
          <a:xfrm>
            <a:off x="451821" y="5845753"/>
            <a:ext cx="3469233" cy="344306"/>
          </a:xfrm>
          <a:prstGeom prst="rect">
            <a:avLst/>
          </a:prstGeom>
          <a:noFill/>
        </p:spPr>
        <p:txBody>
          <a:bodyPr vert="horz" wrap="square" lIns="0" tIns="0" rIns="0" bIns="0" rtlCol="0">
            <a:noAutofit/>
          </a:bodyPr>
          <a:lstStyle/>
          <a:p>
            <a:pPr algn="l"/>
            <a:r>
              <a:rPr lang="en-US" sz="1691" b="0" cap="all" baseline="0">
                <a:solidFill>
                  <a:schemeClr val="accent1"/>
                </a:solidFill>
                <a:latin typeface="+mj-lt"/>
              </a:rPr>
              <a:t>CONTACTS</a:t>
            </a:r>
          </a:p>
        </p:txBody>
      </p:sp>
      <p:sp>
        <p:nvSpPr>
          <p:cNvPr id="12" name="TextBox 1">
            <a:extLst>
              <a:ext uri="{FF2B5EF4-FFF2-40B4-BE49-F238E27FC236}">
                <a16:creationId xmlns:a16="http://schemas.microsoft.com/office/drawing/2014/main" id="{BCCC0B44-FE1A-4FEA-A706-E75DCBB34A33}"/>
              </a:ext>
            </a:extLst>
          </p:cNvPr>
          <p:cNvSpPr txBox="1">
            <a:spLocks/>
          </p:cNvSpPr>
          <p:nvPr userDrawn="1"/>
        </p:nvSpPr>
        <p:spPr>
          <a:xfrm>
            <a:off x="460677" y="6229657"/>
            <a:ext cx="1690958" cy="1155919"/>
          </a:xfrm>
          <a:prstGeom prst="rect">
            <a:avLst/>
          </a:prstGeom>
          <a:noFill/>
        </p:spPr>
        <p:txBody>
          <a:bodyPr wrap="square" lIns="0" tIns="0" rIns="0" bIns="0" rtlCol="0">
            <a:noAutofit/>
          </a:bodyPr>
          <a:lstStyle>
            <a:defPPr>
              <a:defRPr lang="en-US"/>
            </a:defPPr>
            <a:lvl1pPr fontAlgn="base">
              <a:spcBef>
                <a:spcPct val="0"/>
              </a:spcBef>
              <a:spcAft>
                <a:spcPct val="0"/>
              </a:spcAft>
              <a:defRPr sz="1600" b="0">
                <a:cs typeface="Arial" panose="020B0604020202020204" pitchFamily="34" charset="0"/>
              </a:defRPr>
            </a:lvl1pPr>
            <a:lvl2pPr marL="499765" eaLnBrk="0" fontAlgn="base" hangingPunct="0">
              <a:spcBef>
                <a:spcPct val="0"/>
              </a:spcBef>
              <a:spcAft>
                <a:spcPct val="0"/>
              </a:spcAft>
              <a:defRPr>
                <a:latin typeface="Calibri" panose="020F0502020204030204" pitchFamily="34" charset="0"/>
                <a:ea typeface="MS PGothic" panose="020B0600070205080204" pitchFamily="34" charset="-128"/>
              </a:defRPr>
            </a:lvl2pPr>
            <a:lvl3pPr marL="999531" eaLnBrk="0" fontAlgn="base" hangingPunct="0">
              <a:spcBef>
                <a:spcPct val="0"/>
              </a:spcBef>
              <a:spcAft>
                <a:spcPct val="0"/>
              </a:spcAft>
              <a:defRPr>
                <a:latin typeface="Calibri" panose="020F0502020204030204" pitchFamily="34" charset="0"/>
                <a:ea typeface="MS PGothic" panose="020B0600070205080204" pitchFamily="34" charset="-128"/>
              </a:defRPr>
            </a:lvl3pPr>
            <a:lvl4pPr marL="1499296" eaLnBrk="0" fontAlgn="base" hangingPunct="0">
              <a:spcBef>
                <a:spcPct val="0"/>
              </a:spcBef>
              <a:spcAft>
                <a:spcPct val="0"/>
              </a:spcAft>
              <a:defRPr>
                <a:latin typeface="Calibri" panose="020F0502020204030204" pitchFamily="34" charset="0"/>
                <a:ea typeface="MS PGothic" panose="020B0600070205080204" pitchFamily="34" charset="-128"/>
              </a:defRPr>
            </a:lvl4pPr>
            <a:lvl5pPr marL="1999061" eaLnBrk="0" fontAlgn="base" hangingPunct="0">
              <a:spcBef>
                <a:spcPct val="0"/>
              </a:spcBef>
              <a:spcAft>
                <a:spcPct val="0"/>
              </a:spcAft>
              <a:defRPr>
                <a:latin typeface="Calibri" panose="020F0502020204030204" pitchFamily="34" charset="0"/>
                <a:ea typeface="MS PGothic" panose="020B0600070205080204" pitchFamily="34" charset="-128"/>
              </a:defRPr>
            </a:lvl5pPr>
            <a:lvl6pPr marL="2498827" defTabSz="999531">
              <a:defRPr>
                <a:latin typeface="Calibri" panose="020F0502020204030204" pitchFamily="34" charset="0"/>
                <a:ea typeface="MS PGothic" panose="020B0600070205080204" pitchFamily="34" charset="-128"/>
              </a:defRPr>
            </a:lvl6pPr>
            <a:lvl7pPr marL="2998592" defTabSz="999531">
              <a:defRPr>
                <a:latin typeface="Calibri" panose="020F0502020204030204" pitchFamily="34" charset="0"/>
                <a:ea typeface="MS PGothic" panose="020B0600070205080204" pitchFamily="34" charset="-128"/>
              </a:defRPr>
            </a:lvl7pPr>
            <a:lvl8pPr marL="3498357" defTabSz="999531">
              <a:defRPr>
                <a:latin typeface="Calibri" panose="020F0502020204030204" pitchFamily="34" charset="0"/>
                <a:ea typeface="MS PGothic" panose="020B0600070205080204" pitchFamily="34" charset="-128"/>
              </a:defRPr>
            </a:lvl8pPr>
            <a:lvl9pPr marL="3998123" defTabSz="999531">
              <a:defRPr>
                <a:latin typeface="Calibri" panose="020F0502020204030204" pitchFamily="34" charset="0"/>
                <a:ea typeface="MS PGothic" panose="020B0600070205080204" pitchFamily="34" charset="-128"/>
              </a:defRPr>
            </a:lvl9pPr>
          </a:lstStyle>
          <a:p>
            <a:pPr lvl="0"/>
            <a:r>
              <a:rPr lang="en-US" sz="1221"/>
              <a:t>PARIS</a:t>
            </a:r>
          </a:p>
          <a:p>
            <a:pPr lvl="0"/>
            <a:r>
              <a:rPr lang="en-US" sz="1221"/>
              <a:t>49-53, Avenue des Champs Élysées,</a:t>
            </a:r>
          </a:p>
          <a:p>
            <a:pPr lvl="0"/>
            <a:r>
              <a:rPr lang="en-US" sz="1221"/>
              <a:t>75008 Paris</a:t>
            </a:r>
          </a:p>
          <a:p>
            <a:pPr lvl="0"/>
            <a:r>
              <a:rPr lang="en-US" sz="1221"/>
              <a:t>France</a:t>
            </a:r>
          </a:p>
          <a:p>
            <a:pPr lvl="0"/>
            <a:endParaRPr lang="en-US" sz="1221"/>
          </a:p>
        </p:txBody>
      </p:sp>
      <p:sp>
        <p:nvSpPr>
          <p:cNvPr id="13" name="TextBox 1">
            <a:extLst>
              <a:ext uri="{FF2B5EF4-FFF2-40B4-BE49-F238E27FC236}">
                <a16:creationId xmlns:a16="http://schemas.microsoft.com/office/drawing/2014/main" id="{6A3E2854-E21B-478F-91C1-02F555423453}"/>
              </a:ext>
            </a:extLst>
          </p:cNvPr>
          <p:cNvSpPr txBox="1">
            <a:spLocks/>
          </p:cNvSpPr>
          <p:nvPr userDrawn="1"/>
        </p:nvSpPr>
        <p:spPr>
          <a:xfrm>
            <a:off x="2229311" y="6229657"/>
            <a:ext cx="1690958" cy="1155919"/>
          </a:xfrm>
          <a:prstGeom prst="rect">
            <a:avLst/>
          </a:prstGeom>
          <a:noFill/>
        </p:spPr>
        <p:txBody>
          <a:bodyPr wrap="square" lIns="0" tIns="0" rIns="0" bIns="0" rtlCol="0">
            <a:noAutofit/>
          </a:bodyPr>
          <a:lstStyle>
            <a:defPPr>
              <a:defRPr lang="en-US"/>
            </a:defPPr>
            <a:lvl1pPr lvl="0" fontAlgn="base">
              <a:spcBef>
                <a:spcPct val="0"/>
              </a:spcBef>
              <a:spcAft>
                <a:spcPct val="0"/>
              </a:spcAft>
              <a:defRPr sz="1600" b="0">
                <a:cs typeface="Arial" panose="020B0604020202020204" pitchFamily="34" charset="0"/>
              </a:defRPr>
            </a:lvl1pPr>
            <a:lvl2pPr marL="499765" eaLnBrk="0" fontAlgn="base" hangingPunct="0">
              <a:spcBef>
                <a:spcPct val="0"/>
              </a:spcBef>
              <a:spcAft>
                <a:spcPct val="0"/>
              </a:spcAft>
              <a:defRPr>
                <a:latin typeface="Calibri" panose="020F0502020204030204" pitchFamily="34" charset="0"/>
                <a:ea typeface="MS PGothic" panose="020B0600070205080204" pitchFamily="34" charset="-128"/>
              </a:defRPr>
            </a:lvl2pPr>
            <a:lvl3pPr marL="999531" eaLnBrk="0" fontAlgn="base" hangingPunct="0">
              <a:spcBef>
                <a:spcPct val="0"/>
              </a:spcBef>
              <a:spcAft>
                <a:spcPct val="0"/>
              </a:spcAft>
              <a:defRPr>
                <a:latin typeface="Calibri" panose="020F0502020204030204" pitchFamily="34" charset="0"/>
                <a:ea typeface="MS PGothic" panose="020B0600070205080204" pitchFamily="34" charset="-128"/>
              </a:defRPr>
            </a:lvl3pPr>
            <a:lvl4pPr marL="1499296" eaLnBrk="0" fontAlgn="base" hangingPunct="0">
              <a:spcBef>
                <a:spcPct val="0"/>
              </a:spcBef>
              <a:spcAft>
                <a:spcPct val="0"/>
              </a:spcAft>
              <a:defRPr>
                <a:latin typeface="Calibri" panose="020F0502020204030204" pitchFamily="34" charset="0"/>
                <a:ea typeface="MS PGothic" panose="020B0600070205080204" pitchFamily="34" charset="-128"/>
              </a:defRPr>
            </a:lvl4pPr>
            <a:lvl5pPr marL="1999061" eaLnBrk="0" fontAlgn="base" hangingPunct="0">
              <a:spcBef>
                <a:spcPct val="0"/>
              </a:spcBef>
              <a:spcAft>
                <a:spcPct val="0"/>
              </a:spcAft>
              <a:defRPr>
                <a:latin typeface="Calibri" panose="020F0502020204030204" pitchFamily="34" charset="0"/>
                <a:ea typeface="MS PGothic" panose="020B0600070205080204" pitchFamily="34" charset="-128"/>
              </a:defRPr>
            </a:lvl5pPr>
            <a:lvl6pPr marL="2498827" defTabSz="999531">
              <a:defRPr>
                <a:latin typeface="Calibri" panose="020F0502020204030204" pitchFamily="34" charset="0"/>
                <a:ea typeface="MS PGothic" panose="020B0600070205080204" pitchFamily="34" charset="-128"/>
              </a:defRPr>
            </a:lvl6pPr>
            <a:lvl7pPr marL="2998592" defTabSz="999531">
              <a:defRPr>
                <a:latin typeface="Calibri" panose="020F0502020204030204" pitchFamily="34" charset="0"/>
                <a:ea typeface="MS PGothic" panose="020B0600070205080204" pitchFamily="34" charset="-128"/>
              </a:defRPr>
            </a:lvl7pPr>
            <a:lvl8pPr marL="3498357" defTabSz="999531">
              <a:defRPr>
                <a:latin typeface="Calibri" panose="020F0502020204030204" pitchFamily="34" charset="0"/>
                <a:ea typeface="MS PGothic" panose="020B0600070205080204" pitchFamily="34" charset="-128"/>
              </a:defRPr>
            </a:lvl8pPr>
            <a:lvl9pPr marL="3998123" defTabSz="999531">
              <a:defRPr>
                <a:latin typeface="Calibri" panose="020F0502020204030204" pitchFamily="34" charset="0"/>
                <a:ea typeface="MS PGothic" panose="020B0600070205080204" pitchFamily="34" charset="-128"/>
              </a:defRPr>
            </a:lvl9pPr>
          </a:lstStyle>
          <a:p>
            <a:pPr lvl="0"/>
            <a:r>
              <a:rPr lang="en-US" sz="1221"/>
              <a:t>NEW YORK</a:t>
            </a:r>
          </a:p>
          <a:p>
            <a:pPr lvl="0"/>
            <a:r>
              <a:rPr lang="en-US" sz="1221"/>
              <a:t>DUBLIN</a:t>
            </a:r>
          </a:p>
        </p:txBody>
      </p:sp>
      <p:sp>
        <p:nvSpPr>
          <p:cNvPr id="14" name="TextBox 1">
            <a:extLst>
              <a:ext uri="{FF2B5EF4-FFF2-40B4-BE49-F238E27FC236}">
                <a16:creationId xmlns:a16="http://schemas.microsoft.com/office/drawing/2014/main" id="{F5E6121A-3DE4-425F-93B7-E993A436EAB6}"/>
              </a:ext>
            </a:extLst>
          </p:cNvPr>
          <p:cNvSpPr txBox="1">
            <a:spLocks/>
          </p:cNvSpPr>
          <p:nvPr userDrawn="1"/>
        </p:nvSpPr>
        <p:spPr>
          <a:xfrm>
            <a:off x="3997946" y="6229657"/>
            <a:ext cx="1768214" cy="386317"/>
          </a:xfrm>
          <a:prstGeom prst="rect">
            <a:avLst/>
          </a:prstGeom>
          <a:noFill/>
        </p:spPr>
        <p:txBody>
          <a:bodyPr wrap="square" lIns="0" tIns="0" rIns="0" bIns="0" rtlCol="0">
            <a:spAutoFit/>
          </a:bodyPr>
          <a:lstStyle>
            <a:defPPr>
              <a:defRPr lang="en-US"/>
            </a:defPPr>
            <a:lvl1pPr lvl="0" fontAlgn="base">
              <a:spcBef>
                <a:spcPct val="0"/>
              </a:spcBef>
              <a:spcAft>
                <a:spcPct val="0"/>
              </a:spcAft>
              <a:defRPr sz="1600" b="0">
                <a:cs typeface="Arial" panose="020B0604020202020204" pitchFamily="34" charset="0"/>
              </a:defRPr>
            </a:lvl1pPr>
            <a:lvl2pPr marL="499765" eaLnBrk="0" fontAlgn="base" hangingPunct="0">
              <a:spcBef>
                <a:spcPct val="0"/>
              </a:spcBef>
              <a:spcAft>
                <a:spcPct val="0"/>
              </a:spcAft>
              <a:defRPr>
                <a:latin typeface="Calibri" panose="020F0502020204030204" pitchFamily="34" charset="0"/>
                <a:ea typeface="MS PGothic" panose="020B0600070205080204" pitchFamily="34" charset="-128"/>
              </a:defRPr>
            </a:lvl2pPr>
            <a:lvl3pPr marL="999531" eaLnBrk="0" fontAlgn="base" hangingPunct="0">
              <a:spcBef>
                <a:spcPct val="0"/>
              </a:spcBef>
              <a:spcAft>
                <a:spcPct val="0"/>
              </a:spcAft>
              <a:defRPr>
                <a:latin typeface="Calibri" panose="020F0502020204030204" pitchFamily="34" charset="0"/>
                <a:ea typeface="MS PGothic" panose="020B0600070205080204" pitchFamily="34" charset="-128"/>
              </a:defRPr>
            </a:lvl3pPr>
            <a:lvl4pPr marL="1499296" eaLnBrk="0" fontAlgn="base" hangingPunct="0">
              <a:spcBef>
                <a:spcPct val="0"/>
              </a:spcBef>
              <a:spcAft>
                <a:spcPct val="0"/>
              </a:spcAft>
              <a:defRPr>
                <a:latin typeface="Calibri" panose="020F0502020204030204" pitchFamily="34" charset="0"/>
                <a:ea typeface="MS PGothic" panose="020B0600070205080204" pitchFamily="34" charset="-128"/>
              </a:defRPr>
            </a:lvl4pPr>
            <a:lvl5pPr marL="1999061" eaLnBrk="0" fontAlgn="base" hangingPunct="0">
              <a:spcBef>
                <a:spcPct val="0"/>
              </a:spcBef>
              <a:spcAft>
                <a:spcPct val="0"/>
              </a:spcAft>
              <a:defRPr>
                <a:latin typeface="Calibri" panose="020F0502020204030204" pitchFamily="34" charset="0"/>
                <a:ea typeface="MS PGothic" panose="020B0600070205080204" pitchFamily="34" charset="-128"/>
              </a:defRPr>
            </a:lvl5pPr>
            <a:lvl6pPr marL="2498827" defTabSz="999531">
              <a:defRPr>
                <a:latin typeface="Calibri" panose="020F0502020204030204" pitchFamily="34" charset="0"/>
                <a:ea typeface="MS PGothic" panose="020B0600070205080204" pitchFamily="34" charset="-128"/>
              </a:defRPr>
            </a:lvl6pPr>
            <a:lvl7pPr marL="2998592" defTabSz="999531">
              <a:defRPr>
                <a:latin typeface="Calibri" panose="020F0502020204030204" pitchFamily="34" charset="0"/>
                <a:ea typeface="MS PGothic" panose="020B0600070205080204" pitchFamily="34" charset="-128"/>
              </a:defRPr>
            </a:lvl7pPr>
            <a:lvl8pPr marL="3498357" defTabSz="999531">
              <a:defRPr>
                <a:latin typeface="Calibri" panose="020F0502020204030204" pitchFamily="34" charset="0"/>
                <a:ea typeface="MS PGothic" panose="020B0600070205080204" pitchFamily="34" charset="-128"/>
              </a:defRPr>
            </a:lvl8pPr>
            <a:lvl9pPr marL="3998123" defTabSz="999531">
              <a:defRPr>
                <a:latin typeface="Calibri" panose="020F0502020204030204" pitchFamily="34" charset="0"/>
                <a:ea typeface="MS PGothic" panose="020B0600070205080204" pitchFamily="34" charset="-128"/>
              </a:defRPr>
            </a:lvl9pPr>
          </a:lstStyle>
          <a:p>
            <a:pPr lvl="0"/>
            <a:r>
              <a:rPr lang="en-US" sz="1221"/>
              <a:t>CLIENT SERVICE</a:t>
            </a:r>
          </a:p>
          <a:p>
            <a:pPr lvl="0"/>
            <a:r>
              <a:rPr lang="en-US" sz="1221"/>
              <a:t>clientservice@tobam.fr</a:t>
            </a:r>
          </a:p>
        </p:txBody>
      </p:sp>
      <p:sp>
        <p:nvSpPr>
          <p:cNvPr id="5" name="Espace réservé du numéro de diapositive 4">
            <a:extLst>
              <a:ext uri="{FF2B5EF4-FFF2-40B4-BE49-F238E27FC236}">
                <a16:creationId xmlns:a16="http://schemas.microsoft.com/office/drawing/2014/main" id="{73998B60-3714-4869-B34D-665B8DB1F45B}"/>
              </a:ext>
            </a:extLst>
          </p:cNvPr>
          <p:cNvSpPr>
            <a:spLocks noGrp="1"/>
          </p:cNvSpPr>
          <p:nvPr>
            <p:ph type="sldNum" sz="quarter" idx="12"/>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
        <p:nvSpPr>
          <p:cNvPr id="4" name="Rectangle 3">
            <a:extLst>
              <a:ext uri="{FF2B5EF4-FFF2-40B4-BE49-F238E27FC236}">
                <a16:creationId xmlns:a16="http://schemas.microsoft.com/office/drawing/2014/main" id="{8CF0128F-294B-78FE-7C44-8CC493E6E6F2}"/>
              </a:ext>
            </a:extLst>
          </p:cNvPr>
          <p:cNvSpPr/>
          <p:nvPr userDrawn="1"/>
        </p:nvSpPr>
        <p:spPr>
          <a:xfrm>
            <a:off x="332202" y="78757"/>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95497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AGENDA COURT">
    <p:spTree>
      <p:nvGrpSpPr>
        <p:cNvPr id="1" name=""/>
        <p:cNvGrpSpPr/>
        <p:nvPr/>
      </p:nvGrpSpPr>
      <p:grpSpPr>
        <a:xfrm>
          <a:off x="0" y="0"/>
          <a:ext cx="0" cy="0"/>
          <a:chOff x="0" y="0"/>
          <a:chExt cx="0" cy="0"/>
        </a:xfrm>
      </p:grpSpPr>
      <p:sp>
        <p:nvSpPr>
          <p:cNvPr id="46" name="Texte niveau 1…">
            <a:extLst>
              <a:ext uri="{FF2B5EF4-FFF2-40B4-BE49-F238E27FC236}">
                <a16:creationId xmlns:a16="http://schemas.microsoft.com/office/drawing/2014/main" id="{00560144-CECC-684A-8CD7-506731DCBF22}"/>
              </a:ext>
            </a:extLst>
          </p:cNvPr>
          <p:cNvSpPr txBox="1">
            <a:spLocks noGrp="1"/>
          </p:cNvSpPr>
          <p:nvPr>
            <p:ph type="body" sz="quarter" idx="16" hasCustomPrompt="1"/>
          </p:nvPr>
        </p:nvSpPr>
        <p:spPr>
          <a:xfrm>
            <a:off x="422141" y="514869"/>
            <a:ext cx="4932885" cy="6742660"/>
          </a:xfrm>
          <a:prstGeom prst="rect">
            <a:avLst/>
          </a:prstGeom>
        </p:spPr>
        <p:txBody>
          <a:bodyPr anchor="t"/>
          <a:lstStyle>
            <a:lvl1pPr marL="332877" indent="-332877" algn="l">
              <a:lnSpc>
                <a:spcPct val="400000"/>
              </a:lnSpc>
              <a:spcBef>
                <a:spcPts val="0"/>
              </a:spcBef>
              <a:buClr>
                <a:srgbClr val="EE7D14"/>
              </a:buClr>
              <a:buSzPct val="400000"/>
              <a:buFont typeface="+mj-lt"/>
              <a:buAutoNum type="arabicPeriod"/>
              <a:defRPr sz="1747">
                <a:latin typeface="Avenir Next LT Pro" panose="020B0504020202020204" pitchFamily="34" charset="0"/>
              </a:defRPr>
            </a:lvl1pPr>
            <a:lvl2pPr marL="0" indent="0" algn="ctr">
              <a:spcBef>
                <a:spcPts val="0"/>
              </a:spcBef>
              <a:buSzTx/>
              <a:buNone/>
              <a:defRPr sz="2693"/>
            </a:lvl2pPr>
            <a:lvl3pPr marL="0" indent="0" algn="ctr">
              <a:spcBef>
                <a:spcPts val="0"/>
              </a:spcBef>
              <a:buSzTx/>
              <a:buNone/>
              <a:defRPr sz="2693"/>
            </a:lvl3pPr>
            <a:lvl4pPr marL="0" indent="0" algn="ctr">
              <a:spcBef>
                <a:spcPts val="0"/>
              </a:spcBef>
              <a:buSzTx/>
              <a:buNone/>
              <a:defRPr sz="2693"/>
            </a:lvl4pPr>
            <a:lvl5pPr marL="0" indent="0" algn="ctr">
              <a:spcBef>
                <a:spcPts val="0"/>
              </a:spcBef>
              <a:buSzTx/>
              <a:buNone/>
              <a:defRPr sz="2693"/>
            </a:lvl5pPr>
          </a:lstStyle>
          <a:p>
            <a:r>
              <a:rPr lang="fr-FR"/>
              <a:t>Texte Du Titre</a:t>
            </a:r>
          </a:p>
          <a:p>
            <a:r>
              <a:rPr lang="fr-FR"/>
              <a:t>Texte Du Titre</a:t>
            </a:r>
          </a:p>
          <a:p>
            <a:r>
              <a:rPr lang="fr-FR"/>
              <a:t>Texte Du Titre</a:t>
            </a:r>
          </a:p>
          <a:p>
            <a:r>
              <a:rPr lang="fr-FR"/>
              <a:t>Texte Du Titre</a:t>
            </a:r>
          </a:p>
          <a:p>
            <a:r>
              <a:rPr lang="fr-FR"/>
              <a:t>Texte Du Titre</a:t>
            </a:r>
          </a:p>
          <a:p>
            <a:r>
              <a:rPr lang="fr-FR"/>
              <a:t>Texte du Titre</a:t>
            </a:r>
          </a:p>
        </p:txBody>
      </p:sp>
      <p:sp>
        <p:nvSpPr>
          <p:cNvPr id="2" name="Rectangle 1">
            <a:extLst>
              <a:ext uri="{FF2B5EF4-FFF2-40B4-BE49-F238E27FC236}">
                <a16:creationId xmlns:a16="http://schemas.microsoft.com/office/drawing/2014/main" id="{90B77966-5CD1-46A0-920D-34CC3BB644CF}"/>
              </a:ext>
            </a:extLst>
          </p:cNvPr>
          <p:cNvSpPr/>
          <p:nvPr userDrawn="1"/>
        </p:nvSpPr>
        <p:spPr>
          <a:xfrm>
            <a:off x="7971247" y="984601"/>
            <a:ext cx="493315" cy="321253"/>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994" tIns="36994" rIns="36994" bIns="36994" numCol="1" spcCol="38100" rtlCol="0" anchor="ctr">
            <a:spAutoFit/>
          </a:bodyPr>
          <a:lstStyle/>
          <a:p>
            <a:pPr marL="0" marR="0" indent="0" algn="ctr" defTabSz="425428" rtl="0" fontAlgn="auto" latinLnBrk="0" hangingPunct="0">
              <a:lnSpc>
                <a:spcPct val="100000"/>
              </a:lnSpc>
              <a:spcBef>
                <a:spcPts val="0"/>
              </a:spcBef>
              <a:spcAft>
                <a:spcPts val="0"/>
              </a:spcAft>
              <a:buClrTx/>
              <a:buSzTx/>
              <a:buFontTx/>
              <a:buNone/>
              <a:tabLst/>
            </a:pPr>
            <a:endParaRPr kumimoji="0" lang="en-GB" sz="1602"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Image 7">
            <a:extLst>
              <a:ext uri="{FF2B5EF4-FFF2-40B4-BE49-F238E27FC236}">
                <a16:creationId xmlns:a16="http://schemas.microsoft.com/office/drawing/2014/main" id="{1356F580-D535-4501-9728-E3777793A659}"/>
              </a:ext>
            </a:extLst>
          </p:cNvPr>
          <p:cNvPicPr>
            <a:picLocks noChangeAspect="1"/>
          </p:cNvPicPr>
          <p:nvPr userDrawn="1"/>
        </p:nvPicPr>
        <p:blipFill rotWithShape="1">
          <a:blip r:embed="rId2">
            <a:alphaModFix amt="30000"/>
          </a:blip>
          <a:srcRect r="39409" b="28626"/>
          <a:stretch/>
        </p:blipFill>
        <p:spPr>
          <a:xfrm>
            <a:off x="6056960" y="1024350"/>
            <a:ext cx="3987153" cy="6742660"/>
          </a:xfrm>
          <a:prstGeom prst="rect">
            <a:avLst/>
          </a:prstGeom>
        </p:spPr>
      </p:pic>
      <p:sp>
        <p:nvSpPr>
          <p:cNvPr id="5" name="Rectangle 4">
            <a:extLst>
              <a:ext uri="{FF2B5EF4-FFF2-40B4-BE49-F238E27FC236}">
                <a16:creationId xmlns:a16="http://schemas.microsoft.com/office/drawing/2014/main" id="{8A6290F7-D2F7-95C5-5EFA-0ACA9CD7DD12}"/>
              </a:ext>
            </a:extLst>
          </p:cNvPr>
          <p:cNvSpPr/>
          <p:nvPr userDrawn="1"/>
        </p:nvSpPr>
        <p:spPr>
          <a:xfrm>
            <a:off x="332202" y="78757"/>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46839470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a:xfrm>
            <a:off x="8952063" y="7203864"/>
            <a:ext cx="641797" cy="413808"/>
          </a:xfrm>
          <a:prstGeom prst="rect">
            <a:avLst/>
          </a:prstGeom>
        </p:spPr>
        <p:txBody>
          <a:bodyPr/>
          <a:lstStyle>
            <a:lvl1pPr>
              <a:defRPr sz="1200">
                <a:solidFill>
                  <a:srgbClr val="898989"/>
                </a:solidFill>
                <a:latin typeface="Helvetica LT Std Light" panose="020B0403020202020204" pitchFamily="34" charset="0"/>
              </a:defRPr>
            </a:lvl1pPr>
          </a:lstStyle>
          <a:p>
            <a:pPr algn="r"/>
            <a:r>
              <a:rPr lang="fr-FR" i="1"/>
              <a:t> </a:t>
            </a:r>
            <a:fld id="{48BB99A9-9E72-4CB0-AB5F-C7E7022016FB}" type="slidenum">
              <a:rPr lang="fr-FR" smtClean="0"/>
              <a:pPr algn="r"/>
              <a:t>‹#›</a:t>
            </a:fld>
            <a:endParaRPr lang="fr-FR"/>
          </a:p>
        </p:txBody>
      </p:sp>
      <p:sp>
        <p:nvSpPr>
          <p:cNvPr id="6" name="Espace réservé du texte 5"/>
          <p:cNvSpPr>
            <a:spLocks noGrp="1"/>
          </p:cNvSpPr>
          <p:nvPr>
            <p:ph type="body" sz="quarter" idx="12" hasCustomPrompt="1"/>
          </p:nvPr>
        </p:nvSpPr>
        <p:spPr>
          <a:xfrm>
            <a:off x="584815" y="1872109"/>
            <a:ext cx="8962611" cy="4691910"/>
          </a:xfrm>
          <a:prstGeom prst="rect">
            <a:avLst/>
          </a:prstGeom>
        </p:spPr>
        <p:txBody>
          <a:bodyPr/>
          <a:lstStyle>
            <a:lvl1pPr marL="0" indent="0">
              <a:lnSpc>
                <a:spcPct val="90000"/>
              </a:lnSpc>
              <a:spcBef>
                <a:spcPts val="0"/>
              </a:spcBef>
              <a:buClr>
                <a:schemeClr val="tx2"/>
              </a:buClr>
              <a:buFont typeface="Wingdings 2" panose="05020102010507070707" pitchFamily="18" charset="2"/>
              <a:buNone/>
              <a:defRPr sz="1800" b="1" cap="all" baseline="0">
                <a:latin typeface="Helvetica LT Std Light" panose="020B0403020202020204" pitchFamily="34" charset="0"/>
                <a:cs typeface="Arial" panose="020B0604020202020204" pitchFamily="34" charset="0"/>
              </a:defRPr>
            </a:lvl1pPr>
            <a:lvl2pPr marL="0" indent="0">
              <a:lnSpc>
                <a:spcPct val="90000"/>
              </a:lnSpc>
              <a:spcAft>
                <a:spcPts val="2000"/>
              </a:spcAft>
              <a:buFont typeface="Arial" panose="020B0604020202020204" pitchFamily="34" charset="0"/>
              <a:buNone/>
              <a:defRPr sz="1600" b="1" i="1">
                <a:solidFill>
                  <a:schemeClr val="tx2"/>
                </a:solidFill>
                <a:latin typeface="Helvetica LT Std Light" panose="020B0403020202020204" pitchFamily="34" charset="0"/>
                <a:cs typeface="Times" panose="02020603050405020304" pitchFamily="18" charset="0"/>
              </a:defRPr>
            </a:lvl2pPr>
            <a:lvl3pPr marL="709613" indent="-287338">
              <a:lnSpc>
                <a:spcPct val="90000"/>
              </a:lnSpc>
              <a:spcBef>
                <a:spcPts val="1200"/>
              </a:spcBef>
              <a:buClr>
                <a:srgbClr val="B3B3B3"/>
              </a:buClr>
              <a:buFont typeface="Wingdings" panose="05000000000000000000" pitchFamily="2" charset="2"/>
              <a:buChar char="§"/>
              <a:defRPr sz="1400">
                <a:latin typeface="Helvetica LT Std Light" panose="020B0403020202020204" pitchFamily="34" charset="0"/>
                <a:cs typeface="Arial" panose="020B0604020202020204" pitchFamily="34" charset="0"/>
              </a:defRPr>
            </a:lvl3pPr>
            <a:lvl4pPr marL="987425" indent="-228600">
              <a:lnSpc>
                <a:spcPct val="90000"/>
              </a:lnSpc>
              <a:spcBef>
                <a:spcPts val="1200"/>
              </a:spcBef>
              <a:tabLst>
                <a:tab pos="893763" algn="l"/>
              </a:tabLst>
              <a:defRPr sz="1200">
                <a:solidFill>
                  <a:schemeClr val="tx1"/>
                </a:solidFill>
                <a:latin typeface="Helvetica LT Std Light" panose="020B0403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p:txBody>
      </p:sp>
      <p:sp>
        <p:nvSpPr>
          <p:cNvPr id="8" name="Titre 1"/>
          <p:cNvSpPr>
            <a:spLocks noGrp="1"/>
          </p:cNvSpPr>
          <p:nvPr>
            <p:ph type="title"/>
          </p:nvPr>
        </p:nvSpPr>
        <p:spPr>
          <a:xfrm>
            <a:off x="864000" y="735067"/>
            <a:ext cx="8634613" cy="661703"/>
          </a:xfrm>
          <a:prstGeom prst="rect">
            <a:avLst/>
          </a:prstGeom>
        </p:spPr>
        <p:txBody>
          <a:bodyPr/>
          <a:lstStyle>
            <a:lvl1pPr algn="l">
              <a:defRPr sz="2500" b="1">
                <a:latin typeface="Helvetica LT Std" panose="020B0704020202030204" pitchFamily="34" charset="0"/>
                <a:cs typeface="Arial" pitchFamily="34" charset="0"/>
              </a:defRPr>
            </a:lvl1pPr>
          </a:lstStyle>
          <a:p>
            <a:r>
              <a:rPr lang="fr-FR"/>
              <a:t>Cliquez pour modifier le style du titre</a:t>
            </a:r>
          </a:p>
        </p:txBody>
      </p:sp>
      <p:cxnSp>
        <p:nvCxnSpPr>
          <p:cNvPr id="5" name="Connecteur droit 4"/>
          <p:cNvCxnSpPr/>
          <p:nvPr userDrawn="1"/>
        </p:nvCxnSpPr>
        <p:spPr>
          <a:xfrm rot="5400000">
            <a:off x="145783" y="1059736"/>
            <a:ext cx="1142471" cy="1747"/>
          </a:xfrm>
          <a:prstGeom prst="line">
            <a:avLst/>
          </a:prstGeom>
          <a:ln w="19050">
            <a:solidFill>
              <a:srgbClr val="EE7D14"/>
            </a:solidFill>
          </a:ln>
        </p:spPr>
        <p:style>
          <a:lnRef idx="1">
            <a:schemeClr val="accent1"/>
          </a:lnRef>
          <a:fillRef idx="0">
            <a:schemeClr val="accent1"/>
          </a:fillRef>
          <a:effectRef idx="0">
            <a:schemeClr val="accent1"/>
          </a:effectRef>
          <a:fontRef idx="minor">
            <a:schemeClr val="tx1"/>
          </a:fontRef>
        </p:style>
      </p:cxnSp>
      <p:pic>
        <p:nvPicPr>
          <p:cNvPr id="7"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4639" y="7235100"/>
            <a:ext cx="1463041" cy="406792"/>
          </a:xfrm>
          <a:prstGeom prst="rect">
            <a:avLst/>
          </a:prstGeom>
        </p:spPr>
      </p:pic>
    </p:spTree>
    <p:extLst>
      <p:ext uri="{BB962C8B-B14F-4D97-AF65-F5344CB8AC3E}">
        <p14:creationId xmlns:p14="http://schemas.microsoft.com/office/powerpoint/2010/main" val="41689833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EXTE">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5E56906D-B9F9-9C46-884A-585CFFCFD7F3}"/>
              </a:ext>
            </a:extLst>
          </p:cNvPr>
          <p:cNvSpPr>
            <a:spLocks noGrp="1"/>
          </p:cNvSpPr>
          <p:nvPr>
            <p:ph type="sldNum" sz="quarter" idx="10"/>
          </p:nvPr>
        </p:nvSpPr>
        <p:spPr/>
        <p:txBody>
          <a:bodyPr/>
          <a:lstStyle>
            <a:lvl1pPr>
              <a:defRPr>
                <a:solidFill>
                  <a:srgbClr val="4482F4"/>
                </a:solidFill>
                <a:latin typeface="Avenir Next LT Pro" panose="020B0504020202020204" pitchFamily="34" charset="0"/>
              </a:defRPr>
            </a:lvl1pPr>
          </a:lstStyle>
          <a:p>
            <a:fld id="{86CB4B4D-7CA3-9044-876B-883B54F8677D}" type="slidenum">
              <a:rPr lang="fr-FR" smtClean="0"/>
              <a:pPr/>
              <a:t>‹#›</a:t>
            </a:fld>
            <a:endParaRPr lang="fr-FR"/>
          </a:p>
        </p:txBody>
      </p:sp>
      <p:sp>
        <p:nvSpPr>
          <p:cNvPr id="6" name="Texte niveau 1…">
            <a:extLst>
              <a:ext uri="{FF2B5EF4-FFF2-40B4-BE49-F238E27FC236}">
                <a16:creationId xmlns:a16="http://schemas.microsoft.com/office/drawing/2014/main" id="{7C1EBA70-4CB5-4F49-BC9C-6369F8CC2D92}"/>
              </a:ext>
            </a:extLst>
          </p:cNvPr>
          <p:cNvSpPr txBox="1">
            <a:spLocks noGrp="1"/>
          </p:cNvSpPr>
          <p:nvPr>
            <p:ph type="body" sz="quarter" idx="11"/>
          </p:nvPr>
        </p:nvSpPr>
        <p:spPr>
          <a:xfrm>
            <a:off x="450234" y="1344371"/>
            <a:ext cx="8184991" cy="1197360"/>
          </a:xfrm>
          <a:prstGeom prst="rect">
            <a:avLst/>
          </a:prstGeom>
        </p:spPr>
        <p:txBody>
          <a:bodyPr anchor="t"/>
          <a:lstStyle>
            <a:lvl1pPr marL="0" indent="0" algn="l">
              <a:spcBef>
                <a:spcPts val="0"/>
              </a:spcBef>
              <a:buSzTx/>
              <a:buFontTx/>
              <a:buNone/>
              <a:defRPr sz="1094" b="0" i="0">
                <a:latin typeface="Avenir Next LT Pro" panose="020B0504020202020204" pitchFamily="34" charset="0"/>
              </a:defRPr>
            </a:lvl1pPr>
            <a:lvl2pPr marL="0" indent="0" algn="l">
              <a:spcBef>
                <a:spcPts val="0"/>
              </a:spcBef>
              <a:buSzTx/>
              <a:buNone/>
              <a:defRPr sz="889" b="0" i="0">
                <a:latin typeface="AvenirNext LT Pro Regular" panose="020B0504020202020204" pitchFamily="34" charset="77"/>
              </a:defRPr>
            </a:lvl2pPr>
            <a:lvl3pPr marL="0" indent="0" algn="l">
              <a:spcBef>
                <a:spcPts val="0"/>
              </a:spcBef>
              <a:buSzTx/>
              <a:buNone/>
              <a:defRPr sz="889" b="0" i="0">
                <a:latin typeface="AvenirNext LT Pro Regular" panose="020B0504020202020204" pitchFamily="34" charset="77"/>
              </a:defRPr>
            </a:lvl3pPr>
            <a:lvl4pPr marL="0" indent="0" algn="l">
              <a:spcBef>
                <a:spcPts val="0"/>
              </a:spcBef>
              <a:buSzTx/>
              <a:buNone/>
              <a:defRPr sz="889" b="0" i="0">
                <a:latin typeface="AvenirNext LT Pro Regular" panose="020B0504020202020204" pitchFamily="34" charset="77"/>
              </a:defRPr>
            </a:lvl4pPr>
            <a:lvl5pPr marL="0" indent="0" algn="l">
              <a:spcBef>
                <a:spcPts val="0"/>
              </a:spcBef>
              <a:buSzTx/>
              <a:buNone/>
              <a:defRPr sz="889" b="0" i="0">
                <a:latin typeface="AvenirNext LT Pro Regular" panose="020B0504020202020204" pitchFamily="34" charset="77"/>
              </a:defRPr>
            </a:lvl5pPr>
          </a:lstStyle>
          <a:p>
            <a:endParaRPr lang="fr-FR"/>
          </a:p>
        </p:txBody>
      </p:sp>
      <p:sp>
        <p:nvSpPr>
          <p:cNvPr id="7" name="Texte niveau 1…">
            <a:extLst>
              <a:ext uri="{FF2B5EF4-FFF2-40B4-BE49-F238E27FC236}">
                <a16:creationId xmlns:a16="http://schemas.microsoft.com/office/drawing/2014/main" id="{8D4B5766-FF27-CC43-AD4D-1F4B40A890E1}"/>
              </a:ext>
            </a:extLst>
          </p:cNvPr>
          <p:cNvSpPr txBox="1">
            <a:spLocks noGrp="1"/>
          </p:cNvSpPr>
          <p:nvPr>
            <p:ph type="body" sz="quarter" idx="20" hasCustomPrompt="1"/>
          </p:nvPr>
        </p:nvSpPr>
        <p:spPr>
          <a:xfrm>
            <a:off x="450236" y="571785"/>
            <a:ext cx="8184990" cy="412856"/>
          </a:xfrm>
          <a:prstGeom prst="rect">
            <a:avLst/>
          </a:prstGeom>
        </p:spPr>
        <p:txBody>
          <a:bodyPr anchor="t"/>
          <a:lstStyle>
            <a:lvl1pPr marL="0" indent="0" algn="l">
              <a:spcBef>
                <a:spcPts val="0"/>
              </a:spcBef>
              <a:buSzTx/>
              <a:buNone/>
              <a:defRPr sz="1642" b="0" i="0">
                <a:solidFill>
                  <a:srgbClr val="EE7D14"/>
                </a:solidFill>
                <a:latin typeface="Avenir Next LT Pro" panose="020B0504020202020204" pitchFamily="34" charset="0"/>
              </a:defRPr>
            </a:lvl1pPr>
            <a:lvl2pPr marL="0" indent="0" algn="ctr">
              <a:spcBef>
                <a:spcPts val="0"/>
              </a:spcBef>
              <a:buSzTx/>
              <a:buNone/>
              <a:defRPr sz="1369" b="1" i="0">
                <a:latin typeface="AvenirNext LT Pro Bold" panose="020B0504020202020204" pitchFamily="34" charset="77"/>
              </a:defRPr>
            </a:lvl2pPr>
            <a:lvl3pPr marL="0" indent="0" algn="ctr">
              <a:spcBef>
                <a:spcPts val="0"/>
              </a:spcBef>
              <a:buSzTx/>
              <a:buNone/>
              <a:defRPr sz="1369" b="1" i="0">
                <a:latin typeface="AvenirNext LT Pro Bold" panose="020B0504020202020204" pitchFamily="34" charset="77"/>
              </a:defRPr>
            </a:lvl3pPr>
            <a:lvl4pPr marL="0" indent="0" algn="ctr">
              <a:spcBef>
                <a:spcPts val="0"/>
              </a:spcBef>
              <a:buSzTx/>
              <a:buNone/>
              <a:defRPr sz="1369" b="1" i="0">
                <a:latin typeface="AvenirNext LT Pro Bold" panose="020B0504020202020204" pitchFamily="34" charset="77"/>
              </a:defRPr>
            </a:lvl4pPr>
            <a:lvl5pPr marL="0" indent="0" algn="ctr">
              <a:spcBef>
                <a:spcPts val="0"/>
              </a:spcBef>
              <a:buSzTx/>
              <a:buNone/>
              <a:defRPr sz="1369" b="1" i="0">
                <a:latin typeface="AvenirNext LT Pro Bold" panose="020B0504020202020204" pitchFamily="34" charset="77"/>
              </a:defRPr>
            </a:lvl5pPr>
          </a:lstStyle>
          <a:p>
            <a:r>
              <a:rPr lang="fr-FR"/>
              <a:t>TEXTE DU TITRE</a:t>
            </a:r>
            <a:endParaRPr/>
          </a:p>
        </p:txBody>
      </p:sp>
      <p:sp>
        <p:nvSpPr>
          <p:cNvPr id="8" name="Rectangle 7">
            <a:extLst>
              <a:ext uri="{FF2B5EF4-FFF2-40B4-BE49-F238E27FC236}">
                <a16:creationId xmlns:a16="http://schemas.microsoft.com/office/drawing/2014/main" id="{5456E419-37B3-4755-B0A0-34D6DFF9C14C}"/>
              </a:ext>
            </a:extLst>
          </p:cNvPr>
          <p:cNvSpPr/>
          <p:nvPr userDrawn="1"/>
        </p:nvSpPr>
        <p:spPr>
          <a:xfrm>
            <a:off x="332202" y="78757"/>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354780841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8" name="Image 6">
            <a:extLst>
              <a:ext uri="{FF2B5EF4-FFF2-40B4-BE49-F238E27FC236}">
                <a16:creationId xmlns:a16="http://schemas.microsoft.com/office/drawing/2014/main" id="{9482D7BE-79F9-407B-8D3B-1DF3394AA2C9}"/>
              </a:ext>
            </a:extLst>
          </p:cNvPr>
          <p:cNvPicPr>
            <a:picLocks noChangeAspect="1"/>
          </p:cNvPicPr>
          <p:nvPr userDrawn="1"/>
        </p:nvPicPr>
        <p:blipFill rotWithShape="1">
          <a:blip r:embed="rId2">
            <a:alphaModFix amt="30000"/>
          </a:blip>
          <a:srcRect r="26825"/>
          <a:stretch/>
        </p:blipFill>
        <p:spPr>
          <a:xfrm rot="5400000">
            <a:off x="1930891" y="608929"/>
            <a:ext cx="5237323" cy="9099106"/>
          </a:xfrm>
          <a:prstGeom prst="rect">
            <a:avLst/>
          </a:prstGeom>
        </p:spPr>
      </p:pic>
      <p:sp>
        <p:nvSpPr>
          <p:cNvPr id="11" name="ZoneTexte 10">
            <a:extLst>
              <a:ext uri="{FF2B5EF4-FFF2-40B4-BE49-F238E27FC236}">
                <a16:creationId xmlns:a16="http://schemas.microsoft.com/office/drawing/2014/main" id="{1B94AFA8-0B79-454B-B84E-2E2E5088E120}"/>
              </a:ext>
            </a:extLst>
          </p:cNvPr>
          <p:cNvSpPr txBox="1">
            <a:spLocks/>
          </p:cNvSpPr>
          <p:nvPr userDrawn="1"/>
        </p:nvSpPr>
        <p:spPr>
          <a:xfrm>
            <a:off x="450234" y="2083014"/>
            <a:ext cx="3945987" cy="1357830"/>
          </a:xfrm>
          <a:prstGeom prst="rect">
            <a:avLst/>
          </a:prstGeom>
          <a:noFill/>
        </p:spPr>
        <p:txBody>
          <a:bodyPr lIns="0" tIns="0" rIns="0" bIns="0" rtlCol="0" anchor="ctr">
            <a:noAutofit/>
          </a:bodyPr>
          <a:lstStyle>
            <a:defPPr>
              <a:defRPr lang="en-US"/>
            </a:defPPr>
            <a:lvl1pPr lvl="0" indent="0" defTabSz="457200" eaLnBrk="0" fontAlgn="base" hangingPunct="0">
              <a:spcBef>
                <a:spcPct val="20000"/>
              </a:spcBef>
              <a:spcAft>
                <a:spcPct val="0"/>
              </a:spcAft>
              <a:buClr>
                <a:srgbClr val="B3B3B3"/>
              </a:buClr>
              <a:buFont typeface="Arial" panose="020B0604020202020204" pitchFamily="34" charset="0"/>
              <a:buNone/>
              <a:defRPr sz="2000" b="0" i="1" cap="none" spc="0" baseline="0">
                <a:latin typeface="Avenir Next LT Pro" panose="020B0504020202020204" pitchFamily="34" charset="0"/>
                <a:ea typeface="MS PGothic" panose="020B0600070205080204" pitchFamily="34" charset="-128"/>
                <a:cs typeface="Arial" panose="020B0604020202020204" pitchFamily="34" charset="0"/>
              </a:defRPr>
            </a:lvl1pPr>
            <a:lvl2pPr marL="742950" indent="-285750" defTabSz="457200" eaLnBrk="0" fontAlgn="base" hangingPunct="0">
              <a:spcBef>
                <a:spcPct val="20000"/>
              </a:spcBef>
              <a:spcAft>
                <a:spcPct val="0"/>
              </a:spcAft>
              <a:buFont typeface="Arial" panose="020B0604020202020204" pitchFamily="34" charset="0"/>
              <a:buChar char="–"/>
              <a:defRPr sz="2800">
                <a:ea typeface="MS PGothic" panose="020B0600070205080204" pitchFamily="34" charset="-128"/>
              </a:defRPr>
            </a:lvl2pPr>
            <a:lvl3pPr marL="1143000" indent="-228600" defTabSz="457200" eaLnBrk="0" fontAlgn="base" hangingPunct="0">
              <a:spcBef>
                <a:spcPct val="20000"/>
              </a:spcBef>
              <a:spcAft>
                <a:spcPct val="0"/>
              </a:spcAft>
              <a:buFont typeface="Arial" panose="020B0604020202020204" pitchFamily="34" charset="0"/>
              <a:buChar char="•"/>
              <a:defRPr sz="2400">
                <a:ea typeface="MS PGothic" panose="020B0600070205080204" pitchFamily="34" charset="-128"/>
              </a:defRPr>
            </a:lvl3pPr>
            <a:lvl4pPr marL="1600200" indent="-228600" defTabSz="457200" eaLnBrk="0" fontAlgn="base" hangingPunct="0">
              <a:spcBef>
                <a:spcPct val="20000"/>
              </a:spcBef>
              <a:spcAft>
                <a:spcPct val="0"/>
              </a:spcAft>
              <a:buFont typeface="Arial" panose="020B0604020202020204" pitchFamily="34" charset="0"/>
              <a:buChar char="–"/>
              <a:defRPr sz="2000">
                <a:ea typeface="MS PGothic" panose="020B0600070205080204" pitchFamily="34" charset="-128"/>
              </a:defRPr>
            </a:lvl4pPr>
            <a:lvl5pPr marL="2057400" indent="-228600" defTabSz="457200" eaLnBrk="0" fontAlgn="base" hangingPunct="0">
              <a:spcBef>
                <a:spcPct val="20000"/>
              </a:spcBef>
              <a:spcAft>
                <a:spcPct val="0"/>
              </a:spcAft>
              <a:buFont typeface="Arial" panose="020B0604020202020204" pitchFamily="34" charset="0"/>
              <a:buChar char="»"/>
              <a:defRPr sz="2000">
                <a:ea typeface="MS PGothic" panose="020B0600070205080204" pitchFamily="34" charset="-128"/>
              </a:defRPr>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lvl="0"/>
            <a:r>
              <a:rPr lang="en-US" sz="1503" i="0">
                <a:latin typeface="+mn-lt"/>
              </a:rPr>
              <a:t>Our mission: “Provide rational and professional solutions to long term investors in the context of efficient markets”</a:t>
            </a:r>
          </a:p>
        </p:txBody>
      </p:sp>
      <p:sp>
        <p:nvSpPr>
          <p:cNvPr id="2" name="Title 1"/>
          <p:cNvSpPr>
            <a:spLocks noGrp="1"/>
          </p:cNvSpPr>
          <p:nvPr>
            <p:ph type="ctrTitle" hasCustomPrompt="1"/>
          </p:nvPr>
        </p:nvSpPr>
        <p:spPr>
          <a:xfrm>
            <a:off x="450234" y="571786"/>
            <a:ext cx="9147529" cy="1064650"/>
          </a:xfrm>
        </p:spPr>
        <p:txBody>
          <a:bodyPr lIns="0" tIns="0" rIns="0" bIns="0" anchor="t"/>
          <a:lstStyle>
            <a:lvl1pPr algn="l">
              <a:defRPr sz="2630" b="0" cap="all" baseline="0">
                <a:solidFill>
                  <a:schemeClr val="bg2"/>
                </a:solidFill>
                <a:latin typeface="+mj-lt"/>
              </a:defRPr>
            </a:lvl1pPr>
          </a:lstStyle>
          <a:p>
            <a:r>
              <a:rPr lang="en-US" noProof="0"/>
              <a:t>Presentation title</a:t>
            </a:r>
          </a:p>
        </p:txBody>
      </p:sp>
      <p:sp>
        <p:nvSpPr>
          <p:cNvPr id="13" name="Espace réservé du texte 12">
            <a:extLst>
              <a:ext uri="{FF2B5EF4-FFF2-40B4-BE49-F238E27FC236}">
                <a16:creationId xmlns:a16="http://schemas.microsoft.com/office/drawing/2014/main" id="{1CE41566-3BD0-4ED0-8CDB-7D5AB8C5956E}"/>
              </a:ext>
            </a:extLst>
          </p:cNvPr>
          <p:cNvSpPr>
            <a:spLocks noGrp="1"/>
          </p:cNvSpPr>
          <p:nvPr>
            <p:ph type="body" sz="quarter" idx="10" hasCustomPrompt="1"/>
          </p:nvPr>
        </p:nvSpPr>
        <p:spPr>
          <a:xfrm>
            <a:off x="450235" y="7385576"/>
            <a:ext cx="1627591" cy="378907"/>
          </a:xfrm>
          <a:noFill/>
        </p:spPr>
        <p:txBody>
          <a:bodyPr rtlCol="0" anchor="ctr">
            <a:noAutofit/>
          </a:bodyPr>
          <a:lstStyle>
            <a:lvl1pPr>
              <a:defRPr lang="en-GB" sz="1310" b="0" i="1" spc="0" noProof="0" dirty="0">
                <a:latin typeface="+mn-lt"/>
                <a:ea typeface="MS PGothic" panose="020B0600070205080204" pitchFamily="34" charset="-128"/>
              </a:defRPr>
            </a:lvl1pPr>
          </a:lstStyle>
          <a:p>
            <a:pPr lvl="0" defTabSz="332943" eaLnBrk="0" fontAlgn="base" hangingPunct="0">
              <a:spcBef>
                <a:spcPct val="20000"/>
              </a:spcBef>
              <a:spcAft>
                <a:spcPct val="0"/>
              </a:spcAft>
              <a:buClr>
                <a:srgbClr val="B3B3B3"/>
              </a:buClr>
              <a:buFont typeface="Arial" panose="020B0604020202020204" pitchFamily="34" charset="0"/>
            </a:pPr>
            <a:r>
              <a:rPr lang="en-US" noProof="0"/>
              <a:t>[Month dd, year]</a:t>
            </a:r>
          </a:p>
        </p:txBody>
      </p:sp>
      <p:sp>
        <p:nvSpPr>
          <p:cNvPr id="14" name="Espace réservé du texte 12">
            <a:extLst>
              <a:ext uri="{FF2B5EF4-FFF2-40B4-BE49-F238E27FC236}">
                <a16:creationId xmlns:a16="http://schemas.microsoft.com/office/drawing/2014/main" id="{FEB4DBF5-F4AA-4F2A-8767-8CDCC79C2C5C}"/>
              </a:ext>
            </a:extLst>
          </p:cNvPr>
          <p:cNvSpPr>
            <a:spLocks noGrp="1"/>
          </p:cNvSpPr>
          <p:nvPr>
            <p:ph type="body" sz="quarter" idx="11" hasCustomPrompt="1"/>
          </p:nvPr>
        </p:nvSpPr>
        <p:spPr>
          <a:xfrm>
            <a:off x="5885875" y="217196"/>
            <a:ext cx="3705757" cy="225561"/>
          </a:xfrm>
        </p:spPr>
        <p:txBody>
          <a:bodyPr lIns="0" tIns="46800" rIns="0" bIns="46800"/>
          <a:lstStyle>
            <a:lvl1pPr algn="r">
              <a:lnSpc>
                <a:spcPct val="100000"/>
              </a:lnSpc>
              <a:defRPr sz="845" b="0" i="0">
                <a:latin typeface="+mn-lt"/>
              </a:defRPr>
            </a:lvl1pPr>
            <a:lvl3pPr marL="0" indent="0" algn="l">
              <a:spcBef>
                <a:spcPts val="0"/>
              </a:spcBef>
              <a:buNone/>
              <a:defRPr/>
            </a:lvl3pPr>
          </a:lstStyle>
          <a:p>
            <a:pPr lvl="0"/>
            <a:r>
              <a:rPr lang="en-US" noProof="0"/>
              <a:t>Confidentiality</a:t>
            </a:r>
          </a:p>
        </p:txBody>
      </p:sp>
      <p:pic>
        <p:nvPicPr>
          <p:cNvPr id="16" name="Graphique 15">
            <a:extLst>
              <a:ext uri="{FF2B5EF4-FFF2-40B4-BE49-F238E27FC236}">
                <a16:creationId xmlns:a16="http://schemas.microsoft.com/office/drawing/2014/main" id="{32285908-A981-4E0E-AB18-94FF13468D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8112388" y="5831176"/>
            <a:ext cx="2724447" cy="1322346"/>
          </a:xfrm>
          <a:prstGeom prst="rect">
            <a:avLst/>
          </a:prstGeom>
        </p:spPr>
      </p:pic>
      <p:sp>
        <p:nvSpPr>
          <p:cNvPr id="6" name="Espace réservé de la date 5">
            <a:extLst>
              <a:ext uri="{FF2B5EF4-FFF2-40B4-BE49-F238E27FC236}">
                <a16:creationId xmlns:a16="http://schemas.microsoft.com/office/drawing/2014/main" id="{151CE5FC-9303-4E3F-BFA6-0CF8C7EF5087}"/>
              </a:ext>
            </a:extLst>
          </p:cNvPr>
          <p:cNvSpPr>
            <a:spLocks noGrp="1"/>
          </p:cNvSpPr>
          <p:nvPr>
            <p:ph type="dt" sz="half" idx="12"/>
          </p:nvPr>
        </p:nvSpPr>
        <p:spPr/>
        <p:txBody>
          <a:bodyPr/>
          <a:lstStyle/>
          <a:p>
            <a:fld id="{CF612357-6474-4A15-8FC1-E5A796C215FB}" type="datetime1">
              <a:rPr lang="en-US" smtClean="0"/>
              <a:t>11/25/2024</a:t>
            </a:fld>
            <a:endParaRPr lang="en-US"/>
          </a:p>
        </p:txBody>
      </p:sp>
      <p:sp>
        <p:nvSpPr>
          <p:cNvPr id="7" name="Espace réservé du pied de page 6">
            <a:extLst>
              <a:ext uri="{FF2B5EF4-FFF2-40B4-BE49-F238E27FC236}">
                <a16:creationId xmlns:a16="http://schemas.microsoft.com/office/drawing/2014/main" id="{1E0B9642-6770-43FC-915C-CBF3B5D1634C}"/>
              </a:ext>
            </a:extLst>
          </p:cNvPr>
          <p:cNvSpPr>
            <a:spLocks noGrp="1"/>
          </p:cNvSpPr>
          <p:nvPr>
            <p:ph type="ftr" sz="quarter" idx="13"/>
          </p:nvPr>
        </p:nvSpPr>
        <p:spPr>
          <a:xfrm>
            <a:off x="0" y="0"/>
            <a:ext cx="0" cy="0"/>
          </a:xfrm>
          <a:prstGeom prst="rect">
            <a:avLst/>
          </a:prstGeom>
          <a:noFill/>
          <a:ln>
            <a:noFill/>
          </a:ln>
        </p:spPr>
        <p:txBody>
          <a:bodyPr/>
          <a:lstStyle>
            <a:lvl1pPr>
              <a:defRPr sz="100">
                <a:ln>
                  <a:noFill/>
                </a:ln>
                <a:noFill/>
              </a:defRPr>
            </a:lvl1pPr>
          </a:lstStyle>
          <a:p>
            <a:pPr defTabSz="425428"/>
            <a:r>
              <a:rPr lang="en-US"/>
              <a:t>For institutional investors only</a:t>
            </a:r>
          </a:p>
        </p:txBody>
      </p:sp>
      <p:sp>
        <p:nvSpPr>
          <p:cNvPr id="9" name="Espace réservé du numéro de diapositive 8">
            <a:extLst>
              <a:ext uri="{FF2B5EF4-FFF2-40B4-BE49-F238E27FC236}">
                <a16:creationId xmlns:a16="http://schemas.microsoft.com/office/drawing/2014/main" id="{E4F286B9-1BAF-42C6-B1B0-4F6D0D7D61C8}"/>
              </a:ext>
            </a:extLst>
          </p:cNvPr>
          <p:cNvSpPr>
            <a:spLocks noGrp="1"/>
          </p:cNvSpPr>
          <p:nvPr>
            <p:ph type="sldNum" sz="quarter" idx="14"/>
          </p:nvPr>
        </p:nvSpPr>
        <p:spPr>
          <a:xfrm>
            <a:off x="0" y="0"/>
            <a:ext cx="0" cy="0"/>
          </a:xfrm>
          <a:noFill/>
          <a:ln>
            <a:noFill/>
          </a:ln>
        </p:spPr>
        <p:txBody>
          <a:bodyPr/>
          <a:lstStyle>
            <a:lvl1pPr>
              <a:defRPr sz="100">
                <a:ln>
                  <a:noFill/>
                </a:ln>
                <a:noFill/>
              </a:defRPr>
            </a:lvl1pPr>
          </a:lstStyle>
          <a:p>
            <a:pPr algn="r" defTabSz="332943"/>
            <a:fld id="{355F9927-066A-4E42-B902-7FE3DF2732F9}" type="slidenum">
              <a:rPr lang="en-US" smtClean="0"/>
              <a:pPr algn="r" defTabSz="332943"/>
              <a:t>‹#›</a:t>
            </a:fld>
            <a:endParaRPr lang="en-US"/>
          </a:p>
        </p:txBody>
      </p:sp>
    </p:spTree>
    <p:extLst>
      <p:ext uri="{BB962C8B-B14F-4D97-AF65-F5344CB8AC3E}">
        <p14:creationId xmlns:p14="http://schemas.microsoft.com/office/powerpoint/2010/main" val="3393932557"/>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D673E6-1EEE-41E9-8305-F76C23C9004F}"/>
              </a:ext>
            </a:extLst>
          </p:cNvPr>
          <p:cNvSpPr>
            <a:spLocks noGrp="1"/>
          </p:cNvSpPr>
          <p:nvPr>
            <p:ph type="title" hasCustomPrompt="1"/>
          </p:nvPr>
        </p:nvSpPr>
        <p:spPr/>
        <p:txBody>
          <a:bodyPr/>
          <a:lstStyle>
            <a:lvl1pPr>
              <a:defRPr/>
            </a:lvl1pPr>
          </a:lstStyle>
          <a:p>
            <a:r>
              <a:rPr lang="en-US" noProof="0"/>
              <a:t>Slide title</a:t>
            </a:r>
          </a:p>
        </p:txBody>
      </p:sp>
      <p:sp>
        <p:nvSpPr>
          <p:cNvPr id="6" name="Espace réservé de la date 5">
            <a:extLst>
              <a:ext uri="{FF2B5EF4-FFF2-40B4-BE49-F238E27FC236}">
                <a16:creationId xmlns:a16="http://schemas.microsoft.com/office/drawing/2014/main" id="{DBB29243-DCAE-4A64-8CFD-863D97580EE0}"/>
              </a:ext>
            </a:extLst>
          </p:cNvPr>
          <p:cNvSpPr>
            <a:spLocks noGrp="1"/>
          </p:cNvSpPr>
          <p:nvPr>
            <p:ph type="dt" sz="half" idx="10"/>
          </p:nvPr>
        </p:nvSpPr>
        <p:spPr/>
        <p:txBody>
          <a:bodyPr/>
          <a:lstStyle/>
          <a:p>
            <a:fld id="{CF612357-6474-4A15-8FC1-E5A796C215FB}" type="datetime1">
              <a:rPr lang="en-US" smtClean="0"/>
              <a:t>11/25/2024</a:t>
            </a:fld>
            <a:endParaRPr lang="en-US"/>
          </a:p>
        </p:txBody>
      </p:sp>
      <p:sp>
        <p:nvSpPr>
          <p:cNvPr id="8" name="Espace réservé du numéro de diapositive 7">
            <a:extLst>
              <a:ext uri="{FF2B5EF4-FFF2-40B4-BE49-F238E27FC236}">
                <a16:creationId xmlns:a16="http://schemas.microsoft.com/office/drawing/2014/main" id="{99B6C336-299A-42EA-B758-AB2E785AE2CC}"/>
              </a:ext>
            </a:extLst>
          </p:cNvPr>
          <p:cNvSpPr>
            <a:spLocks noGrp="1"/>
          </p:cNvSpPr>
          <p:nvPr>
            <p:ph type="sldNum" sz="quarter" idx="12"/>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
        <p:nvSpPr>
          <p:cNvPr id="4" name="Rectangle 3">
            <a:extLst>
              <a:ext uri="{FF2B5EF4-FFF2-40B4-BE49-F238E27FC236}">
                <a16:creationId xmlns:a16="http://schemas.microsoft.com/office/drawing/2014/main" id="{1F752E1A-5AF6-1D25-44D4-D8F4AC38974C}"/>
              </a:ext>
            </a:extLst>
          </p:cNvPr>
          <p:cNvSpPr/>
          <p:nvPr userDrawn="1"/>
        </p:nvSpPr>
        <p:spPr>
          <a:xfrm>
            <a:off x="332202" y="78757"/>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8694392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8" name="Espace réservé du texte 7">
            <a:extLst>
              <a:ext uri="{FF2B5EF4-FFF2-40B4-BE49-F238E27FC236}">
                <a16:creationId xmlns:a16="http://schemas.microsoft.com/office/drawing/2014/main" id="{25F41B83-2ADD-40CF-80E5-F7208B8DFD7B}"/>
              </a:ext>
            </a:extLst>
          </p:cNvPr>
          <p:cNvSpPr>
            <a:spLocks noGrp="1"/>
          </p:cNvSpPr>
          <p:nvPr>
            <p:ph type="body" sz="quarter" idx="13" hasCustomPrompt="1"/>
          </p:nvPr>
        </p:nvSpPr>
        <p:spPr>
          <a:xfrm>
            <a:off x="450233" y="1344371"/>
            <a:ext cx="9143647" cy="6039808"/>
          </a:xfrm>
        </p:spPr>
        <p:txBody>
          <a:bodyPr/>
          <a:lstStyle>
            <a:lvl2pPr>
              <a:defRPr/>
            </a:lvl2pPr>
            <a:lvl3pPr>
              <a:defRPr/>
            </a:lvl3pPr>
            <a:lvl4pPr>
              <a:defRPr/>
            </a:lvl4pPr>
            <a:lvl5pPr>
              <a:defRPr/>
            </a:lvl5pPr>
          </a:lstStyle>
          <a:p>
            <a:pPr lvl="0"/>
            <a:r>
              <a:rPr lang="en-US" noProof="0"/>
              <a:t>Use Alt + Shift + Right / Left arrow to navigate through text levels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Espace réservé de la date 12">
            <a:extLst>
              <a:ext uri="{FF2B5EF4-FFF2-40B4-BE49-F238E27FC236}">
                <a16:creationId xmlns:a16="http://schemas.microsoft.com/office/drawing/2014/main" id="{C56B2CA5-30C8-4C0E-9443-B96D45E99C15}"/>
              </a:ext>
            </a:extLst>
          </p:cNvPr>
          <p:cNvSpPr>
            <a:spLocks noGrp="1"/>
          </p:cNvSpPr>
          <p:nvPr>
            <p:ph type="dt" sz="half" idx="14"/>
          </p:nvPr>
        </p:nvSpPr>
        <p:spPr/>
        <p:txBody>
          <a:bodyPr/>
          <a:lstStyle/>
          <a:p>
            <a:fld id="{CF612357-6474-4A15-8FC1-E5A796C215FB}" type="datetime1">
              <a:rPr lang="en-US" smtClean="0"/>
              <a:t>11/25/2024</a:t>
            </a:fld>
            <a:endParaRPr lang="en-US"/>
          </a:p>
        </p:txBody>
      </p:sp>
      <p:sp>
        <p:nvSpPr>
          <p:cNvPr id="15" name="Espace réservé du numéro de diapositive 14">
            <a:extLst>
              <a:ext uri="{FF2B5EF4-FFF2-40B4-BE49-F238E27FC236}">
                <a16:creationId xmlns:a16="http://schemas.microsoft.com/office/drawing/2014/main" id="{7140FE2F-F594-4C63-A985-AFD40B68DCCA}"/>
              </a:ext>
            </a:extLst>
          </p:cNvPr>
          <p:cNvSpPr>
            <a:spLocks noGrp="1"/>
          </p:cNvSpPr>
          <p:nvPr>
            <p:ph type="sldNum" sz="quarter" idx="16"/>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
        <p:nvSpPr>
          <p:cNvPr id="4" name="Rectangle 3">
            <a:extLst>
              <a:ext uri="{FF2B5EF4-FFF2-40B4-BE49-F238E27FC236}">
                <a16:creationId xmlns:a16="http://schemas.microsoft.com/office/drawing/2014/main" id="{0951CD1D-FBFD-E234-BF29-38A88A3412DE}"/>
              </a:ext>
            </a:extLst>
          </p:cNvPr>
          <p:cNvSpPr/>
          <p:nvPr userDrawn="1"/>
        </p:nvSpPr>
        <p:spPr>
          <a:xfrm>
            <a:off x="332202" y="78757"/>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40921388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3" name="Espace réservé du contenu 2">
            <a:extLst>
              <a:ext uri="{FF2B5EF4-FFF2-40B4-BE49-F238E27FC236}">
                <a16:creationId xmlns:a16="http://schemas.microsoft.com/office/drawing/2014/main" id="{B3D3A9A9-C109-4A68-8A3F-E092690A6EDA}"/>
              </a:ext>
            </a:extLst>
          </p:cNvPr>
          <p:cNvSpPr>
            <a:spLocks noGrp="1"/>
          </p:cNvSpPr>
          <p:nvPr>
            <p:ph sz="quarter" idx="14" hasCustomPrompt="1"/>
          </p:nvPr>
        </p:nvSpPr>
        <p:spPr>
          <a:xfrm>
            <a:off x="450232" y="1344370"/>
            <a:ext cx="4498250"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a:t>Use Alt + Shift + Right / Left arrow to navigate through text levels</a:t>
            </a:r>
          </a:p>
          <a:p>
            <a:pPr lvl="1"/>
            <a:r>
              <a:rPr lang="en-US"/>
              <a:t>Deuxième niveau</a:t>
            </a:r>
          </a:p>
          <a:p>
            <a:pPr lvl="2"/>
            <a:r>
              <a:rPr lang="en-US"/>
              <a:t>Troisième niveau</a:t>
            </a:r>
          </a:p>
          <a:p>
            <a:pPr lvl="3"/>
            <a:r>
              <a:rPr lang="en-US"/>
              <a:t>Quatrième niveau</a:t>
            </a:r>
          </a:p>
          <a:p>
            <a:pPr lvl="4"/>
            <a:r>
              <a:rPr lang="en-US"/>
              <a:t>Cinquième niveau</a:t>
            </a:r>
          </a:p>
        </p:txBody>
      </p:sp>
      <p:sp>
        <p:nvSpPr>
          <p:cNvPr id="7" name="Espace réservé du contenu 6">
            <a:extLst>
              <a:ext uri="{FF2B5EF4-FFF2-40B4-BE49-F238E27FC236}">
                <a16:creationId xmlns:a16="http://schemas.microsoft.com/office/drawing/2014/main" id="{6E80021B-D418-4AE6-89BF-314A522A64BE}"/>
              </a:ext>
            </a:extLst>
          </p:cNvPr>
          <p:cNvSpPr>
            <a:spLocks noGrp="1"/>
          </p:cNvSpPr>
          <p:nvPr>
            <p:ph sz="quarter" idx="15" hasCustomPrompt="1"/>
          </p:nvPr>
        </p:nvSpPr>
        <p:spPr>
          <a:xfrm>
            <a:off x="5095630" y="1344370"/>
            <a:ext cx="4498250"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a:t>Use Alt + Shift + Right / Left arrow to navigate through text levels</a:t>
            </a:r>
          </a:p>
          <a:p>
            <a:pPr lvl="1"/>
            <a:r>
              <a:rPr lang="en-US"/>
              <a:t>Deuxième niveau</a:t>
            </a:r>
          </a:p>
          <a:p>
            <a:pPr lvl="2"/>
            <a:r>
              <a:rPr lang="en-US"/>
              <a:t>Troisième niveau</a:t>
            </a:r>
          </a:p>
          <a:p>
            <a:pPr lvl="3"/>
            <a:r>
              <a:rPr lang="en-US"/>
              <a:t>Quatrième niveau</a:t>
            </a:r>
          </a:p>
          <a:p>
            <a:pPr lvl="4"/>
            <a:r>
              <a:rPr lang="en-US"/>
              <a:t>Cinquième niveau</a:t>
            </a:r>
          </a:p>
        </p:txBody>
      </p:sp>
      <p:sp>
        <p:nvSpPr>
          <p:cNvPr id="5" name="Espace réservé de la date 4">
            <a:extLst>
              <a:ext uri="{FF2B5EF4-FFF2-40B4-BE49-F238E27FC236}">
                <a16:creationId xmlns:a16="http://schemas.microsoft.com/office/drawing/2014/main" id="{9CD8D519-D584-41F2-A105-BC7BCB237F67}"/>
              </a:ext>
            </a:extLst>
          </p:cNvPr>
          <p:cNvSpPr>
            <a:spLocks noGrp="1"/>
          </p:cNvSpPr>
          <p:nvPr>
            <p:ph type="dt" sz="half" idx="16"/>
          </p:nvPr>
        </p:nvSpPr>
        <p:spPr/>
        <p:txBody>
          <a:bodyPr/>
          <a:lstStyle/>
          <a:p>
            <a:fld id="{CF612357-6474-4A15-8FC1-E5A796C215FB}" type="datetime1">
              <a:rPr lang="en-US" smtClean="0"/>
              <a:t>11/25/2024</a:t>
            </a:fld>
            <a:endParaRPr lang="en-US"/>
          </a:p>
        </p:txBody>
      </p:sp>
      <p:sp>
        <p:nvSpPr>
          <p:cNvPr id="10" name="Espace réservé du numéro de diapositive 9">
            <a:extLst>
              <a:ext uri="{FF2B5EF4-FFF2-40B4-BE49-F238E27FC236}">
                <a16:creationId xmlns:a16="http://schemas.microsoft.com/office/drawing/2014/main" id="{34DC9126-54B5-485E-8B02-FD6357DE99CC}"/>
              </a:ext>
            </a:extLst>
          </p:cNvPr>
          <p:cNvSpPr>
            <a:spLocks noGrp="1"/>
          </p:cNvSpPr>
          <p:nvPr>
            <p:ph type="sldNum" sz="quarter" idx="18"/>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
        <p:nvSpPr>
          <p:cNvPr id="4" name="Rectangle 3">
            <a:extLst>
              <a:ext uri="{FF2B5EF4-FFF2-40B4-BE49-F238E27FC236}">
                <a16:creationId xmlns:a16="http://schemas.microsoft.com/office/drawing/2014/main" id="{A9148481-D239-B45C-2327-B60CF220D1FE}"/>
              </a:ext>
            </a:extLst>
          </p:cNvPr>
          <p:cNvSpPr/>
          <p:nvPr userDrawn="1"/>
        </p:nvSpPr>
        <p:spPr>
          <a:xfrm>
            <a:off x="332202" y="78757"/>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26956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4" name="Date Placeholder 3"/>
          <p:cNvSpPr>
            <a:spLocks noGrp="1"/>
          </p:cNvSpPr>
          <p:nvPr>
            <p:ph type="dt" sz="half" idx="10"/>
          </p:nvPr>
        </p:nvSpPr>
        <p:spPr/>
        <p:txBody>
          <a:bodyPr/>
          <a:lstStyle/>
          <a:p>
            <a:fld id="{7B0E42A6-8BA2-4254-AA0E-7ED5187CD789}" type="datetime1">
              <a:rPr lang="en-US" noProof="0" smtClean="0"/>
              <a:t>11/25/2024</a:t>
            </a:fld>
            <a:endParaRPr lang="en-US" noProof="0"/>
          </a:p>
        </p:txBody>
      </p:sp>
      <p:sp>
        <p:nvSpPr>
          <p:cNvPr id="6" name="Slide Number Placeholder 5"/>
          <p:cNvSpPr>
            <a:spLocks noGrp="1"/>
          </p:cNvSpPr>
          <p:nvPr>
            <p:ph type="sldNum" sz="quarter" idx="12"/>
          </p:nvPr>
        </p:nvSpPr>
        <p:spPr>
          <a:xfrm>
            <a:off x="9521126" y="7384179"/>
            <a:ext cx="476678" cy="282961"/>
          </a:xfrm>
        </p:spPr>
        <p:txBody>
          <a:bodyPr/>
          <a:lstStyle>
            <a:lvl1pPr>
              <a:defRPr lang="en-GB" smtClean="0"/>
            </a:lvl1pPr>
          </a:lstStyle>
          <a:p>
            <a:pPr defTabSz="332943"/>
            <a:fld id="{355F9927-066A-4E42-B902-7FE3DF2732F9}" type="slidenum">
              <a:rPr lang="en-US" smtClean="0"/>
              <a:pPr defTabSz="332943"/>
              <a:t>‹#›</a:t>
            </a:fld>
            <a:endParaRPr lang="en-US"/>
          </a:p>
        </p:txBody>
      </p:sp>
      <p:sp>
        <p:nvSpPr>
          <p:cNvPr id="3" name="Espace réservé du contenu 2">
            <a:extLst>
              <a:ext uri="{FF2B5EF4-FFF2-40B4-BE49-F238E27FC236}">
                <a16:creationId xmlns:a16="http://schemas.microsoft.com/office/drawing/2014/main" id="{2F4D3214-E7D4-49BE-82FB-0DF9A231D5E7}"/>
              </a:ext>
            </a:extLst>
          </p:cNvPr>
          <p:cNvSpPr>
            <a:spLocks noGrp="1"/>
          </p:cNvSpPr>
          <p:nvPr>
            <p:ph sz="quarter" idx="14" hasCustomPrompt="1"/>
          </p:nvPr>
        </p:nvSpPr>
        <p:spPr>
          <a:xfrm>
            <a:off x="450233" y="1344371"/>
            <a:ext cx="9143647"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7" name="Espace réservé du contenu 6">
            <a:extLst>
              <a:ext uri="{FF2B5EF4-FFF2-40B4-BE49-F238E27FC236}">
                <a16:creationId xmlns:a16="http://schemas.microsoft.com/office/drawing/2014/main" id="{3A313F16-062D-42AE-B866-CD0C3B1F9D8F}"/>
              </a:ext>
            </a:extLst>
          </p:cNvPr>
          <p:cNvSpPr>
            <a:spLocks noGrp="1"/>
          </p:cNvSpPr>
          <p:nvPr>
            <p:ph sz="quarter" idx="15" hasCustomPrompt="1"/>
          </p:nvPr>
        </p:nvSpPr>
        <p:spPr>
          <a:xfrm>
            <a:off x="450233" y="4440189"/>
            <a:ext cx="9143647"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9" name="Rectangle 8">
            <a:extLst>
              <a:ext uri="{FF2B5EF4-FFF2-40B4-BE49-F238E27FC236}">
                <a16:creationId xmlns:a16="http://schemas.microsoft.com/office/drawing/2014/main" id="{29837BB5-D8BC-E4F5-7276-C88E7AE153EE}"/>
              </a:ext>
            </a:extLst>
          </p:cNvPr>
          <p:cNvSpPr/>
          <p:nvPr userDrawn="1"/>
        </p:nvSpPr>
        <p:spPr>
          <a:xfrm>
            <a:off x="332202" y="78757"/>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17694124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ur Squa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4" name="Date Placeholder 3"/>
          <p:cNvSpPr>
            <a:spLocks noGrp="1"/>
          </p:cNvSpPr>
          <p:nvPr>
            <p:ph type="dt" sz="half" idx="10"/>
          </p:nvPr>
        </p:nvSpPr>
        <p:spPr/>
        <p:txBody>
          <a:bodyPr/>
          <a:lstStyle/>
          <a:p>
            <a:fld id="{A2422AAE-5419-422A-B9BF-164198B09718}" type="datetime1">
              <a:rPr lang="en-US" noProof="0" smtClean="0"/>
              <a:t>11/25/2024</a:t>
            </a:fld>
            <a:endParaRPr lang="en-US" noProof="0"/>
          </a:p>
        </p:txBody>
      </p:sp>
      <p:sp>
        <p:nvSpPr>
          <p:cNvPr id="6" name="Slide Number Placeholder 5"/>
          <p:cNvSpPr>
            <a:spLocks noGrp="1"/>
          </p:cNvSpPr>
          <p:nvPr>
            <p:ph type="sldNum" sz="quarter" idx="12"/>
          </p:nvPr>
        </p:nvSpPr>
        <p:spPr>
          <a:xfrm>
            <a:off x="9521126" y="7384179"/>
            <a:ext cx="476678" cy="282961"/>
          </a:xfrm>
        </p:spPr>
        <p:txBody>
          <a:bodyPr/>
          <a:lstStyle>
            <a:lvl1pPr>
              <a:defRPr lang="en-GB" smtClean="0"/>
            </a:lvl1pPr>
          </a:lstStyle>
          <a:p>
            <a:pPr defTabSz="332943"/>
            <a:fld id="{355F9927-066A-4E42-B902-7FE3DF2732F9}" type="slidenum">
              <a:rPr lang="en-US" smtClean="0"/>
              <a:pPr defTabSz="332943"/>
              <a:t>‹#›</a:t>
            </a:fld>
            <a:endParaRPr lang="en-US"/>
          </a:p>
        </p:txBody>
      </p:sp>
      <p:sp>
        <p:nvSpPr>
          <p:cNvPr id="3" name="Espace réservé du contenu 2">
            <a:extLst>
              <a:ext uri="{FF2B5EF4-FFF2-40B4-BE49-F238E27FC236}">
                <a16:creationId xmlns:a16="http://schemas.microsoft.com/office/drawing/2014/main" id="{368AE907-5C50-431E-B550-53B466A77822}"/>
              </a:ext>
            </a:extLst>
          </p:cNvPr>
          <p:cNvSpPr>
            <a:spLocks noGrp="1"/>
          </p:cNvSpPr>
          <p:nvPr>
            <p:ph sz="quarter" idx="14" hasCustomPrompt="1"/>
          </p:nvPr>
        </p:nvSpPr>
        <p:spPr>
          <a:xfrm>
            <a:off x="450232" y="1344371"/>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7" name="Espace réservé du contenu 6">
            <a:extLst>
              <a:ext uri="{FF2B5EF4-FFF2-40B4-BE49-F238E27FC236}">
                <a16:creationId xmlns:a16="http://schemas.microsoft.com/office/drawing/2014/main" id="{4399F403-3BBE-42FE-92CD-CC7D62A2FE96}"/>
              </a:ext>
            </a:extLst>
          </p:cNvPr>
          <p:cNvSpPr>
            <a:spLocks noGrp="1"/>
          </p:cNvSpPr>
          <p:nvPr>
            <p:ph sz="quarter" idx="15" hasCustomPrompt="1"/>
          </p:nvPr>
        </p:nvSpPr>
        <p:spPr>
          <a:xfrm>
            <a:off x="450232" y="4440189"/>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9" name="Espace réservé du contenu 8">
            <a:extLst>
              <a:ext uri="{FF2B5EF4-FFF2-40B4-BE49-F238E27FC236}">
                <a16:creationId xmlns:a16="http://schemas.microsoft.com/office/drawing/2014/main" id="{31D48D6F-7640-443F-A005-73DAA5371AD0}"/>
              </a:ext>
            </a:extLst>
          </p:cNvPr>
          <p:cNvSpPr>
            <a:spLocks noGrp="1"/>
          </p:cNvSpPr>
          <p:nvPr>
            <p:ph sz="quarter" idx="16" hasCustomPrompt="1"/>
          </p:nvPr>
        </p:nvSpPr>
        <p:spPr>
          <a:xfrm>
            <a:off x="5095630" y="1344371"/>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10" name="Espace réservé du contenu 9">
            <a:extLst>
              <a:ext uri="{FF2B5EF4-FFF2-40B4-BE49-F238E27FC236}">
                <a16:creationId xmlns:a16="http://schemas.microsoft.com/office/drawing/2014/main" id="{E11233B7-D33C-4BD5-B03F-774E9C2B61E1}"/>
              </a:ext>
            </a:extLst>
          </p:cNvPr>
          <p:cNvSpPr>
            <a:spLocks noGrp="1"/>
          </p:cNvSpPr>
          <p:nvPr>
            <p:ph sz="quarter" idx="17" hasCustomPrompt="1"/>
          </p:nvPr>
        </p:nvSpPr>
        <p:spPr>
          <a:xfrm>
            <a:off x="5095630" y="4440189"/>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5" name="Rectangle 4">
            <a:extLst>
              <a:ext uri="{FF2B5EF4-FFF2-40B4-BE49-F238E27FC236}">
                <a16:creationId xmlns:a16="http://schemas.microsoft.com/office/drawing/2014/main" id="{F4D5CCB4-05AA-E0E5-BC9B-11E68493A9F7}"/>
              </a:ext>
            </a:extLst>
          </p:cNvPr>
          <p:cNvSpPr/>
          <p:nvPr userDrawn="1"/>
        </p:nvSpPr>
        <p:spPr>
          <a:xfrm>
            <a:off x="332202" y="78757"/>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499948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s (2/3, 1/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4" name="Date Placeholder 3"/>
          <p:cNvSpPr>
            <a:spLocks noGrp="1"/>
          </p:cNvSpPr>
          <p:nvPr>
            <p:ph type="dt" sz="half" idx="10"/>
          </p:nvPr>
        </p:nvSpPr>
        <p:spPr/>
        <p:txBody>
          <a:bodyPr/>
          <a:lstStyle/>
          <a:p>
            <a:fld id="{DA70FBC0-836E-44C4-913D-E0F41D909B64}" type="datetime1">
              <a:rPr lang="en-US" noProof="0" smtClean="0"/>
              <a:t>11/25/2024</a:t>
            </a:fld>
            <a:endParaRPr lang="en-US" noProof="0"/>
          </a:p>
        </p:txBody>
      </p:sp>
      <p:sp>
        <p:nvSpPr>
          <p:cNvPr id="6" name="Slide Number Placeholder 5"/>
          <p:cNvSpPr>
            <a:spLocks noGrp="1"/>
          </p:cNvSpPr>
          <p:nvPr>
            <p:ph type="sldNum" sz="quarter" idx="12"/>
          </p:nvPr>
        </p:nvSpPr>
        <p:spPr>
          <a:xfrm>
            <a:off x="9521126" y="7384179"/>
            <a:ext cx="476678" cy="282961"/>
          </a:xfrm>
        </p:spPr>
        <p:txBody>
          <a:bodyPr/>
          <a:lstStyle>
            <a:lvl1pPr>
              <a:defRPr lang="en-GB" smtClean="0"/>
            </a:lvl1pPr>
          </a:lstStyle>
          <a:p>
            <a:pPr defTabSz="332943"/>
            <a:fld id="{355F9927-066A-4E42-B902-7FE3DF2732F9}" type="slidenum">
              <a:rPr lang="en-US" smtClean="0"/>
              <a:pPr defTabSz="332943"/>
              <a:t>‹#›</a:t>
            </a:fld>
            <a:endParaRPr lang="en-US"/>
          </a:p>
        </p:txBody>
      </p:sp>
      <p:sp>
        <p:nvSpPr>
          <p:cNvPr id="3" name="Espace réservé du contenu 2">
            <a:extLst>
              <a:ext uri="{FF2B5EF4-FFF2-40B4-BE49-F238E27FC236}">
                <a16:creationId xmlns:a16="http://schemas.microsoft.com/office/drawing/2014/main" id="{BDDF0120-FA16-4CBB-8E65-0B667AEA6DC3}"/>
              </a:ext>
            </a:extLst>
          </p:cNvPr>
          <p:cNvSpPr>
            <a:spLocks noGrp="1"/>
          </p:cNvSpPr>
          <p:nvPr>
            <p:ph sz="quarter" idx="14" hasCustomPrompt="1"/>
          </p:nvPr>
        </p:nvSpPr>
        <p:spPr>
          <a:xfrm>
            <a:off x="450233" y="1344370"/>
            <a:ext cx="5997666"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7" name="Espace réservé du contenu 6">
            <a:extLst>
              <a:ext uri="{FF2B5EF4-FFF2-40B4-BE49-F238E27FC236}">
                <a16:creationId xmlns:a16="http://schemas.microsoft.com/office/drawing/2014/main" id="{B6BECA35-F91C-4F08-9426-D25C43231EF5}"/>
              </a:ext>
            </a:extLst>
          </p:cNvPr>
          <p:cNvSpPr>
            <a:spLocks noGrp="1"/>
          </p:cNvSpPr>
          <p:nvPr>
            <p:ph sz="quarter" idx="15" hasCustomPrompt="1"/>
          </p:nvPr>
        </p:nvSpPr>
        <p:spPr>
          <a:xfrm>
            <a:off x="6595047" y="1344370"/>
            <a:ext cx="2998833"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5" name="Rectangle 4">
            <a:extLst>
              <a:ext uri="{FF2B5EF4-FFF2-40B4-BE49-F238E27FC236}">
                <a16:creationId xmlns:a16="http://schemas.microsoft.com/office/drawing/2014/main" id="{8EF8DE2D-A4D8-AEBB-D015-17B715C02145}"/>
              </a:ext>
            </a:extLst>
          </p:cNvPr>
          <p:cNvSpPr/>
          <p:nvPr userDrawn="1"/>
        </p:nvSpPr>
        <p:spPr>
          <a:xfrm>
            <a:off x="332202" y="78757"/>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2527167412"/>
      </p:ext>
    </p:extLst>
  </p:cSld>
  <p:clrMapOvr>
    <a:masterClrMapping/>
  </p:clrMapOvr>
  <p:extLst>
    <p:ext uri="{DCECCB84-F9BA-43D5-87BE-67443E8EF086}">
      <p15:sldGuideLst xmlns:p15="http://schemas.microsoft.com/office/powerpoint/2012/main">
        <p15:guide id="1" pos="4323">
          <p15:clr>
            <a:srgbClr val="FBAE40"/>
          </p15:clr>
        </p15:guide>
        <p15:guide id="2" pos="442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section">
    <p:spTree>
      <p:nvGrpSpPr>
        <p:cNvPr id="1" name=""/>
        <p:cNvGrpSpPr/>
        <p:nvPr/>
      </p:nvGrpSpPr>
      <p:grpSpPr>
        <a:xfrm>
          <a:off x="0" y="0"/>
          <a:ext cx="0" cy="0"/>
          <a:chOff x="0" y="0"/>
          <a:chExt cx="0" cy="0"/>
        </a:xfrm>
      </p:grpSpPr>
      <p:pic>
        <p:nvPicPr>
          <p:cNvPr id="7" name="Image 7">
            <a:extLst>
              <a:ext uri="{FF2B5EF4-FFF2-40B4-BE49-F238E27FC236}">
                <a16:creationId xmlns:a16="http://schemas.microsoft.com/office/drawing/2014/main" id="{8BF65AC8-0624-4F7D-8732-E4078876CF68}"/>
              </a:ext>
            </a:extLst>
          </p:cNvPr>
          <p:cNvPicPr>
            <a:picLocks noChangeAspect="1"/>
          </p:cNvPicPr>
          <p:nvPr userDrawn="1"/>
        </p:nvPicPr>
        <p:blipFill rotWithShape="1">
          <a:blip r:embed="rId2">
            <a:alphaModFix amt="30000"/>
          </a:blip>
          <a:srcRect r="39409" b="28626"/>
          <a:stretch/>
        </p:blipFill>
        <p:spPr>
          <a:xfrm>
            <a:off x="6279667" y="1024350"/>
            <a:ext cx="3758990" cy="6742660"/>
          </a:xfrm>
          <a:prstGeom prst="rect">
            <a:avLst/>
          </a:prstGeom>
        </p:spPr>
      </p:pic>
      <p:sp>
        <p:nvSpPr>
          <p:cNvPr id="3" name="Espace réservé de la date 2">
            <a:extLst>
              <a:ext uri="{FF2B5EF4-FFF2-40B4-BE49-F238E27FC236}">
                <a16:creationId xmlns:a16="http://schemas.microsoft.com/office/drawing/2014/main" id="{C71D294A-AAC1-48EB-A59F-CAAD94766AFA}"/>
              </a:ext>
            </a:extLst>
          </p:cNvPr>
          <p:cNvSpPr>
            <a:spLocks noGrp="1"/>
          </p:cNvSpPr>
          <p:nvPr>
            <p:ph type="dt" sz="half" idx="10"/>
          </p:nvPr>
        </p:nvSpPr>
        <p:spPr/>
        <p:txBody>
          <a:bodyPr/>
          <a:lstStyle/>
          <a:p>
            <a:fld id="{11C70041-18DF-4DE0-8B70-279BA1C39885}" type="datetime1">
              <a:rPr lang="en-US" smtClean="0"/>
              <a:t>11/25/2024</a:t>
            </a:fld>
            <a:endParaRPr lang="en-US"/>
          </a:p>
        </p:txBody>
      </p:sp>
      <p:sp>
        <p:nvSpPr>
          <p:cNvPr id="5" name="Espace réservé du numéro de diapositive 4">
            <a:extLst>
              <a:ext uri="{FF2B5EF4-FFF2-40B4-BE49-F238E27FC236}">
                <a16:creationId xmlns:a16="http://schemas.microsoft.com/office/drawing/2014/main" id="{9D4B8527-3395-4407-A772-287FD8BE5FEF}"/>
              </a:ext>
            </a:extLst>
          </p:cNvPr>
          <p:cNvSpPr>
            <a:spLocks noGrp="1"/>
          </p:cNvSpPr>
          <p:nvPr>
            <p:ph type="sldNum" sz="quarter" idx="12"/>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
        <p:nvSpPr>
          <p:cNvPr id="2" name="Rectangle 1">
            <a:extLst>
              <a:ext uri="{FF2B5EF4-FFF2-40B4-BE49-F238E27FC236}">
                <a16:creationId xmlns:a16="http://schemas.microsoft.com/office/drawing/2014/main" id="{B05E21DE-A399-812B-C411-2695D3580B21}"/>
              </a:ext>
            </a:extLst>
          </p:cNvPr>
          <p:cNvSpPr/>
          <p:nvPr userDrawn="1"/>
        </p:nvSpPr>
        <p:spPr>
          <a:xfrm>
            <a:off x="332202" y="78757"/>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1444373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pic>
        <p:nvPicPr>
          <p:cNvPr id="9" name="Image 7">
            <a:extLst>
              <a:ext uri="{FF2B5EF4-FFF2-40B4-BE49-F238E27FC236}">
                <a16:creationId xmlns:a16="http://schemas.microsoft.com/office/drawing/2014/main" id="{BB868917-C19F-45C8-86AC-04E8CBACD5B9}"/>
              </a:ext>
            </a:extLst>
          </p:cNvPr>
          <p:cNvPicPr>
            <a:picLocks noChangeAspect="1"/>
          </p:cNvPicPr>
          <p:nvPr userDrawn="1"/>
        </p:nvPicPr>
        <p:blipFill rotWithShape="1">
          <a:blip r:embed="rId2">
            <a:alphaModFix amt="30000"/>
          </a:blip>
          <a:srcRect r="39409" b="28626"/>
          <a:stretch/>
        </p:blipFill>
        <p:spPr>
          <a:xfrm>
            <a:off x="6279667" y="1024350"/>
            <a:ext cx="3758990" cy="6742660"/>
          </a:xfrm>
          <a:prstGeom prst="rect">
            <a:avLst/>
          </a:prstGeom>
        </p:spPr>
      </p:pic>
      <p:sp>
        <p:nvSpPr>
          <p:cNvPr id="10" name="ZoneTexte 9">
            <a:extLst>
              <a:ext uri="{FF2B5EF4-FFF2-40B4-BE49-F238E27FC236}">
                <a16:creationId xmlns:a16="http://schemas.microsoft.com/office/drawing/2014/main" id="{C2131400-108F-4FF8-80C3-5E87CC718A03}"/>
              </a:ext>
            </a:extLst>
          </p:cNvPr>
          <p:cNvSpPr txBox="1">
            <a:spLocks/>
          </p:cNvSpPr>
          <p:nvPr userDrawn="1"/>
        </p:nvSpPr>
        <p:spPr>
          <a:xfrm>
            <a:off x="451255" y="566830"/>
            <a:ext cx="3469233" cy="318890"/>
          </a:xfrm>
          <a:prstGeom prst="rect">
            <a:avLst/>
          </a:prstGeom>
        </p:spPr>
        <p:txBody>
          <a:bodyPr vert="horz" lIns="0" tIns="0" rIns="0" bIns="0" rtlCol="0" anchor="t">
            <a:noAutofit/>
          </a:bodyPr>
          <a:lstStyle>
            <a:defPPr>
              <a:defRPr lang="en-US"/>
            </a:defPPr>
            <a:lvl1pPr lvl="0" defTabSz="914400">
              <a:lnSpc>
                <a:spcPct val="90000"/>
              </a:lnSpc>
              <a:spcBef>
                <a:spcPct val="0"/>
              </a:spcBef>
              <a:buNone/>
              <a:defRPr sz="2400" b="0" cap="all" baseline="0">
                <a:solidFill>
                  <a:schemeClr val="bg2"/>
                </a:solidFill>
                <a:latin typeface="+mj-lt"/>
                <a:ea typeface="+mj-ea"/>
                <a:cs typeface="Arial" panose="020B0604020202020204" pitchFamily="34" charset="0"/>
              </a:defRPr>
            </a:lvl1pPr>
          </a:lstStyle>
          <a:p>
            <a:pPr lvl="0"/>
            <a:r>
              <a:rPr lang="en-US" sz="1879"/>
              <a:t>Disclaimer</a:t>
            </a:r>
          </a:p>
        </p:txBody>
      </p:sp>
      <p:sp>
        <p:nvSpPr>
          <p:cNvPr id="8" name="TextBox 1">
            <a:extLst>
              <a:ext uri="{FF2B5EF4-FFF2-40B4-BE49-F238E27FC236}">
                <a16:creationId xmlns:a16="http://schemas.microsoft.com/office/drawing/2014/main" id="{22DE8C8B-7BFE-40E0-BB3B-BB1C12440F4C}"/>
              </a:ext>
            </a:extLst>
          </p:cNvPr>
          <p:cNvSpPr txBox="1">
            <a:spLocks/>
          </p:cNvSpPr>
          <p:nvPr userDrawn="1"/>
        </p:nvSpPr>
        <p:spPr>
          <a:xfrm>
            <a:off x="450233" y="1342426"/>
            <a:ext cx="9147529" cy="5660705"/>
          </a:xfrm>
          <a:prstGeom prst="rect">
            <a:avLst/>
          </a:prstGeom>
        </p:spPr>
        <p:txBody>
          <a:bodyPr lIns="0" tIns="0" rIns="0" bIns="0" anchor="t"/>
          <a:lstStyle>
            <a:defPPr>
              <a:defRPr lang="en-US"/>
            </a:defPPr>
            <a:lvl1pPr marR="0" indent="0" algn="just" defTabSz="584083">
              <a:lnSpc>
                <a:spcPct val="100000"/>
              </a:lnSpc>
              <a:spcBef>
                <a:spcPts val="0"/>
              </a:spcBef>
              <a:spcAft>
                <a:spcPts val="0"/>
              </a:spcAft>
              <a:buClrTx/>
              <a:buSzTx/>
              <a:buFontTx/>
              <a:buNone/>
              <a:tabLst/>
              <a:defRPr sz="1000" b="0" i="0" u="none" strike="noStrike" cap="none" spc="0" baseline="0">
                <a:solidFill>
                  <a:srgbClr val="000000"/>
                </a:solidFill>
                <a:uFillTx/>
                <a:latin typeface="Avenir Next LT Pro" panose="020B0504020202020204" pitchFamily="34" charset="0"/>
                <a:cs typeface="Helvetica Neue"/>
                <a:sym typeface="Helvetica Neue"/>
              </a:defRPr>
            </a:lvl1pPr>
            <a:lvl2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2pPr>
            <a:lvl3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3pPr>
            <a:lvl4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4pPr>
            <a:lvl5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5pPr>
            <a:lvl6pPr marL="2666467"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6pPr>
            <a:lvl7pPr marL="3110878"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7pPr>
            <a:lvl8pPr marL="3555289"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8pPr>
            <a:lvl9pPr marL="3999700"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9pPr>
          </a:lstStyle>
          <a:p>
            <a:pPr lvl="0"/>
            <a:r>
              <a:rPr lang="en-US" sz="752">
                <a:latin typeface="+mn-lt"/>
              </a:rPr>
              <a:t>This material is solely for the attention of institutional, professional, qualified or sophisticated investors and distributors. It is not to be distributed to the general public, private customers or retail investors in any jurisdiction whatsoever. This document is intended only for the person to whom it has been delivered. </a:t>
            </a:r>
          </a:p>
          <a:p>
            <a:pPr lvl="0"/>
            <a:endParaRPr lang="en-US" sz="752">
              <a:latin typeface="+mn-lt"/>
            </a:endParaRPr>
          </a:p>
          <a:p>
            <a:pPr lvl="0"/>
            <a:r>
              <a:rPr lang="en-US" sz="752">
                <a:latin typeface="+mn-lt"/>
              </a:rPr>
              <a:t>Funds and/or SICAV specific information may have been provided for information solely to illustrate TOBAM’s expertise in the strategy. Funds or the SICAV that might be mentioned in this document may not be eligible for sale in some states or countries and they may not be suitable for all types of investors. In particular, TOBAM funds are not registered for sale in the US, and this document is not an offer for sale of funds to US persons (as such term is used in Regulation S promulgated under the 1933 Act). This material is provided for information purposes only and does not constitute a recommendation, solicitation, offer, advice or invitation to purchase or sell any fund, SICAV or sub-fund or to enter in any transaction and should in no case be interpreted as such, nor shall it or the fact of its distribution form the basis of, or be relied on in connection with, any contract for the same.</a:t>
            </a:r>
          </a:p>
          <a:p>
            <a:pPr lvl="0"/>
            <a:endParaRPr lang="en-US" sz="752">
              <a:latin typeface="+mn-lt"/>
            </a:endParaRPr>
          </a:p>
          <a:p>
            <a:pPr lvl="0"/>
            <a:r>
              <a:rPr lang="en-US" sz="752">
                <a:latin typeface="+mn-lt"/>
              </a:rPr>
              <a:t>The information provided in this presentation relates to strategies managed by TOBAM, a French investment adviser registered with the U.S. Securities and Exchange Commission (SEC) under the U.S. Investment Advisers Act of 1940 and the </a:t>
            </a:r>
            <a:r>
              <a:rPr lang="en-US" sz="752" err="1">
                <a:latin typeface="+mn-lt"/>
              </a:rPr>
              <a:t>Autorité</a:t>
            </a:r>
            <a:r>
              <a:rPr lang="en-US" sz="752">
                <a:latin typeface="+mn-lt"/>
              </a:rPr>
              <a:t> des </a:t>
            </a:r>
            <a:r>
              <a:rPr lang="en-US" sz="752" err="1">
                <a:latin typeface="+mn-lt"/>
              </a:rPr>
              <a:t>Marchés</a:t>
            </a:r>
            <a:r>
              <a:rPr lang="en-US" sz="752">
                <a:latin typeface="+mn-lt"/>
              </a:rPr>
              <a:t> Financiers (AMF) and having its head office located at 24-26 avenue des Champs </a:t>
            </a:r>
            <a:r>
              <a:rPr lang="en-US" sz="752" err="1">
                <a:latin typeface="+mn-lt"/>
              </a:rPr>
              <a:t>Elysées</a:t>
            </a:r>
            <a:r>
              <a:rPr lang="en-US" sz="752">
                <a:latin typeface="+mn-lt"/>
              </a:rPr>
              <a:t>, 75008 Paris, France. TOBAM’s Form ADV is available free of charge upon request. In Canada, TOBAM is acting under the assumed name “TOBAM SAS Inc.” in Alberta and “TOBAM Société par Actions </a:t>
            </a:r>
            <a:r>
              <a:rPr lang="en-US" sz="752" err="1">
                <a:latin typeface="+mn-lt"/>
              </a:rPr>
              <a:t>Simplifiée</a:t>
            </a:r>
            <a:r>
              <a:rPr lang="en-US" sz="752">
                <a:latin typeface="+mn-lt"/>
              </a:rPr>
              <a:t>” in Québec.</a:t>
            </a:r>
          </a:p>
          <a:p>
            <a:pPr lvl="0"/>
            <a:endParaRPr lang="en-US" sz="752">
              <a:latin typeface="+mn-lt"/>
            </a:endParaRPr>
          </a:p>
          <a:p>
            <a:pPr lvl="0"/>
            <a:r>
              <a:rPr lang="en-US" sz="752">
                <a:latin typeface="+mn-lt"/>
              </a:rPr>
              <a:t>All rights in the TOBAM Maximum Diversification Index Series vest in TOBAM. The use of TOBAM Maximum Diversification Index Series to create financial products requires a license granted by TOBAM. The information shall not be used to verify or correct other data, to create indices, risk models, or analytics, or in connection with issuing, offering, sponsoring, managing or marketing any securities, portfolios, financial products or other investment vehicles without TOBAM’s prior consent.</a:t>
            </a:r>
          </a:p>
          <a:p>
            <a:pPr lvl="0"/>
            <a:endParaRPr lang="en-US" sz="752">
              <a:latin typeface="+mn-lt"/>
            </a:endParaRPr>
          </a:p>
          <a:p>
            <a:pPr lvl="0"/>
            <a:r>
              <a:rPr lang="en-US" sz="752">
                <a:latin typeface="+mn-lt"/>
              </a:rPr>
              <a:t>Investment involves risk. All investors should seek the advice of their legal and/or tax counsel or their financial advisor prior to any investment decision in order to determine its suitability. The value and income produced by a strategy may be adversely affected by exchange rates, interest rates, or other factors so that an investor may get back less than he or she invested. </a:t>
            </a:r>
          </a:p>
          <a:p>
            <a:pPr lvl="0"/>
            <a:endParaRPr lang="en-US" sz="752">
              <a:latin typeface="+mn-lt"/>
            </a:endParaRPr>
          </a:p>
          <a:p>
            <a:pPr lvl="0"/>
            <a:r>
              <a:rPr lang="en-US" sz="752">
                <a:latin typeface="+mn-lt"/>
              </a:rPr>
              <a:t>Past performance and simulations based on thereon are not indicative of future results nor are they reliable indicators of future performance. Any performance objective is solely intended to express an objective or target for a return on your investment and represents a forward-looking statement. It does not represent and should not be construed as a guarantee, promise or assurance of a specific return on your investment. Actual returns may differ materially from the performance objective, and there are no guarantees that you will achieve such returns. Back tests do not represent the results of an actual portfolio, and TOBAM does not guarantee the accuracy of supporting data. The constraints and fees applicable to an actual portfolio would affect results achieved. </a:t>
            </a:r>
          </a:p>
          <a:p>
            <a:pPr lvl="0"/>
            <a:endParaRPr lang="en-US" sz="752">
              <a:latin typeface="+mn-lt"/>
            </a:endParaRPr>
          </a:p>
          <a:p>
            <a:pPr lvl="0"/>
            <a:r>
              <a:rPr lang="en-US" sz="752">
                <a:latin typeface="+mn-lt"/>
              </a:rPr>
              <a:t>This material, including back tests, is based on sources that TOBAM considers to be reliable as of the date shown, but TOBAM does not warrant the completeness or accuracy of any data, information, opinions or results. TOBAM has continued and will continue its research efforts amending the investment process from time to time accordingly. TOBAM reserves the right of revision or change without notice, of the universe, data, models, strategy and opinions. TOBAM accepts no liability whatsoever, whether direct or indirect, that may arise from the use of information contained in this material. TOBAM can in no way be held responsible for any decision or investment made on the basis of information contained in this material. The allocations and weightings, as well as the views, strategies, universes, data, models and opinions of the investment team, are as of the date shown and are subject to change. </a:t>
            </a:r>
          </a:p>
          <a:p>
            <a:pPr lvl="0"/>
            <a:endParaRPr lang="en-US" sz="752">
              <a:latin typeface="+mn-lt"/>
            </a:endParaRPr>
          </a:p>
          <a:p>
            <a:pPr lvl="0"/>
            <a:r>
              <a:rPr lang="en-US" sz="752">
                <a:latin typeface="+mn-lt"/>
              </a:rPr>
              <a:t>This document and the information herein is disclosed to you on a confidential basis and shall not be reproduced, modified, translated or distributed without the express written permission of TOBAM or TOBAM NORTH AMERICA and to the extent that it is passed on, care must be taken to ensure that any reproduction is in a form which accurately reflects the information presented here. This information could be presented by TOBAM NORTH AMERICA, a wholly-owned subsidiary of the TOBAM group of companies that is authorized to present the investment strategies of TOBAM, subject to TOBAM's supervision, but is not authorized to provide investment advice.</a:t>
            </a:r>
          </a:p>
          <a:p>
            <a:pPr lvl="0"/>
            <a:endParaRPr lang="en-US" sz="752">
              <a:latin typeface="+mn-lt"/>
            </a:endParaRPr>
          </a:p>
          <a:p>
            <a:pPr lvl="0"/>
            <a:r>
              <a:rPr lang="en-US" sz="752">
                <a:latin typeface="+mn-lt"/>
              </a:rPr>
              <a:t>Copyrights: All text, graphics, interfaces, logos and artwork, including but not limited to the design, structure, selection, coordination, expression, "look and feel" and arrangement contained in this presentation, are owned by TOBAM and are protected by copyright and various other intellectual property rights and unfair competition laws. Trademarks: "TOBAM," "</a:t>
            </a:r>
            <a:r>
              <a:rPr lang="en-US" sz="752" err="1">
                <a:latin typeface="+mn-lt"/>
              </a:rPr>
              <a:t>MaxDiv</a:t>
            </a:r>
            <a:r>
              <a:rPr lang="en-US" sz="752">
                <a:latin typeface="+mn-lt"/>
              </a:rPr>
              <a:t>," "Maximum Diversification," "Diversification Ratio,” “Most Diversified Portfolio,” “Most Diversified Portfolios,” “MDP” and "Anti-Benchmark" are registered trademarks. The absence of a product or service name from this list does not constitute a waiver of TOBAM trademark or other intellectual property rights concerning that name. Patents: The Anti-Benchmark, </a:t>
            </a:r>
            <a:r>
              <a:rPr lang="en-US" sz="752" err="1">
                <a:latin typeface="+mn-lt"/>
              </a:rPr>
              <a:t>MaxDiv</a:t>
            </a:r>
            <a:r>
              <a:rPr lang="en-US" sz="752">
                <a:latin typeface="+mn-lt"/>
              </a:rPr>
              <a:t> and Maximum Diversification strategies, methods and systems for selecting and managing a portfolio of securities, processes and products are patented or patent pending. Knowledge, processes and strategies: The Anti-Benchmark, </a:t>
            </a:r>
            <a:r>
              <a:rPr lang="en-US" sz="752" err="1">
                <a:latin typeface="+mn-lt"/>
              </a:rPr>
              <a:t>MaxDiv</a:t>
            </a:r>
            <a:r>
              <a:rPr lang="en-US" sz="752">
                <a:latin typeface="+mn-lt"/>
              </a:rPr>
              <a:t> and Maximum Diversification strategies, methods and systems for selecting and managing a portfolio of securities, processes and products are protected under unfair competition, passing-off and misappropriation laws. Terms of use: TOBAM owns all rights to, title to and interest in TOBAM products and services, marketing and promotional materials, trademarks and Patents, including without limitation all associated Intellectual Property Rights. Any use of the intellectual property, knowledge, processes and strategies of TOBAM for any purpose and under any form (known and/or unknown) in direct or indirect relation with financial products including but not limited to certificates, indices, notes, bonds, OTC options, warrants, mutual funds, ETFs and insurance policies (i) is strictly prohibited without TOBAM’s prior written consent and (ii) requires a license. AC, JDV, NZ</a:t>
            </a:r>
          </a:p>
        </p:txBody>
      </p:sp>
      <p:sp>
        <p:nvSpPr>
          <p:cNvPr id="2" name="Rectangle 1">
            <a:hlinkClick r:id="rId3"/>
            <a:extLst>
              <a:ext uri="{FF2B5EF4-FFF2-40B4-BE49-F238E27FC236}">
                <a16:creationId xmlns:a16="http://schemas.microsoft.com/office/drawing/2014/main" id="{512156B1-F664-45F4-9DD7-F41115069CEF}"/>
              </a:ext>
            </a:extLst>
          </p:cNvPr>
          <p:cNvSpPr/>
          <p:nvPr userDrawn="1"/>
        </p:nvSpPr>
        <p:spPr>
          <a:xfrm>
            <a:off x="4175700" y="4368828"/>
            <a:ext cx="108012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589" tIns="33295" rIns="66589" bIns="33295" numCol="1" spcCol="0" rtlCol="0" fromWordArt="0" anchor="ctr" anchorCtr="0" forceAA="0" compatLnSpc="1">
            <a:prstTxWarp prst="textNoShape">
              <a:avLst/>
            </a:prstTxWarp>
            <a:noAutofit/>
          </a:bodyPr>
          <a:lstStyle/>
          <a:p>
            <a:pPr algn="ctr"/>
            <a:endParaRPr lang="en-US" sz="1460"/>
          </a:p>
        </p:txBody>
      </p:sp>
      <p:sp>
        <p:nvSpPr>
          <p:cNvPr id="3" name="Espace réservé de la date 2">
            <a:extLst>
              <a:ext uri="{FF2B5EF4-FFF2-40B4-BE49-F238E27FC236}">
                <a16:creationId xmlns:a16="http://schemas.microsoft.com/office/drawing/2014/main" id="{206B2346-C559-400D-88F5-311C78E620C8}"/>
              </a:ext>
            </a:extLst>
          </p:cNvPr>
          <p:cNvSpPr>
            <a:spLocks noGrp="1"/>
          </p:cNvSpPr>
          <p:nvPr>
            <p:ph type="dt" sz="half" idx="10"/>
          </p:nvPr>
        </p:nvSpPr>
        <p:spPr/>
        <p:txBody>
          <a:bodyPr/>
          <a:lstStyle/>
          <a:p>
            <a:fld id="{E2F47CCC-29A0-49C3-A2A2-317E00F128FA}" type="datetime1">
              <a:rPr lang="en-US" smtClean="0"/>
              <a:t>11/25/2024</a:t>
            </a:fld>
            <a:endParaRPr lang="en-US"/>
          </a:p>
        </p:txBody>
      </p:sp>
      <p:sp>
        <p:nvSpPr>
          <p:cNvPr id="5" name="Espace réservé du numéro de diapositive 4">
            <a:extLst>
              <a:ext uri="{FF2B5EF4-FFF2-40B4-BE49-F238E27FC236}">
                <a16:creationId xmlns:a16="http://schemas.microsoft.com/office/drawing/2014/main" id="{73998B60-3714-4869-B34D-665B8DB1F45B}"/>
              </a:ext>
            </a:extLst>
          </p:cNvPr>
          <p:cNvSpPr>
            <a:spLocks noGrp="1"/>
          </p:cNvSpPr>
          <p:nvPr>
            <p:ph type="sldNum" sz="quarter" idx="12"/>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
        <p:nvSpPr>
          <p:cNvPr id="6" name="Rectangle 5">
            <a:extLst>
              <a:ext uri="{FF2B5EF4-FFF2-40B4-BE49-F238E27FC236}">
                <a16:creationId xmlns:a16="http://schemas.microsoft.com/office/drawing/2014/main" id="{5011DDB7-E197-23BF-2122-28F23033F313}"/>
              </a:ext>
            </a:extLst>
          </p:cNvPr>
          <p:cNvSpPr/>
          <p:nvPr userDrawn="1"/>
        </p:nvSpPr>
        <p:spPr>
          <a:xfrm>
            <a:off x="332202" y="78757"/>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2694016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8" name="Image 6">
            <a:extLst>
              <a:ext uri="{FF2B5EF4-FFF2-40B4-BE49-F238E27FC236}">
                <a16:creationId xmlns:a16="http://schemas.microsoft.com/office/drawing/2014/main" id="{9482D7BE-79F9-407B-8D3B-1DF3394AA2C9}"/>
              </a:ext>
            </a:extLst>
          </p:cNvPr>
          <p:cNvPicPr>
            <a:picLocks noChangeAspect="1"/>
          </p:cNvPicPr>
          <p:nvPr userDrawn="1"/>
        </p:nvPicPr>
        <p:blipFill rotWithShape="1">
          <a:blip r:embed="rId2">
            <a:alphaModFix amt="30000"/>
          </a:blip>
          <a:srcRect r="26825"/>
          <a:stretch/>
        </p:blipFill>
        <p:spPr>
          <a:xfrm rot="5400000">
            <a:off x="1930891" y="608929"/>
            <a:ext cx="5237323" cy="9099106"/>
          </a:xfrm>
          <a:prstGeom prst="rect">
            <a:avLst/>
          </a:prstGeom>
        </p:spPr>
      </p:pic>
      <p:sp>
        <p:nvSpPr>
          <p:cNvPr id="11" name="ZoneTexte 10">
            <a:extLst>
              <a:ext uri="{FF2B5EF4-FFF2-40B4-BE49-F238E27FC236}">
                <a16:creationId xmlns:a16="http://schemas.microsoft.com/office/drawing/2014/main" id="{1B94AFA8-0B79-454B-B84E-2E2E5088E120}"/>
              </a:ext>
            </a:extLst>
          </p:cNvPr>
          <p:cNvSpPr txBox="1">
            <a:spLocks/>
          </p:cNvSpPr>
          <p:nvPr userDrawn="1"/>
        </p:nvSpPr>
        <p:spPr>
          <a:xfrm>
            <a:off x="450234" y="2083014"/>
            <a:ext cx="3945987" cy="1357830"/>
          </a:xfrm>
          <a:prstGeom prst="rect">
            <a:avLst/>
          </a:prstGeom>
          <a:noFill/>
        </p:spPr>
        <p:txBody>
          <a:bodyPr lIns="0" tIns="0" rIns="0" bIns="0" rtlCol="0" anchor="ctr">
            <a:noAutofit/>
          </a:bodyPr>
          <a:lstStyle>
            <a:defPPr>
              <a:defRPr lang="en-US"/>
            </a:defPPr>
            <a:lvl1pPr lvl="0" indent="0" defTabSz="457200" eaLnBrk="0" fontAlgn="base" hangingPunct="0">
              <a:spcBef>
                <a:spcPct val="20000"/>
              </a:spcBef>
              <a:spcAft>
                <a:spcPct val="0"/>
              </a:spcAft>
              <a:buClr>
                <a:srgbClr val="B3B3B3"/>
              </a:buClr>
              <a:buFont typeface="Arial" panose="020B0604020202020204" pitchFamily="34" charset="0"/>
              <a:buNone/>
              <a:defRPr sz="2000" b="0" i="1" cap="none" spc="0" baseline="0">
                <a:latin typeface="Avenir Next LT Pro" panose="020B0504020202020204" pitchFamily="34" charset="0"/>
                <a:ea typeface="MS PGothic" panose="020B0600070205080204" pitchFamily="34" charset="-128"/>
                <a:cs typeface="Arial" panose="020B0604020202020204" pitchFamily="34" charset="0"/>
              </a:defRPr>
            </a:lvl1pPr>
            <a:lvl2pPr marL="742950" indent="-285750" defTabSz="457200" eaLnBrk="0" fontAlgn="base" hangingPunct="0">
              <a:spcBef>
                <a:spcPct val="20000"/>
              </a:spcBef>
              <a:spcAft>
                <a:spcPct val="0"/>
              </a:spcAft>
              <a:buFont typeface="Arial" panose="020B0604020202020204" pitchFamily="34" charset="0"/>
              <a:buChar char="–"/>
              <a:defRPr sz="2800">
                <a:ea typeface="MS PGothic" panose="020B0600070205080204" pitchFamily="34" charset="-128"/>
              </a:defRPr>
            </a:lvl2pPr>
            <a:lvl3pPr marL="1143000" indent="-228600" defTabSz="457200" eaLnBrk="0" fontAlgn="base" hangingPunct="0">
              <a:spcBef>
                <a:spcPct val="20000"/>
              </a:spcBef>
              <a:spcAft>
                <a:spcPct val="0"/>
              </a:spcAft>
              <a:buFont typeface="Arial" panose="020B0604020202020204" pitchFamily="34" charset="0"/>
              <a:buChar char="•"/>
              <a:defRPr sz="2400">
                <a:ea typeface="MS PGothic" panose="020B0600070205080204" pitchFamily="34" charset="-128"/>
              </a:defRPr>
            </a:lvl3pPr>
            <a:lvl4pPr marL="1600200" indent="-228600" defTabSz="457200" eaLnBrk="0" fontAlgn="base" hangingPunct="0">
              <a:spcBef>
                <a:spcPct val="20000"/>
              </a:spcBef>
              <a:spcAft>
                <a:spcPct val="0"/>
              </a:spcAft>
              <a:buFont typeface="Arial" panose="020B0604020202020204" pitchFamily="34" charset="0"/>
              <a:buChar char="–"/>
              <a:defRPr sz="2000">
                <a:ea typeface="MS PGothic" panose="020B0600070205080204" pitchFamily="34" charset="-128"/>
              </a:defRPr>
            </a:lvl4pPr>
            <a:lvl5pPr marL="2057400" indent="-228600" defTabSz="457200" eaLnBrk="0" fontAlgn="base" hangingPunct="0">
              <a:spcBef>
                <a:spcPct val="20000"/>
              </a:spcBef>
              <a:spcAft>
                <a:spcPct val="0"/>
              </a:spcAft>
              <a:buFont typeface="Arial" panose="020B0604020202020204" pitchFamily="34" charset="0"/>
              <a:buChar char="»"/>
              <a:defRPr sz="2000">
                <a:ea typeface="MS PGothic" panose="020B0600070205080204" pitchFamily="34" charset="-128"/>
              </a:defRPr>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lvl="0"/>
            <a:r>
              <a:rPr lang="en-US" sz="1503" i="0">
                <a:latin typeface="+mn-lt"/>
              </a:rPr>
              <a:t>Our mission: “Provide rational and professional solutions to long term investors in the context of efficient markets”</a:t>
            </a:r>
          </a:p>
        </p:txBody>
      </p:sp>
      <p:sp>
        <p:nvSpPr>
          <p:cNvPr id="2" name="Title 1"/>
          <p:cNvSpPr>
            <a:spLocks noGrp="1"/>
          </p:cNvSpPr>
          <p:nvPr>
            <p:ph type="ctrTitle" hasCustomPrompt="1"/>
          </p:nvPr>
        </p:nvSpPr>
        <p:spPr>
          <a:xfrm>
            <a:off x="450234" y="571786"/>
            <a:ext cx="9147529" cy="1064650"/>
          </a:xfrm>
        </p:spPr>
        <p:txBody>
          <a:bodyPr lIns="0" tIns="0" rIns="0" bIns="0" anchor="t"/>
          <a:lstStyle>
            <a:lvl1pPr algn="l">
              <a:defRPr sz="2630" b="0" cap="all" baseline="0">
                <a:solidFill>
                  <a:schemeClr val="bg2"/>
                </a:solidFill>
                <a:latin typeface="+mj-lt"/>
              </a:defRPr>
            </a:lvl1pPr>
          </a:lstStyle>
          <a:p>
            <a:r>
              <a:rPr lang="en-US" noProof="0"/>
              <a:t>Presentation title</a:t>
            </a:r>
          </a:p>
        </p:txBody>
      </p:sp>
      <p:sp>
        <p:nvSpPr>
          <p:cNvPr id="13" name="Espace réservé du texte 12">
            <a:extLst>
              <a:ext uri="{FF2B5EF4-FFF2-40B4-BE49-F238E27FC236}">
                <a16:creationId xmlns:a16="http://schemas.microsoft.com/office/drawing/2014/main" id="{1CE41566-3BD0-4ED0-8CDB-7D5AB8C5956E}"/>
              </a:ext>
            </a:extLst>
          </p:cNvPr>
          <p:cNvSpPr>
            <a:spLocks noGrp="1"/>
          </p:cNvSpPr>
          <p:nvPr>
            <p:ph type="body" sz="quarter" idx="10" hasCustomPrompt="1"/>
          </p:nvPr>
        </p:nvSpPr>
        <p:spPr>
          <a:xfrm>
            <a:off x="450235" y="7385576"/>
            <a:ext cx="1627591" cy="378907"/>
          </a:xfrm>
          <a:noFill/>
        </p:spPr>
        <p:txBody>
          <a:bodyPr rtlCol="0" anchor="ctr">
            <a:noAutofit/>
          </a:bodyPr>
          <a:lstStyle>
            <a:lvl1pPr>
              <a:defRPr lang="en-GB" sz="1310" b="0" i="1" spc="0" noProof="0" dirty="0">
                <a:latin typeface="+mn-lt"/>
                <a:ea typeface="MS PGothic" panose="020B0600070205080204" pitchFamily="34" charset="-128"/>
              </a:defRPr>
            </a:lvl1pPr>
          </a:lstStyle>
          <a:p>
            <a:pPr lvl="0" defTabSz="332943" eaLnBrk="0" fontAlgn="base" hangingPunct="0">
              <a:spcBef>
                <a:spcPct val="20000"/>
              </a:spcBef>
              <a:spcAft>
                <a:spcPct val="0"/>
              </a:spcAft>
              <a:buClr>
                <a:srgbClr val="B3B3B3"/>
              </a:buClr>
              <a:buFont typeface="Arial" panose="020B0604020202020204" pitchFamily="34" charset="0"/>
            </a:pPr>
            <a:r>
              <a:rPr lang="en-US" noProof="0"/>
              <a:t>[Month dd, year]</a:t>
            </a:r>
          </a:p>
        </p:txBody>
      </p:sp>
      <p:sp>
        <p:nvSpPr>
          <p:cNvPr id="14" name="Espace réservé du texte 12">
            <a:extLst>
              <a:ext uri="{FF2B5EF4-FFF2-40B4-BE49-F238E27FC236}">
                <a16:creationId xmlns:a16="http://schemas.microsoft.com/office/drawing/2014/main" id="{FEB4DBF5-F4AA-4F2A-8767-8CDCC79C2C5C}"/>
              </a:ext>
            </a:extLst>
          </p:cNvPr>
          <p:cNvSpPr>
            <a:spLocks noGrp="1"/>
          </p:cNvSpPr>
          <p:nvPr>
            <p:ph type="body" sz="quarter" idx="11" hasCustomPrompt="1"/>
          </p:nvPr>
        </p:nvSpPr>
        <p:spPr>
          <a:xfrm>
            <a:off x="5885875" y="217196"/>
            <a:ext cx="3705757" cy="225561"/>
          </a:xfrm>
        </p:spPr>
        <p:txBody>
          <a:bodyPr lIns="0" tIns="46800" rIns="0" bIns="46800"/>
          <a:lstStyle>
            <a:lvl1pPr algn="r">
              <a:lnSpc>
                <a:spcPct val="100000"/>
              </a:lnSpc>
              <a:defRPr sz="845" b="0" i="0">
                <a:latin typeface="+mn-lt"/>
              </a:defRPr>
            </a:lvl1pPr>
            <a:lvl3pPr marL="0" indent="0" algn="l">
              <a:spcBef>
                <a:spcPts val="0"/>
              </a:spcBef>
              <a:buNone/>
              <a:defRPr/>
            </a:lvl3pPr>
          </a:lstStyle>
          <a:p>
            <a:pPr lvl="0"/>
            <a:r>
              <a:rPr lang="en-US" noProof="0"/>
              <a:t>Confidentiality</a:t>
            </a:r>
          </a:p>
        </p:txBody>
      </p:sp>
      <p:pic>
        <p:nvPicPr>
          <p:cNvPr id="16" name="Graphique 15">
            <a:extLst>
              <a:ext uri="{FF2B5EF4-FFF2-40B4-BE49-F238E27FC236}">
                <a16:creationId xmlns:a16="http://schemas.microsoft.com/office/drawing/2014/main" id="{32285908-A981-4E0E-AB18-94FF13468D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8112388" y="5831176"/>
            <a:ext cx="2724447" cy="1322346"/>
          </a:xfrm>
          <a:prstGeom prst="rect">
            <a:avLst/>
          </a:prstGeom>
        </p:spPr>
      </p:pic>
      <p:sp>
        <p:nvSpPr>
          <p:cNvPr id="6" name="Espace réservé de la date 5">
            <a:extLst>
              <a:ext uri="{FF2B5EF4-FFF2-40B4-BE49-F238E27FC236}">
                <a16:creationId xmlns:a16="http://schemas.microsoft.com/office/drawing/2014/main" id="{151CE5FC-9303-4E3F-BFA6-0CF8C7EF5087}"/>
              </a:ext>
            </a:extLst>
          </p:cNvPr>
          <p:cNvSpPr>
            <a:spLocks noGrp="1"/>
          </p:cNvSpPr>
          <p:nvPr>
            <p:ph type="dt" sz="half" idx="12"/>
          </p:nvPr>
        </p:nvSpPr>
        <p:spPr/>
        <p:txBody>
          <a:bodyPr/>
          <a:lstStyle/>
          <a:p>
            <a:fld id="{CF612357-6474-4A15-8FC1-E5A796C215FB}" type="datetime1">
              <a:rPr lang="en-US" smtClean="0"/>
              <a:t>11/25/2024</a:t>
            </a:fld>
            <a:endParaRPr lang="en-US"/>
          </a:p>
        </p:txBody>
      </p:sp>
      <p:sp>
        <p:nvSpPr>
          <p:cNvPr id="7" name="Espace réservé du pied de page 6">
            <a:extLst>
              <a:ext uri="{FF2B5EF4-FFF2-40B4-BE49-F238E27FC236}">
                <a16:creationId xmlns:a16="http://schemas.microsoft.com/office/drawing/2014/main" id="{1E0B9642-6770-43FC-915C-CBF3B5D1634C}"/>
              </a:ext>
            </a:extLst>
          </p:cNvPr>
          <p:cNvSpPr>
            <a:spLocks noGrp="1"/>
          </p:cNvSpPr>
          <p:nvPr>
            <p:ph type="ftr" sz="quarter" idx="13"/>
          </p:nvPr>
        </p:nvSpPr>
        <p:spPr>
          <a:xfrm>
            <a:off x="0" y="0"/>
            <a:ext cx="0" cy="0"/>
          </a:xfrm>
          <a:noFill/>
          <a:ln>
            <a:noFill/>
          </a:ln>
        </p:spPr>
        <p:txBody>
          <a:bodyPr/>
          <a:lstStyle>
            <a:lvl1pPr>
              <a:defRPr sz="100">
                <a:ln>
                  <a:noFill/>
                </a:ln>
                <a:noFill/>
              </a:defRPr>
            </a:lvl1pPr>
          </a:lstStyle>
          <a:p>
            <a:pPr defTabSz="425428"/>
            <a:r>
              <a:rPr lang="en-GB"/>
              <a:t>For institutional investors only</a:t>
            </a:r>
          </a:p>
        </p:txBody>
      </p:sp>
      <p:sp>
        <p:nvSpPr>
          <p:cNvPr id="9" name="Espace réservé du numéro de diapositive 8">
            <a:extLst>
              <a:ext uri="{FF2B5EF4-FFF2-40B4-BE49-F238E27FC236}">
                <a16:creationId xmlns:a16="http://schemas.microsoft.com/office/drawing/2014/main" id="{E4F286B9-1BAF-42C6-B1B0-4F6D0D7D61C8}"/>
              </a:ext>
            </a:extLst>
          </p:cNvPr>
          <p:cNvSpPr>
            <a:spLocks noGrp="1"/>
          </p:cNvSpPr>
          <p:nvPr>
            <p:ph type="sldNum" sz="quarter" idx="14"/>
          </p:nvPr>
        </p:nvSpPr>
        <p:spPr>
          <a:xfrm>
            <a:off x="0" y="0"/>
            <a:ext cx="0" cy="0"/>
          </a:xfrm>
          <a:noFill/>
          <a:ln>
            <a:noFill/>
          </a:ln>
        </p:spPr>
        <p:txBody>
          <a:bodyPr/>
          <a:lstStyle>
            <a:lvl1pPr>
              <a:defRPr sz="100">
                <a:ln>
                  <a:noFill/>
                </a:ln>
                <a:noFill/>
              </a:defRPr>
            </a:lvl1pPr>
          </a:lstStyle>
          <a:p>
            <a:pPr algn="r" defTabSz="332943"/>
            <a:fld id="{355F9927-066A-4E42-B902-7FE3DF2732F9}" type="slidenum">
              <a:rPr lang="en-US" smtClean="0"/>
              <a:pPr algn="r" defTabSz="332943"/>
              <a:t>‹#›</a:t>
            </a:fld>
            <a:endParaRPr lang="en-US"/>
          </a:p>
        </p:txBody>
      </p:sp>
    </p:spTree>
    <p:extLst>
      <p:ext uri="{BB962C8B-B14F-4D97-AF65-F5344CB8AC3E}">
        <p14:creationId xmlns:p14="http://schemas.microsoft.com/office/powerpoint/2010/main" val="138673926"/>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bout Tobam">
    <p:spTree>
      <p:nvGrpSpPr>
        <p:cNvPr id="1" name=""/>
        <p:cNvGrpSpPr/>
        <p:nvPr/>
      </p:nvGrpSpPr>
      <p:grpSpPr>
        <a:xfrm>
          <a:off x="0" y="0"/>
          <a:ext cx="0" cy="0"/>
          <a:chOff x="0" y="0"/>
          <a:chExt cx="0" cy="0"/>
        </a:xfrm>
      </p:grpSpPr>
      <p:pic>
        <p:nvPicPr>
          <p:cNvPr id="17" name="Image 7">
            <a:extLst>
              <a:ext uri="{FF2B5EF4-FFF2-40B4-BE49-F238E27FC236}">
                <a16:creationId xmlns:a16="http://schemas.microsoft.com/office/drawing/2014/main" id="{84B5233B-1BA2-44A6-B49A-C91CBADB204B}"/>
              </a:ext>
            </a:extLst>
          </p:cNvPr>
          <p:cNvPicPr>
            <a:picLocks noChangeAspect="1"/>
          </p:cNvPicPr>
          <p:nvPr userDrawn="1"/>
        </p:nvPicPr>
        <p:blipFill rotWithShape="1">
          <a:blip r:embed="rId2">
            <a:alphaModFix amt="30000"/>
          </a:blip>
          <a:srcRect r="39409" b="28626"/>
          <a:stretch/>
        </p:blipFill>
        <p:spPr>
          <a:xfrm>
            <a:off x="6279667" y="1024350"/>
            <a:ext cx="3758990" cy="6742660"/>
          </a:xfrm>
          <a:prstGeom prst="rect">
            <a:avLst/>
          </a:prstGeom>
        </p:spPr>
      </p:pic>
      <p:sp>
        <p:nvSpPr>
          <p:cNvPr id="10" name="ZoneTexte 9">
            <a:extLst>
              <a:ext uri="{FF2B5EF4-FFF2-40B4-BE49-F238E27FC236}">
                <a16:creationId xmlns:a16="http://schemas.microsoft.com/office/drawing/2014/main" id="{C2131400-108F-4FF8-80C3-5E87CC718A03}"/>
              </a:ext>
            </a:extLst>
          </p:cNvPr>
          <p:cNvSpPr txBox="1">
            <a:spLocks/>
          </p:cNvSpPr>
          <p:nvPr userDrawn="1"/>
        </p:nvSpPr>
        <p:spPr>
          <a:xfrm>
            <a:off x="451255" y="566830"/>
            <a:ext cx="3469233" cy="515129"/>
          </a:xfrm>
          <a:prstGeom prst="rect">
            <a:avLst/>
          </a:prstGeom>
        </p:spPr>
        <p:txBody>
          <a:bodyPr vert="horz" lIns="0" tIns="0" rIns="0" bIns="0" rtlCol="0" anchor="t">
            <a:noAutofit/>
          </a:bodyPr>
          <a:lstStyle>
            <a:lvl1pPr lvl="0" defTabSz="914400">
              <a:lnSpc>
                <a:spcPct val="90000"/>
              </a:lnSpc>
              <a:spcBef>
                <a:spcPct val="0"/>
              </a:spcBef>
              <a:buNone/>
              <a:defRPr lang="en-GB" sz="2400" b="0" cap="all" baseline="0" noProof="0" dirty="0">
                <a:solidFill>
                  <a:schemeClr val="bg2"/>
                </a:solidFill>
                <a:latin typeface="+mj-lt"/>
                <a:ea typeface="+mj-ea"/>
                <a:cs typeface="Arial" panose="020B0604020202020204" pitchFamily="34" charset="0"/>
              </a:defRPr>
            </a:lvl1pPr>
          </a:lstStyle>
          <a:p>
            <a:pPr lvl="0"/>
            <a:r>
              <a:rPr lang="en-US" sz="1879"/>
              <a:t>About TOBAM</a:t>
            </a:r>
          </a:p>
        </p:txBody>
      </p:sp>
      <p:sp>
        <p:nvSpPr>
          <p:cNvPr id="8" name="TextBox 1">
            <a:extLst>
              <a:ext uri="{FF2B5EF4-FFF2-40B4-BE49-F238E27FC236}">
                <a16:creationId xmlns:a16="http://schemas.microsoft.com/office/drawing/2014/main" id="{22DE8C8B-7BFE-40E0-BB3B-BB1C12440F4C}"/>
              </a:ext>
            </a:extLst>
          </p:cNvPr>
          <p:cNvSpPr txBox="1">
            <a:spLocks/>
          </p:cNvSpPr>
          <p:nvPr userDrawn="1"/>
        </p:nvSpPr>
        <p:spPr>
          <a:xfrm>
            <a:off x="450233" y="1093501"/>
            <a:ext cx="5829434" cy="41973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noAutofit/>
          </a:bodyPr>
          <a:lstStyle>
            <a:defPPr>
              <a:defRPr lang="en-US"/>
            </a:defPPr>
            <a:lvl1pPr algn="just" defTabSz="457200">
              <a:defRPr sz="1600">
                <a:latin typeface="Avenir Next LT Pro" panose="020B0504020202020204" pitchFamily="34" charset="0"/>
              </a:defRPr>
            </a:lvl1pPr>
            <a:lvl2pPr marL="457200" defTabSz="457200">
              <a:defRPr sz="1800"/>
            </a:lvl2pPr>
            <a:lvl3pPr marL="914400" defTabSz="457200">
              <a:defRPr sz="1800"/>
            </a:lvl3pPr>
            <a:lvl4pPr marL="1371600" defTabSz="457200">
              <a:defRPr sz="1800"/>
            </a:lvl4pPr>
            <a:lvl5pPr marL="1828800" defTabSz="457200">
              <a:defRPr sz="1800"/>
            </a:lvl5pPr>
            <a:lvl6pPr marL="2286000" defTabSz="457200">
              <a:defRPr sz="1800"/>
            </a:lvl6pPr>
            <a:lvl7pPr marL="2743200" defTabSz="457200">
              <a:defRPr sz="1800"/>
            </a:lvl7pPr>
            <a:lvl8pPr marL="3200400" defTabSz="457200">
              <a:defRPr sz="1800"/>
            </a:lvl8pPr>
            <a:lvl9pPr marL="3657600" defTabSz="457200">
              <a:defRPr sz="1800"/>
            </a:lvl9pPr>
          </a:lstStyle>
          <a:p>
            <a:pPr algn="just"/>
            <a:r>
              <a:rPr lang="en-US" sz="1127">
                <a:solidFill>
                  <a:srgbClr val="000000"/>
                </a:solidFill>
                <a:effectLst/>
                <a:latin typeface="Avenir Next LT Pro" panose="020B0504020202020204" pitchFamily="34" charset="0"/>
                <a:ea typeface="Calibri" panose="020F0502020204030204" pitchFamily="34" charset="0"/>
              </a:rPr>
              <a:t>TOBAM is an asset management company offering innovative capabilities designed to maximize the benefits of scientific research to build efficient investment exposures. TOBAM’s expertise relies on 3 core pillars:</a:t>
            </a:r>
          </a:p>
          <a:p>
            <a:pPr algn="just"/>
            <a:endParaRPr lang="en-GB" sz="1127">
              <a:effectLst/>
              <a:latin typeface="Avenir Next LT Pro" panose="020B0504020202020204" pitchFamily="34" charset="0"/>
              <a:ea typeface="Calibri" panose="020F0502020204030204" pitchFamily="34" charset="0"/>
            </a:endParaRPr>
          </a:p>
          <a:p>
            <a:pPr marL="322120" lvl="0" indent="-322120" algn="just">
              <a:buFont typeface="Avenir Next LT Pro Light" panose="020B0304020202020204" pitchFamily="34" charset="0"/>
              <a:buChar char="-"/>
            </a:pPr>
            <a:r>
              <a:rPr lang="en-US" sz="1127">
                <a:solidFill>
                  <a:srgbClr val="000000"/>
                </a:solidFill>
                <a:effectLst/>
                <a:latin typeface="Avenir Next LT Pro" panose="020B0504020202020204" pitchFamily="34" charset="0"/>
                <a:ea typeface="Calibri" panose="020F0502020204030204" pitchFamily="34" charset="0"/>
                <a:cs typeface="Arial" panose="020B0604020202020204" pitchFamily="34" charset="0"/>
              </a:rPr>
              <a:t>TOBAM’s Maximum Diversification® approach, supported by original, patented research and a mathematical definition of diversification, provides clients with diversified core exposure, in equity and fixed income markets.  </a:t>
            </a:r>
            <a:endParaRPr lang="en-GB" sz="1127">
              <a:solidFill>
                <a:srgbClr val="000000"/>
              </a:solidFill>
              <a:effectLst/>
              <a:latin typeface="Avenir Next LT Pro" panose="020B0504020202020204" pitchFamily="34" charset="0"/>
              <a:ea typeface="Calibri" panose="020F0502020204030204" pitchFamily="34" charset="0"/>
              <a:cs typeface="Arial" panose="020B0604020202020204" pitchFamily="34" charset="0"/>
            </a:endParaRPr>
          </a:p>
          <a:p>
            <a:pPr marL="322120" lvl="0" indent="-322120" algn="just">
              <a:lnSpc>
                <a:spcPct val="105000"/>
              </a:lnSpc>
              <a:buFont typeface="Avenir Next LT Pro Light" panose="020B0304020202020204" pitchFamily="34" charset="0"/>
              <a:buChar char="-"/>
            </a:pPr>
            <a:r>
              <a:rPr lang="en-GB" sz="1127">
                <a:effectLst/>
                <a:latin typeface="Avenir Next LT Pro" panose="020B0504020202020204" pitchFamily="34" charset="0"/>
                <a:ea typeface="Calibri" panose="020F0502020204030204" pitchFamily="34" charset="0"/>
                <a:cs typeface="Arial" panose="020B0604020202020204" pitchFamily="34" charset="0"/>
              </a:rPr>
              <a:t>A research driven, </a:t>
            </a:r>
            <a:r>
              <a:rPr lang="en-GB" sz="1127" i="1">
                <a:effectLst/>
                <a:latin typeface="Avenir Next LT Pro" panose="020B0504020202020204" pitchFamily="34" charset="0"/>
                <a:ea typeface="Calibri" panose="020F0502020204030204" pitchFamily="34" charset="0"/>
                <a:cs typeface="Arial" panose="020B0604020202020204" pitchFamily="34" charset="0"/>
              </a:rPr>
              <a:t>Solutions</a:t>
            </a:r>
            <a:r>
              <a:rPr lang="en-GB" sz="1127">
                <a:effectLst/>
                <a:latin typeface="Avenir Next LT Pro" panose="020B0504020202020204" pitchFamily="34" charset="0"/>
                <a:ea typeface="Calibri" panose="020F0502020204030204" pitchFamily="34" charset="0"/>
                <a:cs typeface="Arial" panose="020B0604020202020204" pitchFamily="34" charset="0"/>
              </a:rPr>
              <a:t> division (</a:t>
            </a:r>
            <a:r>
              <a:rPr lang="en-US" sz="1127" err="1">
                <a:solidFill>
                  <a:srgbClr val="000000"/>
                </a:solidFill>
                <a:effectLst/>
                <a:latin typeface="Avenir Next LT Pro" panose="020B0504020202020204" pitchFamily="34" charset="0"/>
                <a:ea typeface="Calibri" panose="020F0502020204030204" pitchFamily="34" charset="0"/>
                <a:cs typeface="Arial" panose="020B0604020202020204" pitchFamily="34" charset="0"/>
              </a:rPr>
              <a:t>TOBAMSolutions</a:t>
            </a:r>
            <a:r>
              <a:rPr lang="en-US" sz="1127">
                <a:solidFill>
                  <a:srgbClr val="000000"/>
                </a:solidFill>
                <a:effectLst/>
                <a:latin typeface="Avenir Next LT Pro" panose="020B0504020202020204" pitchFamily="34" charset="0"/>
                <a:ea typeface="Calibri" panose="020F0502020204030204" pitchFamily="34" charset="0"/>
                <a:cs typeface="Arial" panose="020B0604020202020204" pitchFamily="34" charset="0"/>
              </a:rPr>
              <a:t>®)</a:t>
            </a:r>
            <a:r>
              <a:rPr lang="en-GB" sz="1127">
                <a:effectLst/>
                <a:latin typeface="Avenir Next LT Pro" panose="020B0504020202020204" pitchFamily="34" charset="0"/>
                <a:ea typeface="Calibri" panose="020F0502020204030204" pitchFamily="34" charset="0"/>
                <a:cs typeface="Arial" panose="020B0604020202020204" pitchFamily="34" charset="0"/>
              </a:rPr>
              <a:t>, dedicated to build customized solutions and services to sophisticated institutional investors, </a:t>
            </a:r>
          </a:p>
          <a:p>
            <a:pPr marL="322120" lvl="0" indent="-322120" algn="just">
              <a:lnSpc>
                <a:spcPct val="105000"/>
              </a:lnSpc>
              <a:buFont typeface="Avenir Next LT Pro Light" panose="020B0304020202020204" pitchFamily="34" charset="0"/>
              <a:buChar char="-"/>
            </a:pPr>
            <a:r>
              <a:rPr lang="en-GB" sz="1127">
                <a:effectLst/>
                <a:latin typeface="Avenir Next LT Pro" panose="020B0504020202020204" pitchFamily="34" charset="0"/>
                <a:ea typeface="Calibri" panose="020F0502020204030204" pitchFamily="34" charset="0"/>
                <a:cs typeface="Arial" panose="020B0604020202020204" pitchFamily="34" charset="0"/>
              </a:rPr>
              <a:t>A </a:t>
            </a:r>
            <a:r>
              <a:rPr lang="en-GB" sz="1127" i="1">
                <a:effectLst/>
                <a:latin typeface="Avenir Next LT Pro" panose="020B0504020202020204" pitchFamily="34" charset="0"/>
                <a:ea typeface="Calibri" panose="020F0502020204030204" pitchFamily="34" charset="0"/>
                <a:cs typeface="Arial" panose="020B0604020202020204" pitchFamily="34" charset="0"/>
              </a:rPr>
              <a:t>LBRTY®</a:t>
            </a:r>
            <a:r>
              <a:rPr lang="en-GB" sz="1127">
                <a:effectLst/>
                <a:latin typeface="Avenir Next LT Pro" panose="020B0504020202020204" pitchFamily="34" charset="0"/>
                <a:ea typeface="Calibri" panose="020F0502020204030204" pitchFamily="34" charset="0"/>
                <a:cs typeface="Arial" panose="020B0604020202020204" pitchFamily="34" charset="0"/>
              </a:rPr>
              <a:t> strategy range, </a:t>
            </a:r>
            <a:r>
              <a:rPr lang="en-US" sz="1127">
                <a:solidFill>
                  <a:srgbClr val="000000"/>
                </a:solidFill>
                <a:effectLst/>
                <a:latin typeface="Avenir Next LT Pro" panose="020B0504020202020204" pitchFamily="34" charset="0"/>
                <a:ea typeface="Calibri" panose="020F0502020204030204" pitchFamily="34" charset="0"/>
                <a:cs typeface="Arial" panose="020B0604020202020204" pitchFamily="34" charset="0"/>
              </a:rPr>
              <a:t>which aims to help investors substantially mitigate their exposure to autocratic regimes in their portfolio.</a:t>
            </a:r>
          </a:p>
          <a:p>
            <a:pPr marL="322120" lvl="0" indent="-322120" algn="just">
              <a:lnSpc>
                <a:spcPct val="105000"/>
              </a:lnSpc>
              <a:buFont typeface="Avenir Next LT Pro Light" panose="020B0304020202020204" pitchFamily="34" charset="0"/>
              <a:buChar char="-"/>
            </a:pPr>
            <a:endParaRPr lang="en-GB" sz="1127">
              <a:effectLst/>
              <a:latin typeface="Avenir Next LT Pro" panose="020B0504020202020204" pitchFamily="34" charset="0"/>
              <a:ea typeface="Calibri" panose="020F0502020204030204" pitchFamily="34" charset="0"/>
              <a:cs typeface="Arial" panose="020B0604020202020204" pitchFamily="34" charset="0"/>
            </a:endParaRPr>
          </a:p>
          <a:p>
            <a:pPr algn="just"/>
            <a:r>
              <a:rPr lang="en-US" sz="1127">
                <a:solidFill>
                  <a:srgbClr val="000000"/>
                </a:solidFill>
                <a:effectLst/>
                <a:latin typeface="Avenir Next LT Pro" panose="020B0504020202020204" pitchFamily="34" charset="0"/>
                <a:ea typeface="Calibri" panose="020F0502020204030204" pitchFamily="34" charset="0"/>
              </a:rPr>
              <a:t>In line with its mission statement and commitment to diversification, TOBAM also launched a satellite activity (CRYPTOBAM®) on cryptocurrencies in 2016. </a:t>
            </a:r>
            <a:endParaRPr lang="en-GB" sz="1127">
              <a:effectLst/>
              <a:latin typeface="Avenir Next LT Pro" panose="020B0504020202020204" pitchFamily="34" charset="0"/>
              <a:ea typeface="Calibri" panose="020F0502020204030204" pitchFamily="34" charset="0"/>
            </a:endParaRPr>
          </a:p>
          <a:p>
            <a:pPr algn="just"/>
            <a:r>
              <a:rPr lang="en-US" sz="1127">
                <a:solidFill>
                  <a:srgbClr val="000000"/>
                </a:solidFill>
                <a:effectLst/>
                <a:latin typeface="Avenir Next LT Pro" panose="020B0504020202020204" pitchFamily="34" charset="0"/>
                <a:ea typeface="Calibri" panose="020F0502020204030204" pitchFamily="34" charset="0"/>
              </a:rPr>
              <a:t> </a:t>
            </a:r>
            <a:endParaRPr lang="en-GB" sz="1127">
              <a:effectLst/>
              <a:latin typeface="Avenir Next LT Pro" panose="020B0504020202020204" pitchFamily="34" charset="0"/>
              <a:ea typeface="Calibri" panose="020F0502020204030204" pitchFamily="34" charset="0"/>
            </a:endParaRPr>
          </a:p>
          <a:p>
            <a:pPr algn="just"/>
            <a:r>
              <a:rPr lang="en-US" sz="1127">
                <a:solidFill>
                  <a:srgbClr val="000000"/>
                </a:solidFill>
                <a:effectLst/>
                <a:latin typeface="Avenir Next LT Pro" panose="020B0504020202020204" pitchFamily="34" charset="0"/>
                <a:ea typeface="Calibri" panose="020F0502020204030204" pitchFamily="34" charset="0"/>
              </a:rPr>
              <a:t>TOBAM Maximum Diversification®, </a:t>
            </a:r>
            <a:r>
              <a:rPr lang="en-US" sz="1127" err="1">
                <a:solidFill>
                  <a:srgbClr val="000000"/>
                </a:solidFill>
                <a:effectLst/>
                <a:latin typeface="Avenir Next LT Pro" panose="020B0504020202020204" pitchFamily="34" charset="0"/>
                <a:ea typeface="Calibri" panose="020F0502020204030204" pitchFamily="34" charset="0"/>
              </a:rPr>
              <a:t>TOBAMSolutions</a:t>
            </a:r>
            <a:r>
              <a:rPr lang="en-US" sz="1127">
                <a:solidFill>
                  <a:srgbClr val="000000"/>
                </a:solidFill>
                <a:effectLst/>
                <a:latin typeface="Avenir Next LT Pro" panose="020B0504020202020204" pitchFamily="34" charset="0"/>
                <a:ea typeface="Calibri" panose="020F0502020204030204" pitchFamily="34" charset="0"/>
              </a:rPr>
              <a:t>®, TOBAM LBRTY</a:t>
            </a:r>
            <a:r>
              <a:rPr lang="en-US" sz="1127">
                <a:solidFill>
                  <a:srgbClr val="000000"/>
                </a:solidFill>
                <a:effectLst/>
                <a:latin typeface="Avenir Next LT Pro" panose="020B0504020202020204" pitchFamily="34" charset="0"/>
                <a:ea typeface="Calibri" panose="020F0502020204030204" pitchFamily="34" charset="0"/>
                <a:cs typeface="Arial" panose="020B0604020202020204" pitchFamily="34" charset="0"/>
              </a:rPr>
              <a:t>®</a:t>
            </a:r>
            <a:r>
              <a:rPr lang="en-US" sz="1127">
                <a:solidFill>
                  <a:srgbClr val="000000"/>
                </a:solidFill>
                <a:effectLst/>
                <a:latin typeface="Avenir Next LT Pro" panose="020B0504020202020204" pitchFamily="34" charset="0"/>
                <a:ea typeface="Calibri" panose="020F0502020204030204" pitchFamily="34" charset="0"/>
              </a:rPr>
              <a:t> and CRYPTOBAM® illustrate TOBAM’s systematic “out of the box” dedication to demanding investors. </a:t>
            </a:r>
            <a:endParaRPr lang="en-GB" sz="1127">
              <a:effectLst/>
              <a:latin typeface="Avenir Next LT Pro" panose="020B0504020202020204" pitchFamily="34" charset="0"/>
              <a:ea typeface="Calibri" panose="020F0502020204030204" pitchFamily="34" charset="0"/>
            </a:endParaRPr>
          </a:p>
          <a:p>
            <a:pPr algn="just"/>
            <a:r>
              <a:rPr lang="en-US" sz="1127">
                <a:solidFill>
                  <a:srgbClr val="000000"/>
                </a:solidFill>
                <a:effectLst/>
                <a:latin typeface="Avenir Next LT Pro" panose="020B0504020202020204" pitchFamily="34" charset="0"/>
                <a:ea typeface="Calibri" panose="020F0502020204030204" pitchFamily="34" charset="0"/>
              </a:rPr>
              <a:t> </a:t>
            </a:r>
            <a:endParaRPr lang="en-GB" sz="1127">
              <a:effectLst/>
              <a:latin typeface="Avenir Next LT Pro" panose="020B0504020202020204" pitchFamily="34" charset="0"/>
              <a:ea typeface="Calibri" panose="020F0502020204030204" pitchFamily="34" charset="0"/>
            </a:endParaRPr>
          </a:p>
          <a:p>
            <a:pPr algn="just"/>
            <a:r>
              <a:rPr lang="en-US" sz="1127">
                <a:effectLst/>
                <a:latin typeface="Avenir Next LT Pro" panose="020B0504020202020204" pitchFamily="34" charset="0"/>
                <a:ea typeface="Calibri" panose="020F0502020204030204" pitchFamily="34" charset="0"/>
              </a:rPr>
              <a:t>TOBAM manages north of USD 5 billion (as of Dec 31, 2023). Its team includes 40 finance professionals based in Paris, New York and Dublin.</a:t>
            </a:r>
          </a:p>
          <a:p>
            <a:pPr algn="just"/>
            <a:endParaRPr lang="en-GB" sz="1127">
              <a:effectLst/>
              <a:latin typeface="Avenir Next LT Pro" panose="020B0504020202020204" pitchFamily="34" charset="0"/>
              <a:ea typeface="Calibri" panose="020F0502020204030204" pitchFamily="34" charset="0"/>
            </a:endParaRPr>
          </a:p>
          <a:p>
            <a:pPr algn="just"/>
            <a:r>
              <a:rPr lang="en-US" sz="1127">
                <a:solidFill>
                  <a:srgbClr val="000000"/>
                </a:solidFill>
                <a:effectLst/>
                <a:latin typeface="Avenir Next LT Pro" panose="020B0504020202020204" pitchFamily="34" charset="0"/>
                <a:ea typeface="Calibri" panose="020F0502020204030204" pitchFamily="34" charset="0"/>
              </a:rPr>
              <a:t>For more information, please visit </a:t>
            </a:r>
            <a:r>
              <a:rPr lang="en-US" sz="1127">
                <a:solidFill>
                  <a:srgbClr val="000000"/>
                </a:solidFill>
                <a:latin typeface="Avenir Next LT Pro" panose="020B0504020202020204" pitchFamily="34" charset="0"/>
                <a:hlinkClick r:id="rId3">
                  <a:extLst>
                    <a:ext uri="{A12FA001-AC4F-418D-AE19-62706E023703}">
                      <ahyp:hlinkClr xmlns:ahyp="http://schemas.microsoft.com/office/drawing/2018/hyperlinkcolor" val="tx"/>
                    </a:ext>
                  </a:extLst>
                </a:hlinkClick>
              </a:rPr>
              <a:t>www.tobam.fr</a:t>
            </a:r>
            <a:r>
              <a:rPr lang="en-US" sz="1127">
                <a:solidFill>
                  <a:srgbClr val="000000"/>
                </a:solidFill>
                <a:latin typeface="Avenir Next LT Pro" panose="020B0504020202020204" pitchFamily="34" charset="0"/>
              </a:rPr>
              <a:t> or </a:t>
            </a:r>
            <a:r>
              <a:rPr lang="en-US" sz="1127" u="sng">
                <a:solidFill>
                  <a:srgbClr val="000000"/>
                </a:solidFill>
                <a:latin typeface="Avenir Next LT Pro" panose="020B0504020202020204" pitchFamily="34" charset="0"/>
              </a:rPr>
              <a:t>tobamdirect.com</a:t>
            </a:r>
            <a:endParaRPr lang="en-GB" sz="1127" u="sng">
              <a:solidFill>
                <a:srgbClr val="000000"/>
              </a:solidFill>
              <a:latin typeface="Avenir Next LT Pro" panose="020B0504020202020204" pitchFamily="34" charset="0"/>
            </a:endParaRPr>
          </a:p>
        </p:txBody>
      </p:sp>
      <p:sp>
        <p:nvSpPr>
          <p:cNvPr id="2" name="Rectangle 1">
            <a:hlinkClick r:id="rId4"/>
            <a:extLst>
              <a:ext uri="{FF2B5EF4-FFF2-40B4-BE49-F238E27FC236}">
                <a16:creationId xmlns:a16="http://schemas.microsoft.com/office/drawing/2014/main" id="{512156B1-F664-45F4-9DD7-F41115069CEF}"/>
              </a:ext>
            </a:extLst>
          </p:cNvPr>
          <p:cNvSpPr/>
          <p:nvPr userDrawn="1"/>
        </p:nvSpPr>
        <p:spPr>
          <a:xfrm>
            <a:off x="2325141" y="5211975"/>
            <a:ext cx="108012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589" tIns="33295" rIns="66589" bIns="33295" numCol="1" spcCol="0" rtlCol="0" fromWordArt="0" anchor="ctr" anchorCtr="0" forceAA="0" compatLnSpc="1">
            <a:prstTxWarp prst="textNoShape">
              <a:avLst/>
            </a:prstTxWarp>
            <a:noAutofit/>
          </a:bodyPr>
          <a:lstStyle/>
          <a:p>
            <a:pPr algn="ctr"/>
            <a:endParaRPr lang="en-US" sz="1460"/>
          </a:p>
        </p:txBody>
      </p:sp>
      <p:sp>
        <p:nvSpPr>
          <p:cNvPr id="3" name="Espace réservé de la date 2">
            <a:extLst>
              <a:ext uri="{FF2B5EF4-FFF2-40B4-BE49-F238E27FC236}">
                <a16:creationId xmlns:a16="http://schemas.microsoft.com/office/drawing/2014/main" id="{206B2346-C559-400D-88F5-311C78E620C8}"/>
              </a:ext>
            </a:extLst>
          </p:cNvPr>
          <p:cNvSpPr>
            <a:spLocks noGrp="1"/>
          </p:cNvSpPr>
          <p:nvPr>
            <p:ph type="dt" sz="half" idx="10"/>
          </p:nvPr>
        </p:nvSpPr>
        <p:spPr/>
        <p:txBody>
          <a:bodyPr/>
          <a:lstStyle/>
          <a:p>
            <a:fld id="{2A89A883-1FD7-4A97-9D14-BDF302190ABD}" type="datetime1">
              <a:rPr lang="en-US" smtClean="0"/>
              <a:t>11/25/2024</a:t>
            </a:fld>
            <a:endParaRPr lang="en-US"/>
          </a:p>
        </p:txBody>
      </p:sp>
      <p:sp>
        <p:nvSpPr>
          <p:cNvPr id="11" name="ZoneTexte 10">
            <a:extLst>
              <a:ext uri="{FF2B5EF4-FFF2-40B4-BE49-F238E27FC236}">
                <a16:creationId xmlns:a16="http://schemas.microsoft.com/office/drawing/2014/main" id="{B787A90B-CB58-425B-8C41-9698E94C3FE4}"/>
              </a:ext>
            </a:extLst>
          </p:cNvPr>
          <p:cNvSpPr txBox="1">
            <a:spLocks/>
          </p:cNvSpPr>
          <p:nvPr userDrawn="1"/>
        </p:nvSpPr>
        <p:spPr>
          <a:xfrm>
            <a:off x="451821" y="5845753"/>
            <a:ext cx="3469233" cy="344306"/>
          </a:xfrm>
          <a:prstGeom prst="rect">
            <a:avLst/>
          </a:prstGeom>
          <a:noFill/>
        </p:spPr>
        <p:txBody>
          <a:bodyPr vert="horz" wrap="square" lIns="0" tIns="0" rIns="0" bIns="0" rtlCol="0">
            <a:noAutofit/>
          </a:bodyPr>
          <a:lstStyle/>
          <a:p>
            <a:pPr algn="l"/>
            <a:r>
              <a:rPr lang="en-US" sz="1691" b="0" cap="all" baseline="0">
                <a:solidFill>
                  <a:schemeClr val="accent1"/>
                </a:solidFill>
                <a:latin typeface="+mj-lt"/>
              </a:rPr>
              <a:t>CONTACTS</a:t>
            </a:r>
          </a:p>
        </p:txBody>
      </p:sp>
      <p:sp>
        <p:nvSpPr>
          <p:cNvPr id="12" name="TextBox 1">
            <a:extLst>
              <a:ext uri="{FF2B5EF4-FFF2-40B4-BE49-F238E27FC236}">
                <a16:creationId xmlns:a16="http://schemas.microsoft.com/office/drawing/2014/main" id="{BCCC0B44-FE1A-4FEA-A706-E75DCBB34A33}"/>
              </a:ext>
            </a:extLst>
          </p:cNvPr>
          <p:cNvSpPr txBox="1">
            <a:spLocks/>
          </p:cNvSpPr>
          <p:nvPr userDrawn="1"/>
        </p:nvSpPr>
        <p:spPr>
          <a:xfrm>
            <a:off x="460677" y="6229657"/>
            <a:ext cx="1690958" cy="1155919"/>
          </a:xfrm>
          <a:prstGeom prst="rect">
            <a:avLst/>
          </a:prstGeom>
          <a:noFill/>
        </p:spPr>
        <p:txBody>
          <a:bodyPr wrap="square" lIns="0" tIns="0" rIns="0" bIns="0" rtlCol="0">
            <a:noAutofit/>
          </a:bodyPr>
          <a:lstStyle>
            <a:defPPr>
              <a:defRPr lang="en-US"/>
            </a:defPPr>
            <a:lvl1pPr fontAlgn="base">
              <a:spcBef>
                <a:spcPct val="0"/>
              </a:spcBef>
              <a:spcAft>
                <a:spcPct val="0"/>
              </a:spcAft>
              <a:defRPr sz="1600" b="0">
                <a:cs typeface="Arial" panose="020B0604020202020204" pitchFamily="34" charset="0"/>
              </a:defRPr>
            </a:lvl1pPr>
            <a:lvl2pPr marL="499765" eaLnBrk="0" fontAlgn="base" hangingPunct="0">
              <a:spcBef>
                <a:spcPct val="0"/>
              </a:spcBef>
              <a:spcAft>
                <a:spcPct val="0"/>
              </a:spcAft>
              <a:defRPr>
                <a:latin typeface="Calibri" panose="020F0502020204030204" pitchFamily="34" charset="0"/>
                <a:ea typeface="MS PGothic" panose="020B0600070205080204" pitchFamily="34" charset="-128"/>
              </a:defRPr>
            </a:lvl2pPr>
            <a:lvl3pPr marL="999531" eaLnBrk="0" fontAlgn="base" hangingPunct="0">
              <a:spcBef>
                <a:spcPct val="0"/>
              </a:spcBef>
              <a:spcAft>
                <a:spcPct val="0"/>
              </a:spcAft>
              <a:defRPr>
                <a:latin typeface="Calibri" panose="020F0502020204030204" pitchFamily="34" charset="0"/>
                <a:ea typeface="MS PGothic" panose="020B0600070205080204" pitchFamily="34" charset="-128"/>
              </a:defRPr>
            </a:lvl3pPr>
            <a:lvl4pPr marL="1499296" eaLnBrk="0" fontAlgn="base" hangingPunct="0">
              <a:spcBef>
                <a:spcPct val="0"/>
              </a:spcBef>
              <a:spcAft>
                <a:spcPct val="0"/>
              </a:spcAft>
              <a:defRPr>
                <a:latin typeface="Calibri" panose="020F0502020204030204" pitchFamily="34" charset="0"/>
                <a:ea typeface="MS PGothic" panose="020B0600070205080204" pitchFamily="34" charset="-128"/>
              </a:defRPr>
            </a:lvl4pPr>
            <a:lvl5pPr marL="1999061" eaLnBrk="0" fontAlgn="base" hangingPunct="0">
              <a:spcBef>
                <a:spcPct val="0"/>
              </a:spcBef>
              <a:spcAft>
                <a:spcPct val="0"/>
              </a:spcAft>
              <a:defRPr>
                <a:latin typeface="Calibri" panose="020F0502020204030204" pitchFamily="34" charset="0"/>
                <a:ea typeface="MS PGothic" panose="020B0600070205080204" pitchFamily="34" charset="-128"/>
              </a:defRPr>
            </a:lvl5pPr>
            <a:lvl6pPr marL="2498827" defTabSz="999531">
              <a:defRPr>
                <a:latin typeface="Calibri" panose="020F0502020204030204" pitchFamily="34" charset="0"/>
                <a:ea typeface="MS PGothic" panose="020B0600070205080204" pitchFamily="34" charset="-128"/>
              </a:defRPr>
            </a:lvl6pPr>
            <a:lvl7pPr marL="2998592" defTabSz="999531">
              <a:defRPr>
                <a:latin typeface="Calibri" panose="020F0502020204030204" pitchFamily="34" charset="0"/>
                <a:ea typeface="MS PGothic" panose="020B0600070205080204" pitchFamily="34" charset="-128"/>
              </a:defRPr>
            </a:lvl7pPr>
            <a:lvl8pPr marL="3498357" defTabSz="999531">
              <a:defRPr>
                <a:latin typeface="Calibri" panose="020F0502020204030204" pitchFamily="34" charset="0"/>
                <a:ea typeface="MS PGothic" panose="020B0600070205080204" pitchFamily="34" charset="-128"/>
              </a:defRPr>
            </a:lvl8pPr>
            <a:lvl9pPr marL="3998123" defTabSz="999531">
              <a:defRPr>
                <a:latin typeface="Calibri" panose="020F0502020204030204" pitchFamily="34" charset="0"/>
                <a:ea typeface="MS PGothic" panose="020B0600070205080204" pitchFamily="34" charset="-128"/>
              </a:defRPr>
            </a:lvl9pPr>
          </a:lstStyle>
          <a:p>
            <a:pPr lvl="0"/>
            <a:r>
              <a:rPr lang="en-US" sz="1221"/>
              <a:t>PARIS</a:t>
            </a:r>
          </a:p>
          <a:p>
            <a:pPr lvl="0"/>
            <a:r>
              <a:rPr lang="en-US" sz="1221"/>
              <a:t>24-26, Avenue des Champs Élysées,</a:t>
            </a:r>
          </a:p>
          <a:p>
            <a:pPr lvl="0"/>
            <a:r>
              <a:rPr lang="en-US" sz="1221"/>
              <a:t>75008 Paris</a:t>
            </a:r>
          </a:p>
          <a:p>
            <a:pPr lvl="0"/>
            <a:r>
              <a:rPr lang="en-US" sz="1221"/>
              <a:t>France</a:t>
            </a:r>
          </a:p>
          <a:p>
            <a:pPr lvl="0"/>
            <a:endParaRPr lang="en-US" sz="1221"/>
          </a:p>
        </p:txBody>
      </p:sp>
      <p:sp>
        <p:nvSpPr>
          <p:cNvPr id="13" name="TextBox 1">
            <a:extLst>
              <a:ext uri="{FF2B5EF4-FFF2-40B4-BE49-F238E27FC236}">
                <a16:creationId xmlns:a16="http://schemas.microsoft.com/office/drawing/2014/main" id="{6A3E2854-E21B-478F-91C1-02F555423453}"/>
              </a:ext>
            </a:extLst>
          </p:cNvPr>
          <p:cNvSpPr txBox="1">
            <a:spLocks/>
          </p:cNvSpPr>
          <p:nvPr userDrawn="1"/>
        </p:nvSpPr>
        <p:spPr>
          <a:xfrm>
            <a:off x="2229311" y="6229657"/>
            <a:ext cx="1690958" cy="1155919"/>
          </a:xfrm>
          <a:prstGeom prst="rect">
            <a:avLst/>
          </a:prstGeom>
          <a:noFill/>
        </p:spPr>
        <p:txBody>
          <a:bodyPr wrap="square" lIns="0" tIns="0" rIns="0" bIns="0" rtlCol="0">
            <a:noAutofit/>
          </a:bodyPr>
          <a:lstStyle>
            <a:defPPr>
              <a:defRPr lang="en-US"/>
            </a:defPPr>
            <a:lvl1pPr lvl="0" fontAlgn="base">
              <a:spcBef>
                <a:spcPct val="0"/>
              </a:spcBef>
              <a:spcAft>
                <a:spcPct val="0"/>
              </a:spcAft>
              <a:defRPr sz="1600" b="0">
                <a:cs typeface="Arial" panose="020B0604020202020204" pitchFamily="34" charset="0"/>
              </a:defRPr>
            </a:lvl1pPr>
            <a:lvl2pPr marL="499765" eaLnBrk="0" fontAlgn="base" hangingPunct="0">
              <a:spcBef>
                <a:spcPct val="0"/>
              </a:spcBef>
              <a:spcAft>
                <a:spcPct val="0"/>
              </a:spcAft>
              <a:defRPr>
                <a:latin typeface="Calibri" panose="020F0502020204030204" pitchFamily="34" charset="0"/>
                <a:ea typeface="MS PGothic" panose="020B0600070205080204" pitchFamily="34" charset="-128"/>
              </a:defRPr>
            </a:lvl2pPr>
            <a:lvl3pPr marL="999531" eaLnBrk="0" fontAlgn="base" hangingPunct="0">
              <a:spcBef>
                <a:spcPct val="0"/>
              </a:spcBef>
              <a:spcAft>
                <a:spcPct val="0"/>
              </a:spcAft>
              <a:defRPr>
                <a:latin typeface="Calibri" panose="020F0502020204030204" pitchFamily="34" charset="0"/>
                <a:ea typeface="MS PGothic" panose="020B0600070205080204" pitchFamily="34" charset="-128"/>
              </a:defRPr>
            </a:lvl3pPr>
            <a:lvl4pPr marL="1499296" eaLnBrk="0" fontAlgn="base" hangingPunct="0">
              <a:spcBef>
                <a:spcPct val="0"/>
              </a:spcBef>
              <a:spcAft>
                <a:spcPct val="0"/>
              </a:spcAft>
              <a:defRPr>
                <a:latin typeface="Calibri" panose="020F0502020204030204" pitchFamily="34" charset="0"/>
                <a:ea typeface="MS PGothic" panose="020B0600070205080204" pitchFamily="34" charset="-128"/>
              </a:defRPr>
            </a:lvl4pPr>
            <a:lvl5pPr marL="1999061" eaLnBrk="0" fontAlgn="base" hangingPunct="0">
              <a:spcBef>
                <a:spcPct val="0"/>
              </a:spcBef>
              <a:spcAft>
                <a:spcPct val="0"/>
              </a:spcAft>
              <a:defRPr>
                <a:latin typeface="Calibri" panose="020F0502020204030204" pitchFamily="34" charset="0"/>
                <a:ea typeface="MS PGothic" panose="020B0600070205080204" pitchFamily="34" charset="-128"/>
              </a:defRPr>
            </a:lvl5pPr>
            <a:lvl6pPr marL="2498827" defTabSz="999531">
              <a:defRPr>
                <a:latin typeface="Calibri" panose="020F0502020204030204" pitchFamily="34" charset="0"/>
                <a:ea typeface="MS PGothic" panose="020B0600070205080204" pitchFamily="34" charset="-128"/>
              </a:defRPr>
            </a:lvl6pPr>
            <a:lvl7pPr marL="2998592" defTabSz="999531">
              <a:defRPr>
                <a:latin typeface="Calibri" panose="020F0502020204030204" pitchFamily="34" charset="0"/>
                <a:ea typeface="MS PGothic" panose="020B0600070205080204" pitchFamily="34" charset="-128"/>
              </a:defRPr>
            </a:lvl7pPr>
            <a:lvl8pPr marL="3498357" defTabSz="999531">
              <a:defRPr>
                <a:latin typeface="Calibri" panose="020F0502020204030204" pitchFamily="34" charset="0"/>
                <a:ea typeface="MS PGothic" panose="020B0600070205080204" pitchFamily="34" charset="-128"/>
              </a:defRPr>
            </a:lvl8pPr>
            <a:lvl9pPr marL="3998123" defTabSz="999531">
              <a:defRPr>
                <a:latin typeface="Calibri" panose="020F0502020204030204" pitchFamily="34" charset="0"/>
                <a:ea typeface="MS PGothic" panose="020B0600070205080204" pitchFamily="34" charset="-128"/>
              </a:defRPr>
            </a:lvl9pPr>
          </a:lstStyle>
          <a:p>
            <a:pPr lvl="0"/>
            <a:r>
              <a:rPr lang="en-US" sz="1221"/>
              <a:t>NEW YORK</a:t>
            </a:r>
          </a:p>
          <a:p>
            <a:pPr lvl="0"/>
            <a:r>
              <a:rPr lang="en-US" sz="1221"/>
              <a:t>DUBLIN</a:t>
            </a:r>
          </a:p>
        </p:txBody>
      </p:sp>
      <p:sp>
        <p:nvSpPr>
          <p:cNvPr id="14" name="TextBox 1">
            <a:extLst>
              <a:ext uri="{FF2B5EF4-FFF2-40B4-BE49-F238E27FC236}">
                <a16:creationId xmlns:a16="http://schemas.microsoft.com/office/drawing/2014/main" id="{F5E6121A-3DE4-425F-93B7-E993A436EAB6}"/>
              </a:ext>
            </a:extLst>
          </p:cNvPr>
          <p:cNvSpPr txBox="1">
            <a:spLocks/>
          </p:cNvSpPr>
          <p:nvPr userDrawn="1"/>
        </p:nvSpPr>
        <p:spPr>
          <a:xfrm>
            <a:off x="3997946" y="6229657"/>
            <a:ext cx="1768214" cy="386317"/>
          </a:xfrm>
          <a:prstGeom prst="rect">
            <a:avLst/>
          </a:prstGeom>
          <a:noFill/>
        </p:spPr>
        <p:txBody>
          <a:bodyPr wrap="square" lIns="0" tIns="0" rIns="0" bIns="0" rtlCol="0">
            <a:spAutoFit/>
          </a:bodyPr>
          <a:lstStyle>
            <a:defPPr>
              <a:defRPr lang="en-US"/>
            </a:defPPr>
            <a:lvl1pPr lvl="0" fontAlgn="base">
              <a:spcBef>
                <a:spcPct val="0"/>
              </a:spcBef>
              <a:spcAft>
                <a:spcPct val="0"/>
              </a:spcAft>
              <a:defRPr sz="1600" b="0">
                <a:cs typeface="Arial" panose="020B0604020202020204" pitchFamily="34" charset="0"/>
              </a:defRPr>
            </a:lvl1pPr>
            <a:lvl2pPr marL="499765" eaLnBrk="0" fontAlgn="base" hangingPunct="0">
              <a:spcBef>
                <a:spcPct val="0"/>
              </a:spcBef>
              <a:spcAft>
                <a:spcPct val="0"/>
              </a:spcAft>
              <a:defRPr>
                <a:latin typeface="Calibri" panose="020F0502020204030204" pitchFamily="34" charset="0"/>
                <a:ea typeface="MS PGothic" panose="020B0600070205080204" pitchFamily="34" charset="-128"/>
              </a:defRPr>
            </a:lvl2pPr>
            <a:lvl3pPr marL="999531" eaLnBrk="0" fontAlgn="base" hangingPunct="0">
              <a:spcBef>
                <a:spcPct val="0"/>
              </a:spcBef>
              <a:spcAft>
                <a:spcPct val="0"/>
              </a:spcAft>
              <a:defRPr>
                <a:latin typeface="Calibri" panose="020F0502020204030204" pitchFamily="34" charset="0"/>
                <a:ea typeface="MS PGothic" panose="020B0600070205080204" pitchFamily="34" charset="-128"/>
              </a:defRPr>
            </a:lvl3pPr>
            <a:lvl4pPr marL="1499296" eaLnBrk="0" fontAlgn="base" hangingPunct="0">
              <a:spcBef>
                <a:spcPct val="0"/>
              </a:spcBef>
              <a:spcAft>
                <a:spcPct val="0"/>
              </a:spcAft>
              <a:defRPr>
                <a:latin typeface="Calibri" panose="020F0502020204030204" pitchFamily="34" charset="0"/>
                <a:ea typeface="MS PGothic" panose="020B0600070205080204" pitchFamily="34" charset="-128"/>
              </a:defRPr>
            </a:lvl4pPr>
            <a:lvl5pPr marL="1999061" eaLnBrk="0" fontAlgn="base" hangingPunct="0">
              <a:spcBef>
                <a:spcPct val="0"/>
              </a:spcBef>
              <a:spcAft>
                <a:spcPct val="0"/>
              </a:spcAft>
              <a:defRPr>
                <a:latin typeface="Calibri" panose="020F0502020204030204" pitchFamily="34" charset="0"/>
                <a:ea typeface="MS PGothic" panose="020B0600070205080204" pitchFamily="34" charset="-128"/>
              </a:defRPr>
            </a:lvl5pPr>
            <a:lvl6pPr marL="2498827" defTabSz="999531">
              <a:defRPr>
                <a:latin typeface="Calibri" panose="020F0502020204030204" pitchFamily="34" charset="0"/>
                <a:ea typeface="MS PGothic" panose="020B0600070205080204" pitchFamily="34" charset="-128"/>
              </a:defRPr>
            </a:lvl6pPr>
            <a:lvl7pPr marL="2998592" defTabSz="999531">
              <a:defRPr>
                <a:latin typeface="Calibri" panose="020F0502020204030204" pitchFamily="34" charset="0"/>
                <a:ea typeface="MS PGothic" panose="020B0600070205080204" pitchFamily="34" charset="-128"/>
              </a:defRPr>
            </a:lvl7pPr>
            <a:lvl8pPr marL="3498357" defTabSz="999531">
              <a:defRPr>
                <a:latin typeface="Calibri" panose="020F0502020204030204" pitchFamily="34" charset="0"/>
                <a:ea typeface="MS PGothic" panose="020B0600070205080204" pitchFamily="34" charset="-128"/>
              </a:defRPr>
            </a:lvl8pPr>
            <a:lvl9pPr marL="3998123" defTabSz="999531">
              <a:defRPr>
                <a:latin typeface="Calibri" panose="020F0502020204030204" pitchFamily="34" charset="0"/>
                <a:ea typeface="MS PGothic" panose="020B0600070205080204" pitchFamily="34" charset="-128"/>
              </a:defRPr>
            </a:lvl9pPr>
          </a:lstStyle>
          <a:p>
            <a:pPr lvl="0"/>
            <a:r>
              <a:rPr lang="en-US" sz="1221"/>
              <a:t>CLIENT SERVICE</a:t>
            </a:r>
          </a:p>
          <a:p>
            <a:pPr lvl="0"/>
            <a:r>
              <a:rPr lang="en-US" sz="1221"/>
              <a:t>clientservice@tobam.fr</a:t>
            </a:r>
          </a:p>
        </p:txBody>
      </p:sp>
      <p:sp>
        <p:nvSpPr>
          <p:cNvPr id="5" name="Espace réservé du numéro de diapositive 4">
            <a:extLst>
              <a:ext uri="{FF2B5EF4-FFF2-40B4-BE49-F238E27FC236}">
                <a16:creationId xmlns:a16="http://schemas.microsoft.com/office/drawing/2014/main" id="{73998B60-3714-4869-B34D-665B8DB1F45B}"/>
              </a:ext>
            </a:extLst>
          </p:cNvPr>
          <p:cNvSpPr>
            <a:spLocks noGrp="1"/>
          </p:cNvSpPr>
          <p:nvPr>
            <p:ph type="sldNum" sz="quarter" idx="12"/>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
        <p:nvSpPr>
          <p:cNvPr id="4" name="Rectangle 3">
            <a:extLst>
              <a:ext uri="{FF2B5EF4-FFF2-40B4-BE49-F238E27FC236}">
                <a16:creationId xmlns:a16="http://schemas.microsoft.com/office/drawing/2014/main" id="{8CF0128F-294B-78FE-7C44-8CC493E6E6F2}"/>
              </a:ext>
            </a:extLst>
          </p:cNvPr>
          <p:cNvSpPr/>
          <p:nvPr userDrawn="1"/>
        </p:nvSpPr>
        <p:spPr>
          <a:xfrm>
            <a:off x="332202" y="78757"/>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42303808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EXTE">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5E56906D-B9F9-9C46-884A-585CFFCFD7F3}"/>
              </a:ext>
            </a:extLst>
          </p:cNvPr>
          <p:cNvSpPr>
            <a:spLocks noGrp="1"/>
          </p:cNvSpPr>
          <p:nvPr>
            <p:ph type="sldNum" sz="quarter" idx="10"/>
          </p:nvPr>
        </p:nvSpPr>
        <p:spPr/>
        <p:txBody>
          <a:bodyPr/>
          <a:lstStyle>
            <a:lvl1pPr>
              <a:defRPr>
                <a:solidFill>
                  <a:srgbClr val="4482F4"/>
                </a:solidFill>
                <a:latin typeface="Avenir Next LT Pro" panose="020B0504020202020204" pitchFamily="34" charset="0"/>
              </a:defRPr>
            </a:lvl1pPr>
          </a:lstStyle>
          <a:p>
            <a:fld id="{86CB4B4D-7CA3-9044-876B-883B54F8677D}" type="slidenum">
              <a:rPr lang="fr-FR" smtClean="0"/>
              <a:pPr/>
              <a:t>‹#›</a:t>
            </a:fld>
            <a:endParaRPr lang="fr-FR"/>
          </a:p>
        </p:txBody>
      </p:sp>
      <p:sp>
        <p:nvSpPr>
          <p:cNvPr id="6" name="Texte niveau 1…">
            <a:extLst>
              <a:ext uri="{FF2B5EF4-FFF2-40B4-BE49-F238E27FC236}">
                <a16:creationId xmlns:a16="http://schemas.microsoft.com/office/drawing/2014/main" id="{7C1EBA70-4CB5-4F49-BC9C-6369F8CC2D92}"/>
              </a:ext>
            </a:extLst>
          </p:cNvPr>
          <p:cNvSpPr txBox="1">
            <a:spLocks noGrp="1"/>
          </p:cNvSpPr>
          <p:nvPr>
            <p:ph type="body" sz="quarter" idx="11"/>
          </p:nvPr>
        </p:nvSpPr>
        <p:spPr>
          <a:xfrm>
            <a:off x="450234" y="1344371"/>
            <a:ext cx="8184991" cy="1197360"/>
          </a:xfrm>
          <a:prstGeom prst="rect">
            <a:avLst/>
          </a:prstGeom>
        </p:spPr>
        <p:txBody>
          <a:bodyPr anchor="t"/>
          <a:lstStyle>
            <a:lvl1pPr marL="0" indent="0" algn="l">
              <a:spcBef>
                <a:spcPts val="0"/>
              </a:spcBef>
              <a:buSzTx/>
              <a:buFontTx/>
              <a:buNone/>
              <a:defRPr sz="1094" b="0" i="0">
                <a:latin typeface="Avenir Next LT Pro" panose="020B0504020202020204" pitchFamily="34" charset="0"/>
              </a:defRPr>
            </a:lvl1pPr>
            <a:lvl2pPr marL="0" indent="0" algn="l">
              <a:spcBef>
                <a:spcPts val="0"/>
              </a:spcBef>
              <a:buSzTx/>
              <a:buNone/>
              <a:defRPr sz="889" b="0" i="0">
                <a:latin typeface="AvenirNext LT Pro Regular" panose="020B0504020202020204" pitchFamily="34" charset="77"/>
              </a:defRPr>
            </a:lvl2pPr>
            <a:lvl3pPr marL="0" indent="0" algn="l">
              <a:spcBef>
                <a:spcPts val="0"/>
              </a:spcBef>
              <a:buSzTx/>
              <a:buNone/>
              <a:defRPr sz="889" b="0" i="0">
                <a:latin typeface="AvenirNext LT Pro Regular" panose="020B0504020202020204" pitchFamily="34" charset="77"/>
              </a:defRPr>
            </a:lvl3pPr>
            <a:lvl4pPr marL="0" indent="0" algn="l">
              <a:spcBef>
                <a:spcPts val="0"/>
              </a:spcBef>
              <a:buSzTx/>
              <a:buNone/>
              <a:defRPr sz="889" b="0" i="0">
                <a:latin typeface="AvenirNext LT Pro Regular" panose="020B0504020202020204" pitchFamily="34" charset="77"/>
              </a:defRPr>
            </a:lvl4pPr>
            <a:lvl5pPr marL="0" indent="0" algn="l">
              <a:spcBef>
                <a:spcPts val="0"/>
              </a:spcBef>
              <a:buSzTx/>
              <a:buNone/>
              <a:defRPr sz="889" b="0" i="0">
                <a:latin typeface="AvenirNext LT Pro Regular" panose="020B0504020202020204" pitchFamily="34" charset="77"/>
              </a:defRPr>
            </a:lvl5pPr>
          </a:lstStyle>
          <a:p>
            <a:endParaRPr lang="fr-FR"/>
          </a:p>
        </p:txBody>
      </p:sp>
      <p:sp>
        <p:nvSpPr>
          <p:cNvPr id="7" name="Texte niveau 1…">
            <a:extLst>
              <a:ext uri="{FF2B5EF4-FFF2-40B4-BE49-F238E27FC236}">
                <a16:creationId xmlns:a16="http://schemas.microsoft.com/office/drawing/2014/main" id="{8D4B5766-FF27-CC43-AD4D-1F4B40A890E1}"/>
              </a:ext>
            </a:extLst>
          </p:cNvPr>
          <p:cNvSpPr txBox="1">
            <a:spLocks noGrp="1"/>
          </p:cNvSpPr>
          <p:nvPr>
            <p:ph type="body" sz="quarter" idx="20" hasCustomPrompt="1"/>
          </p:nvPr>
        </p:nvSpPr>
        <p:spPr>
          <a:xfrm>
            <a:off x="450236" y="571785"/>
            <a:ext cx="8184990" cy="412856"/>
          </a:xfrm>
          <a:prstGeom prst="rect">
            <a:avLst/>
          </a:prstGeom>
        </p:spPr>
        <p:txBody>
          <a:bodyPr anchor="t"/>
          <a:lstStyle>
            <a:lvl1pPr marL="0" indent="0" algn="l">
              <a:spcBef>
                <a:spcPts val="0"/>
              </a:spcBef>
              <a:buSzTx/>
              <a:buNone/>
              <a:defRPr sz="1642" b="0" i="0">
                <a:solidFill>
                  <a:srgbClr val="EE7D14"/>
                </a:solidFill>
                <a:latin typeface="Avenir Next LT Pro" panose="020B0504020202020204" pitchFamily="34" charset="0"/>
              </a:defRPr>
            </a:lvl1pPr>
            <a:lvl2pPr marL="0" indent="0" algn="ctr">
              <a:spcBef>
                <a:spcPts val="0"/>
              </a:spcBef>
              <a:buSzTx/>
              <a:buNone/>
              <a:defRPr sz="1369" b="1" i="0">
                <a:latin typeface="AvenirNext LT Pro Bold" panose="020B0504020202020204" pitchFamily="34" charset="77"/>
              </a:defRPr>
            </a:lvl2pPr>
            <a:lvl3pPr marL="0" indent="0" algn="ctr">
              <a:spcBef>
                <a:spcPts val="0"/>
              </a:spcBef>
              <a:buSzTx/>
              <a:buNone/>
              <a:defRPr sz="1369" b="1" i="0">
                <a:latin typeface="AvenirNext LT Pro Bold" panose="020B0504020202020204" pitchFamily="34" charset="77"/>
              </a:defRPr>
            </a:lvl3pPr>
            <a:lvl4pPr marL="0" indent="0" algn="ctr">
              <a:spcBef>
                <a:spcPts val="0"/>
              </a:spcBef>
              <a:buSzTx/>
              <a:buNone/>
              <a:defRPr sz="1369" b="1" i="0">
                <a:latin typeface="AvenirNext LT Pro Bold" panose="020B0504020202020204" pitchFamily="34" charset="77"/>
              </a:defRPr>
            </a:lvl4pPr>
            <a:lvl5pPr marL="0" indent="0" algn="ctr">
              <a:spcBef>
                <a:spcPts val="0"/>
              </a:spcBef>
              <a:buSzTx/>
              <a:buNone/>
              <a:defRPr sz="1369" b="1" i="0">
                <a:latin typeface="AvenirNext LT Pro Bold" panose="020B0504020202020204" pitchFamily="34" charset="77"/>
              </a:defRPr>
            </a:lvl5pPr>
          </a:lstStyle>
          <a:p>
            <a:r>
              <a:rPr lang="fr-FR"/>
              <a:t>TEXTE DU TITRE</a:t>
            </a:r>
            <a:endParaRPr/>
          </a:p>
        </p:txBody>
      </p:sp>
      <p:sp>
        <p:nvSpPr>
          <p:cNvPr id="8" name="Rectangle 7">
            <a:extLst>
              <a:ext uri="{FF2B5EF4-FFF2-40B4-BE49-F238E27FC236}">
                <a16:creationId xmlns:a16="http://schemas.microsoft.com/office/drawing/2014/main" id="{5456E419-37B3-4755-B0A0-34D6DFF9C14C}"/>
              </a:ext>
            </a:extLst>
          </p:cNvPr>
          <p:cNvSpPr/>
          <p:nvPr userDrawn="1"/>
        </p:nvSpPr>
        <p:spPr>
          <a:xfrm>
            <a:off x="332202" y="78757"/>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994941113"/>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AGENDA COURT">
    <p:spTree>
      <p:nvGrpSpPr>
        <p:cNvPr id="1" name=""/>
        <p:cNvGrpSpPr/>
        <p:nvPr/>
      </p:nvGrpSpPr>
      <p:grpSpPr>
        <a:xfrm>
          <a:off x="0" y="0"/>
          <a:ext cx="0" cy="0"/>
          <a:chOff x="0" y="0"/>
          <a:chExt cx="0" cy="0"/>
        </a:xfrm>
      </p:grpSpPr>
      <p:sp>
        <p:nvSpPr>
          <p:cNvPr id="46" name="Texte niveau 1…">
            <a:extLst>
              <a:ext uri="{FF2B5EF4-FFF2-40B4-BE49-F238E27FC236}">
                <a16:creationId xmlns:a16="http://schemas.microsoft.com/office/drawing/2014/main" id="{00560144-CECC-684A-8CD7-506731DCBF22}"/>
              </a:ext>
            </a:extLst>
          </p:cNvPr>
          <p:cNvSpPr txBox="1">
            <a:spLocks noGrp="1"/>
          </p:cNvSpPr>
          <p:nvPr>
            <p:ph type="body" sz="quarter" idx="16" hasCustomPrompt="1"/>
          </p:nvPr>
        </p:nvSpPr>
        <p:spPr>
          <a:xfrm>
            <a:off x="393860" y="1024350"/>
            <a:ext cx="4932885" cy="6742660"/>
          </a:xfrm>
          <a:prstGeom prst="rect">
            <a:avLst/>
          </a:prstGeom>
        </p:spPr>
        <p:txBody>
          <a:bodyPr anchor="t"/>
          <a:lstStyle>
            <a:lvl1pPr marL="332877" indent="-332877" algn="l">
              <a:lnSpc>
                <a:spcPct val="400000"/>
              </a:lnSpc>
              <a:spcBef>
                <a:spcPts val="0"/>
              </a:spcBef>
              <a:buClr>
                <a:srgbClr val="EE7D14"/>
              </a:buClr>
              <a:buSzPct val="400000"/>
              <a:buFont typeface="+mj-lt"/>
              <a:buAutoNum type="arabicPeriod"/>
              <a:defRPr sz="1747">
                <a:latin typeface="Avenir Next LT Pro" panose="020B0504020202020204" pitchFamily="34" charset="0"/>
              </a:defRPr>
            </a:lvl1pPr>
            <a:lvl2pPr marL="0" indent="0" algn="ctr">
              <a:spcBef>
                <a:spcPts val="0"/>
              </a:spcBef>
              <a:buSzTx/>
              <a:buNone/>
              <a:defRPr sz="2693"/>
            </a:lvl2pPr>
            <a:lvl3pPr marL="0" indent="0" algn="ctr">
              <a:spcBef>
                <a:spcPts val="0"/>
              </a:spcBef>
              <a:buSzTx/>
              <a:buNone/>
              <a:defRPr sz="2693"/>
            </a:lvl3pPr>
            <a:lvl4pPr marL="0" indent="0" algn="ctr">
              <a:spcBef>
                <a:spcPts val="0"/>
              </a:spcBef>
              <a:buSzTx/>
              <a:buNone/>
              <a:defRPr sz="2693"/>
            </a:lvl4pPr>
            <a:lvl5pPr marL="0" indent="0" algn="ctr">
              <a:spcBef>
                <a:spcPts val="0"/>
              </a:spcBef>
              <a:buSzTx/>
              <a:buNone/>
              <a:defRPr sz="2693"/>
            </a:lvl5pPr>
          </a:lstStyle>
          <a:p>
            <a:r>
              <a:rPr lang="fr-FR"/>
              <a:t>Texte Du Titre</a:t>
            </a:r>
          </a:p>
          <a:p>
            <a:r>
              <a:rPr lang="fr-FR"/>
              <a:t>Texte Du Titre</a:t>
            </a:r>
          </a:p>
          <a:p>
            <a:r>
              <a:rPr lang="fr-FR"/>
              <a:t>Texte Du Titre</a:t>
            </a:r>
          </a:p>
          <a:p>
            <a:r>
              <a:rPr lang="fr-FR"/>
              <a:t>Texte Du Titre</a:t>
            </a:r>
          </a:p>
          <a:p>
            <a:r>
              <a:rPr lang="fr-FR"/>
              <a:t>Texte Du Titre</a:t>
            </a:r>
          </a:p>
          <a:p>
            <a:r>
              <a:rPr lang="fr-FR"/>
              <a:t>Texte du Titre</a:t>
            </a:r>
          </a:p>
        </p:txBody>
      </p:sp>
      <p:sp>
        <p:nvSpPr>
          <p:cNvPr id="2" name="Rectangle 1">
            <a:extLst>
              <a:ext uri="{FF2B5EF4-FFF2-40B4-BE49-F238E27FC236}">
                <a16:creationId xmlns:a16="http://schemas.microsoft.com/office/drawing/2014/main" id="{90B77966-5CD1-46A0-920D-34CC3BB644CF}"/>
              </a:ext>
            </a:extLst>
          </p:cNvPr>
          <p:cNvSpPr/>
          <p:nvPr userDrawn="1"/>
        </p:nvSpPr>
        <p:spPr>
          <a:xfrm>
            <a:off x="7971247" y="984601"/>
            <a:ext cx="493315" cy="321253"/>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994" tIns="36994" rIns="36994" bIns="36994" numCol="1" spcCol="38100" rtlCol="0" anchor="ctr">
            <a:spAutoFit/>
          </a:bodyPr>
          <a:lstStyle/>
          <a:p>
            <a:pPr marL="0" marR="0" indent="0" algn="ctr" defTabSz="425428" rtl="0" fontAlgn="auto" latinLnBrk="0" hangingPunct="0">
              <a:lnSpc>
                <a:spcPct val="100000"/>
              </a:lnSpc>
              <a:spcBef>
                <a:spcPts val="0"/>
              </a:spcBef>
              <a:spcAft>
                <a:spcPts val="0"/>
              </a:spcAft>
              <a:buClrTx/>
              <a:buSzTx/>
              <a:buFontTx/>
              <a:buNone/>
              <a:tabLst/>
            </a:pPr>
            <a:endParaRPr kumimoji="0" lang="en-GB" sz="1602"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Image 7">
            <a:extLst>
              <a:ext uri="{FF2B5EF4-FFF2-40B4-BE49-F238E27FC236}">
                <a16:creationId xmlns:a16="http://schemas.microsoft.com/office/drawing/2014/main" id="{1356F580-D535-4501-9728-E3777793A659}"/>
              </a:ext>
            </a:extLst>
          </p:cNvPr>
          <p:cNvPicPr>
            <a:picLocks noChangeAspect="1"/>
          </p:cNvPicPr>
          <p:nvPr userDrawn="1"/>
        </p:nvPicPr>
        <p:blipFill rotWithShape="1">
          <a:blip r:embed="rId2">
            <a:alphaModFix amt="30000"/>
          </a:blip>
          <a:srcRect r="39409" b="28626"/>
          <a:stretch/>
        </p:blipFill>
        <p:spPr>
          <a:xfrm>
            <a:off x="6056960" y="1024350"/>
            <a:ext cx="3987153" cy="6742660"/>
          </a:xfrm>
          <a:prstGeom prst="rect">
            <a:avLst/>
          </a:prstGeom>
        </p:spPr>
      </p:pic>
    </p:spTree>
    <p:extLst>
      <p:ext uri="{BB962C8B-B14F-4D97-AF65-F5344CB8AC3E}">
        <p14:creationId xmlns:p14="http://schemas.microsoft.com/office/powerpoint/2010/main" val="1198059714"/>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Diapositive de part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4534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A UTILISER">
    <p:spTree>
      <p:nvGrpSpPr>
        <p:cNvPr id="1" name=""/>
        <p:cNvGrpSpPr/>
        <p:nvPr/>
      </p:nvGrpSpPr>
      <p:grpSpPr>
        <a:xfrm>
          <a:off x="0" y="0"/>
          <a:ext cx="0" cy="0"/>
          <a:chOff x="0" y="0"/>
          <a:chExt cx="0" cy="0"/>
        </a:xfrm>
      </p:grpSpPr>
      <p:sp>
        <p:nvSpPr>
          <p:cNvPr id="6" name="Texte niveau 1…">
            <a:extLst>
              <a:ext uri="{FF2B5EF4-FFF2-40B4-BE49-F238E27FC236}">
                <a16:creationId xmlns:a16="http://schemas.microsoft.com/office/drawing/2014/main" id="{7C1EBA70-4CB5-4F49-BC9C-6369F8CC2D92}"/>
              </a:ext>
            </a:extLst>
          </p:cNvPr>
          <p:cNvSpPr txBox="1">
            <a:spLocks noGrp="1"/>
          </p:cNvSpPr>
          <p:nvPr>
            <p:ph type="body" sz="quarter" idx="11"/>
          </p:nvPr>
        </p:nvSpPr>
        <p:spPr>
          <a:xfrm>
            <a:off x="450233" y="1538507"/>
            <a:ext cx="8184991" cy="1197360"/>
          </a:xfrm>
          <a:prstGeom prst="rect">
            <a:avLst/>
          </a:prstGeom>
        </p:spPr>
        <p:txBody>
          <a:bodyPr anchor="t"/>
          <a:lstStyle>
            <a:lvl1pPr marL="0" indent="0" algn="l">
              <a:spcBef>
                <a:spcPts val="0"/>
              </a:spcBef>
              <a:buSzTx/>
              <a:buFontTx/>
              <a:buNone/>
              <a:defRPr sz="1236" b="0" i="0">
                <a:latin typeface="Avenir Next LT Pro" panose="020B0504020202020204" pitchFamily="34" charset="0"/>
              </a:defRPr>
            </a:lvl1pPr>
            <a:lvl2pPr marL="0" indent="0" algn="l">
              <a:spcBef>
                <a:spcPts val="0"/>
              </a:spcBef>
              <a:buSzTx/>
              <a:buNone/>
              <a:defRPr sz="1004" b="0" i="0">
                <a:latin typeface="AvenirNext LT Pro Regular" panose="020B0504020202020204" pitchFamily="34" charset="77"/>
              </a:defRPr>
            </a:lvl2pPr>
            <a:lvl3pPr marL="0" indent="0" algn="l">
              <a:spcBef>
                <a:spcPts val="0"/>
              </a:spcBef>
              <a:buSzTx/>
              <a:buNone/>
              <a:defRPr sz="1004" b="0" i="0">
                <a:latin typeface="AvenirNext LT Pro Regular" panose="020B0504020202020204" pitchFamily="34" charset="77"/>
              </a:defRPr>
            </a:lvl3pPr>
            <a:lvl4pPr marL="0" indent="0" algn="l">
              <a:spcBef>
                <a:spcPts val="0"/>
              </a:spcBef>
              <a:buSzTx/>
              <a:buNone/>
              <a:defRPr sz="1004" b="0" i="0">
                <a:latin typeface="AvenirNext LT Pro Regular" panose="020B0504020202020204" pitchFamily="34" charset="77"/>
              </a:defRPr>
            </a:lvl4pPr>
            <a:lvl5pPr marL="0" indent="0" algn="l">
              <a:spcBef>
                <a:spcPts val="0"/>
              </a:spcBef>
              <a:buSzTx/>
              <a:buNone/>
              <a:defRPr sz="1004" b="0" i="0">
                <a:latin typeface="AvenirNext LT Pro Regular" panose="020B0504020202020204" pitchFamily="34" charset="77"/>
              </a:defRPr>
            </a:lvl5pPr>
          </a:lstStyle>
          <a:p>
            <a:endParaRPr lang="fr-FR"/>
          </a:p>
        </p:txBody>
      </p:sp>
      <p:sp>
        <p:nvSpPr>
          <p:cNvPr id="7" name="Texte niveau 1…">
            <a:extLst>
              <a:ext uri="{FF2B5EF4-FFF2-40B4-BE49-F238E27FC236}">
                <a16:creationId xmlns:a16="http://schemas.microsoft.com/office/drawing/2014/main" id="{8D4B5766-FF27-CC43-AD4D-1F4B40A890E1}"/>
              </a:ext>
            </a:extLst>
          </p:cNvPr>
          <p:cNvSpPr txBox="1">
            <a:spLocks noGrp="1"/>
          </p:cNvSpPr>
          <p:nvPr>
            <p:ph type="body" sz="quarter" idx="20" hasCustomPrompt="1"/>
          </p:nvPr>
        </p:nvSpPr>
        <p:spPr>
          <a:xfrm>
            <a:off x="450234" y="771504"/>
            <a:ext cx="8184990" cy="412856"/>
          </a:xfrm>
          <a:prstGeom prst="rect">
            <a:avLst/>
          </a:prstGeom>
        </p:spPr>
        <p:txBody>
          <a:bodyPr anchor="t"/>
          <a:lstStyle>
            <a:lvl1pPr marL="0" indent="0" algn="l">
              <a:spcBef>
                <a:spcPts val="0"/>
              </a:spcBef>
              <a:buSzTx/>
              <a:buNone/>
              <a:defRPr sz="1854" b="0" i="0">
                <a:solidFill>
                  <a:srgbClr val="EE7D14"/>
                </a:solidFill>
                <a:latin typeface="Avenir Next LT Pro" panose="020B0504020202020204" pitchFamily="34" charset="0"/>
              </a:defRPr>
            </a:lvl1pPr>
            <a:lvl2pPr marL="0" indent="0" algn="ctr">
              <a:spcBef>
                <a:spcPts val="0"/>
              </a:spcBef>
              <a:buSzTx/>
              <a:buNone/>
              <a:defRPr sz="1545" b="1" i="0">
                <a:latin typeface="AvenirNext LT Pro Bold" panose="020B0504020202020204" pitchFamily="34" charset="77"/>
              </a:defRPr>
            </a:lvl2pPr>
            <a:lvl3pPr marL="0" indent="0" algn="ctr">
              <a:spcBef>
                <a:spcPts val="0"/>
              </a:spcBef>
              <a:buSzTx/>
              <a:buNone/>
              <a:defRPr sz="1545" b="1" i="0">
                <a:latin typeface="AvenirNext LT Pro Bold" panose="020B0504020202020204" pitchFamily="34" charset="77"/>
              </a:defRPr>
            </a:lvl3pPr>
            <a:lvl4pPr marL="0" indent="0" algn="ctr">
              <a:spcBef>
                <a:spcPts val="0"/>
              </a:spcBef>
              <a:buSzTx/>
              <a:buNone/>
              <a:defRPr sz="1545" b="1" i="0">
                <a:latin typeface="AvenirNext LT Pro Bold" panose="020B0504020202020204" pitchFamily="34" charset="77"/>
              </a:defRPr>
            </a:lvl4pPr>
            <a:lvl5pPr marL="0" indent="0" algn="ctr">
              <a:spcBef>
                <a:spcPts val="0"/>
              </a:spcBef>
              <a:buSzTx/>
              <a:buNone/>
              <a:defRPr sz="1545" b="1" i="0">
                <a:latin typeface="AvenirNext LT Pro Bold" panose="020B0504020202020204" pitchFamily="34" charset="77"/>
              </a:defRPr>
            </a:lvl5pPr>
          </a:lstStyle>
          <a:p>
            <a:r>
              <a:rPr lang="fr-FR"/>
              <a:t>TEXTE DU TITRE</a:t>
            </a:r>
            <a:endParaRPr/>
          </a:p>
        </p:txBody>
      </p:sp>
      <p:sp>
        <p:nvSpPr>
          <p:cNvPr id="8" name="Rectangle 7">
            <a:extLst>
              <a:ext uri="{FF2B5EF4-FFF2-40B4-BE49-F238E27FC236}">
                <a16:creationId xmlns:a16="http://schemas.microsoft.com/office/drawing/2014/main" id="{5456E419-37B3-4755-B0A0-34D6DFF9C14C}"/>
              </a:ext>
            </a:extLst>
          </p:cNvPr>
          <p:cNvSpPr/>
          <p:nvPr userDrawn="1"/>
        </p:nvSpPr>
        <p:spPr>
          <a:xfrm>
            <a:off x="308379" y="54121"/>
            <a:ext cx="4829934" cy="20235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240" tIns="39240" rIns="39240" bIns="39240" numCol="1" spcCol="38100" rtlCol="0" anchor="ctr">
            <a:spAutoFit/>
          </a:bodyPr>
          <a:lstStyle/>
          <a:p>
            <a:pPr marL="0" marR="0" indent="0" algn="l" defTabSz="451236" rtl="0" fontAlgn="auto" latinLnBrk="0" hangingPunct="0">
              <a:lnSpc>
                <a:spcPct val="100000"/>
              </a:lnSpc>
              <a:spcBef>
                <a:spcPts val="0"/>
              </a:spcBef>
              <a:spcAft>
                <a:spcPts val="0"/>
              </a:spcAft>
              <a:buClrTx/>
              <a:buSzTx/>
              <a:buFontTx/>
              <a:buNone/>
              <a:tabLst/>
            </a:pPr>
            <a:r>
              <a:rPr kumimoji="0" lang="en-GB" sz="800" b="0" i="0" u="none" strike="noStrike" cap="none" spc="0" normalizeH="0" baseline="0" dirty="0">
                <a:ln>
                  <a:noFill/>
                </a:ln>
                <a:solidFill>
                  <a:schemeClr val="tx1"/>
                </a:solidFill>
                <a:effectLst/>
                <a:uFillTx/>
                <a:latin typeface="Avenir Next LT Pro" panose="020B0504020202020204" pitchFamily="34" charset="0"/>
                <a:ea typeface="+mn-ea"/>
                <a:cs typeface="+mn-cs"/>
                <a:sym typeface="Helvetica Neue Medium"/>
              </a:rPr>
              <a:t>For institutional investors only</a:t>
            </a:r>
            <a:endParaRPr kumimoji="0" lang="fr-FR" sz="800" b="0" i="0" u="none" strike="noStrike" cap="none" spc="0" normalizeH="0" baseline="0" dirty="0">
              <a:ln>
                <a:noFill/>
              </a:ln>
              <a:solidFill>
                <a:schemeClr val="tx1"/>
              </a:solidFill>
              <a:effectLst/>
              <a:uFillTx/>
              <a:latin typeface="Avenir Next LT Pro" panose="020B0504020202020204" pitchFamily="34" charset="0"/>
              <a:ea typeface="+mn-ea"/>
              <a:cs typeface="+mn-cs"/>
              <a:sym typeface="Helvetica Neue Medium"/>
            </a:endParaRPr>
          </a:p>
        </p:txBody>
      </p:sp>
      <p:pic>
        <p:nvPicPr>
          <p:cNvPr id="10" name="Graphique 9">
            <a:extLst>
              <a:ext uri="{FF2B5EF4-FFF2-40B4-BE49-F238E27FC236}">
                <a16:creationId xmlns:a16="http://schemas.microsoft.com/office/drawing/2014/main" id="{527CF4DD-8D05-4144-B42C-4B7A20C452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71246" y="-58641"/>
            <a:ext cx="2095841" cy="1082991"/>
          </a:xfrm>
          <a:prstGeom prst="rect">
            <a:avLst/>
          </a:prstGeom>
        </p:spPr>
      </p:pic>
      <p:sp>
        <p:nvSpPr>
          <p:cNvPr id="5" name="TextBox 4">
            <a:extLst>
              <a:ext uri="{FF2B5EF4-FFF2-40B4-BE49-F238E27FC236}">
                <a16:creationId xmlns:a16="http://schemas.microsoft.com/office/drawing/2014/main" id="{2F5944FA-CB4F-7B77-9DC8-61575E7D89BC}"/>
              </a:ext>
            </a:extLst>
          </p:cNvPr>
          <p:cNvSpPr txBox="1"/>
          <p:nvPr userDrawn="1"/>
        </p:nvSpPr>
        <p:spPr>
          <a:xfrm>
            <a:off x="9395498" y="7277493"/>
            <a:ext cx="671589" cy="276999"/>
          </a:xfrm>
          <a:prstGeom prst="rect">
            <a:avLst/>
          </a:prstGeom>
          <a:noFill/>
        </p:spPr>
        <p:txBody>
          <a:bodyPr wrap="square">
            <a:spAutoFit/>
          </a:bodyPr>
          <a:lstStyle/>
          <a:p>
            <a:fld id="{48BB99A9-9E72-4CB0-AB5F-C7E7022016FB}" type="slidenum">
              <a:rPr lang="fr-FR" sz="1200" smtClean="0">
                <a:solidFill>
                  <a:srgbClr val="4482F4"/>
                </a:solidFill>
              </a:rPr>
              <a:pPr/>
              <a:t>‹#›</a:t>
            </a:fld>
            <a:endParaRPr lang="en-GB" sz="1200">
              <a:solidFill>
                <a:srgbClr val="4482F4"/>
              </a:solidFill>
            </a:endParaRPr>
          </a:p>
        </p:txBody>
      </p:sp>
    </p:spTree>
    <p:extLst>
      <p:ext uri="{BB962C8B-B14F-4D97-AF65-F5344CB8AC3E}">
        <p14:creationId xmlns:p14="http://schemas.microsoft.com/office/powerpoint/2010/main" val="1274069478"/>
      </p:ext>
    </p:extLst>
  </p:cSld>
  <p:clrMapOvr>
    <a:masterClrMapping/>
  </p:clrMapOvr>
  <p:transition spd="med"/>
  <p:extLst>
    <p:ext uri="{DCECCB84-F9BA-43D5-87BE-67443E8EF086}">
      <p15:sldGuideLst xmlns:p15="http://schemas.microsoft.com/office/powerpoint/2012/main">
        <p15:guide id="1" orient="horz" pos="2448">
          <p15:clr>
            <a:srgbClr val="FBAE40"/>
          </p15:clr>
        </p15:guide>
        <p15:guide id="2" pos="3163">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ouverture">
    <p:spTree>
      <p:nvGrpSpPr>
        <p:cNvPr id="1" name=""/>
        <p:cNvGrpSpPr/>
        <p:nvPr/>
      </p:nvGrpSpPr>
      <p:grpSpPr>
        <a:xfrm>
          <a:off x="0" y="0"/>
          <a:ext cx="0" cy="0"/>
          <a:chOff x="0" y="0"/>
          <a:chExt cx="0" cy="0"/>
        </a:xfrm>
      </p:grpSpPr>
      <p:sp>
        <p:nvSpPr>
          <p:cNvPr id="13" name="Texte du titre">
            <a:extLst>
              <a:ext uri="{FF2B5EF4-FFF2-40B4-BE49-F238E27FC236}">
                <a16:creationId xmlns:a16="http://schemas.microsoft.com/office/drawing/2014/main" id="{EBC7C447-95DD-8E41-8F9F-BE217F196AE7}"/>
              </a:ext>
            </a:extLst>
          </p:cNvPr>
          <p:cNvSpPr txBox="1">
            <a:spLocks noGrp="1"/>
          </p:cNvSpPr>
          <p:nvPr>
            <p:ph type="title" hasCustomPrompt="1"/>
          </p:nvPr>
        </p:nvSpPr>
        <p:spPr>
          <a:xfrm>
            <a:off x="235125" y="217196"/>
            <a:ext cx="9549495" cy="1064649"/>
          </a:xfrm>
          <a:prstGeom prst="rect">
            <a:avLst/>
          </a:prstGeom>
        </p:spPr>
        <p:txBody>
          <a:bodyPr/>
          <a:lstStyle>
            <a:lvl1pPr algn="l">
              <a:defRPr sz="2780" b="0" i="0">
                <a:solidFill>
                  <a:srgbClr val="EE7D14"/>
                </a:solidFill>
                <a:latin typeface="Avenir Next LT Pro" panose="020B0504020202020204" pitchFamily="34" charset="0"/>
              </a:defRPr>
            </a:lvl1pPr>
          </a:lstStyle>
          <a:p>
            <a:r>
              <a:rPr lang="fr-FR"/>
              <a:t>TEXTE </a:t>
            </a:r>
            <a:br>
              <a:rPr lang="fr-FR"/>
            </a:br>
            <a:r>
              <a:rPr lang="fr-FR"/>
              <a:t>DU TITRE</a:t>
            </a:r>
          </a:p>
        </p:txBody>
      </p:sp>
      <p:pic>
        <p:nvPicPr>
          <p:cNvPr id="6" name="Graphique 5">
            <a:extLst>
              <a:ext uri="{FF2B5EF4-FFF2-40B4-BE49-F238E27FC236}">
                <a16:creationId xmlns:a16="http://schemas.microsoft.com/office/drawing/2014/main" id="{87FA2D50-D5B4-41CA-883F-631300F2D3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112388" y="5831176"/>
            <a:ext cx="2724447" cy="1322346"/>
          </a:xfrm>
          <a:prstGeom prst="rect">
            <a:avLst/>
          </a:prstGeom>
        </p:spPr>
      </p:pic>
      <p:pic>
        <p:nvPicPr>
          <p:cNvPr id="7" name="Image 6">
            <a:extLst>
              <a:ext uri="{FF2B5EF4-FFF2-40B4-BE49-F238E27FC236}">
                <a16:creationId xmlns:a16="http://schemas.microsoft.com/office/drawing/2014/main" id="{AFF5DB38-BC51-4053-9E59-4CDB0D905D0E}"/>
              </a:ext>
            </a:extLst>
          </p:cNvPr>
          <p:cNvPicPr>
            <a:picLocks noChangeAspect="1"/>
          </p:cNvPicPr>
          <p:nvPr userDrawn="1"/>
        </p:nvPicPr>
        <p:blipFill rotWithShape="1">
          <a:blip r:embed="rId4">
            <a:alphaModFix amt="30000"/>
          </a:blip>
          <a:srcRect r="26825"/>
          <a:stretch/>
        </p:blipFill>
        <p:spPr>
          <a:xfrm rot="5400000">
            <a:off x="2093706" y="710319"/>
            <a:ext cx="4968376" cy="9155787"/>
          </a:xfrm>
          <a:prstGeom prst="rect">
            <a:avLst/>
          </a:prstGeom>
        </p:spPr>
      </p:pic>
    </p:spTree>
    <p:extLst>
      <p:ext uri="{BB962C8B-B14F-4D97-AF65-F5344CB8AC3E}">
        <p14:creationId xmlns:p14="http://schemas.microsoft.com/office/powerpoint/2010/main" val="391994383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AGENDA COURT">
    <p:spTree>
      <p:nvGrpSpPr>
        <p:cNvPr id="1" name=""/>
        <p:cNvGrpSpPr/>
        <p:nvPr/>
      </p:nvGrpSpPr>
      <p:grpSpPr>
        <a:xfrm>
          <a:off x="0" y="0"/>
          <a:ext cx="0" cy="0"/>
          <a:chOff x="0" y="0"/>
          <a:chExt cx="0" cy="0"/>
        </a:xfrm>
      </p:grpSpPr>
      <p:sp>
        <p:nvSpPr>
          <p:cNvPr id="46" name="Texte niveau 1…">
            <a:extLst>
              <a:ext uri="{FF2B5EF4-FFF2-40B4-BE49-F238E27FC236}">
                <a16:creationId xmlns:a16="http://schemas.microsoft.com/office/drawing/2014/main" id="{00560144-CECC-684A-8CD7-506731DCBF22}"/>
              </a:ext>
            </a:extLst>
          </p:cNvPr>
          <p:cNvSpPr txBox="1">
            <a:spLocks noGrp="1"/>
          </p:cNvSpPr>
          <p:nvPr>
            <p:ph type="body" sz="quarter" idx="16" hasCustomPrompt="1"/>
          </p:nvPr>
        </p:nvSpPr>
        <p:spPr>
          <a:xfrm>
            <a:off x="393860" y="1024350"/>
            <a:ext cx="4932885" cy="6742660"/>
          </a:xfrm>
          <a:prstGeom prst="rect">
            <a:avLst/>
          </a:prstGeom>
        </p:spPr>
        <p:txBody>
          <a:bodyPr anchor="t"/>
          <a:lstStyle>
            <a:lvl1pPr marL="332877" indent="-332877" algn="l">
              <a:lnSpc>
                <a:spcPct val="400000"/>
              </a:lnSpc>
              <a:spcBef>
                <a:spcPts val="0"/>
              </a:spcBef>
              <a:buClr>
                <a:srgbClr val="EE7D14"/>
              </a:buClr>
              <a:buSzPct val="400000"/>
              <a:buFont typeface="+mj-lt"/>
              <a:buAutoNum type="arabicPeriod"/>
              <a:defRPr sz="1747">
                <a:latin typeface="Avenir Next LT Pro" panose="020B0504020202020204" pitchFamily="34" charset="0"/>
              </a:defRPr>
            </a:lvl1pPr>
            <a:lvl2pPr marL="0" indent="0" algn="ctr">
              <a:spcBef>
                <a:spcPts val="0"/>
              </a:spcBef>
              <a:buSzTx/>
              <a:buNone/>
              <a:defRPr sz="2693"/>
            </a:lvl2pPr>
            <a:lvl3pPr marL="0" indent="0" algn="ctr">
              <a:spcBef>
                <a:spcPts val="0"/>
              </a:spcBef>
              <a:buSzTx/>
              <a:buNone/>
              <a:defRPr sz="2693"/>
            </a:lvl3pPr>
            <a:lvl4pPr marL="0" indent="0" algn="ctr">
              <a:spcBef>
                <a:spcPts val="0"/>
              </a:spcBef>
              <a:buSzTx/>
              <a:buNone/>
              <a:defRPr sz="2693"/>
            </a:lvl4pPr>
            <a:lvl5pPr marL="0" indent="0" algn="ctr">
              <a:spcBef>
                <a:spcPts val="0"/>
              </a:spcBef>
              <a:buSzTx/>
              <a:buNone/>
              <a:defRPr sz="2693"/>
            </a:lvl5pPr>
          </a:lstStyle>
          <a:p>
            <a:r>
              <a:rPr lang="fr-FR"/>
              <a:t>Texte Du Titre</a:t>
            </a:r>
          </a:p>
          <a:p>
            <a:r>
              <a:rPr lang="fr-FR"/>
              <a:t>Texte Du Titre</a:t>
            </a:r>
          </a:p>
          <a:p>
            <a:r>
              <a:rPr lang="fr-FR"/>
              <a:t>Texte Du Titre</a:t>
            </a:r>
          </a:p>
          <a:p>
            <a:r>
              <a:rPr lang="fr-FR"/>
              <a:t>Texte Du Titre</a:t>
            </a:r>
          </a:p>
          <a:p>
            <a:r>
              <a:rPr lang="fr-FR"/>
              <a:t>Texte Du Titre</a:t>
            </a:r>
          </a:p>
          <a:p>
            <a:r>
              <a:rPr lang="fr-FR"/>
              <a:t>Texte du Titre</a:t>
            </a:r>
          </a:p>
        </p:txBody>
      </p:sp>
      <p:sp>
        <p:nvSpPr>
          <p:cNvPr id="2" name="Rectangle 1">
            <a:extLst>
              <a:ext uri="{FF2B5EF4-FFF2-40B4-BE49-F238E27FC236}">
                <a16:creationId xmlns:a16="http://schemas.microsoft.com/office/drawing/2014/main" id="{90B77966-5CD1-46A0-920D-34CC3BB644CF}"/>
              </a:ext>
            </a:extLst>
          </p:cNvPr>
          <p:cNvSpPr/>
          <p:nvPr userDrawn="1"/>
        </p:nvSpPr>
        <p:spPr>
          <a:xfrm>
            <a:off x="7971247" y="984601"/>
            <a:ext cx="493315" cy="321253"/>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994" tIns="36994" rIns="36994" bIns="36994" numCol="1" spcCol="38100" rtlCol="0" anchor="ctr">
            <a:spAutoFit/>
          </a:bodyPr>
          <a:lstStyle/>
          <a:p>
            <a:pPr marL="0" marR="0" indent="0" algn="ctr" defTabSz="425428" rtl="0" fontAlgn="auto" latinLnBrk="0" hangingPunct="0">
              <a:lnSpc>
                <a:spcPct val="100000"/>
              </a:lnSpc>
              <a:spcBef>
                <a:spcPts val="0"/>
              </a:spcBef>
              <a:spcAft>
                <a:spcPts val="0"/>
              </a:spcAft>
              <a:buClrTx/>
              <a:buSzTx/>
              <a:buFontTx/>
              <a:buNone/>
              <a:tabLst/>
            </a:pPr>
            <a:endParaRPr kumimoji="0" lang="en-GB" sz="1602"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Image 7">
            <a:extLst>
              <a:ext uri="{FF2B5EF4-FFF2-40B4-BE49-F238E27FC236}">
                <a16:creationId xmlns:a16="http://schemas.microsoft.com/office/drawing/2014/main" id="{1356F580-D535-4501-9728-E3777793A659}"/>
              </a:ext>
            </a:extLst>
          </p:cNvPr>
          <p:cNvPicPr>
            <a:picLocks noChangeAspect="1"/>
          </p:cNvPicPr>
          <p:nvPr userDrawn="1"/>
        </p:nvPicPr>
        <p:blipFill rotWithShape="1">
          <a:blip r:embed="rId2">
            <a:alphaModFix amt="30000"/>
          </a:blip>
          <a:srcRect r="39409" b="28626"/>
          <a:stretch/>
        </p:blipFill>
        <p:spPr>
          <a:xfrm>
            <a:off x="6056960" y="1024350"/>
            <a:ext cx="3987153" cy="6742660"/>
          </a:xfrm>
          <a:prstGeom prst="rect">
            <a:avLst/>
          </a:prstGeom>
        </p:spPr>
      </p:pic>
    </p:spTree>
    <p:extLst>
      <p:ext uri="{BB962C8B-B14F-4D97-AF65-F5344CB8AC3E}">
        <p14:creationId xmlns:p14="http://schemas.microsoft.com/office/powerpoint/2010/main" val="954494445"/>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a:xfrm>
            <a:off x="8952063" y="7203864"/>
            <a:ext cx="641797" cy="413808"/>
          </a:xfrm>
          <a:prstGeom prst="rect">
            <a:avLst/>
          </a:prstGeom>
        </p:spPr>
        <p:txBody>
          <a:bodyPr/>
          <a:lstStyle>
            <a:lvl1pPr>
              <a:defRPr sz="1200">
                <a:solidFill>
                  <a:srgbClr val="898989"/>
                </a:solidFill>
                <a:latin typeface="Helvetica LT Std Light" panose="020B0403020202020204" pitchFamily="34" charset="0"/>
              </a:defRPr>
            </a:lvl1pPr>
          </a:lstStyle>
          <a:p>
            <a:pPr algn="r"/>
            <a:r>
              <a:rPr lang="fr-FR" i="1"/>
              <a:t> </a:t>
            </a:r>
            <a:fld id="{48BB99A9-9E72-4CB0-AB5F-C7E7022016FB}" type="slidenum">
              <a:rPr lang="fr-FR" smtClean="0"/>
              <a:pPr algn="r"/>
              <a:t>‹#›</a:t>
            </a:fld>
            <a:endParaRPr lang="fr-FR"/>
          </a:p>
        </p:txBody>
      </p:sp>
      <p:sp>
        <p:nvSpPr>
          <p:cNvPr id="6" name="Espace réservé du texte 5"/>
          <p:cNvSpPr>
            <a:spLocks noGrp="1"/>
          </p:cNvSpPr>
          <p:nvPr>
            <p:ph type="body" sz="quarter" idx="12" hasCustomPrompt="1"/>
          </p:nvPr>
        </p:nvSpPr>
        <p:spPr>
          <a:xfrm>
            <a:off x="584815" y="1872109"/>
            <a:ext cx="8962611" cy="4691910"/>
          </a:xfrm>
          <a:prstGeom prst="rect">
            <a:avLst/>
          </a:prstGeom>
        </p:spPr>
        <p:txBody>
          <a:bodyPr/>
          <a:lstStyle>
            <a:lvl1pPr marL="0" indent="0">
              <a:lnSpc>
                <a:spcPct val="90000"/>
              </a:lnSpc>
              <a:spcBef>
                <a:spcPts val="0"/>
              </a:spcBef>
              <a:buClr>
                <a:schemeClr val="tx2"/>
              </a:buClr>
              <a:buFont typeface="Wingdings 2" panose="05020102010507070707" pitchFamily="18" charset="2"/>
              <a:buNone/>
              <a:defRPr sz="1800" b="1" cap="all" baseline="0">
                <a:latin typeface="Helvetica LT Std Light" panose="020B0403020202020204" pitchFamily="34" charset="0"/>
                <a:cs typeface="Arial" panose="020B0604020202020204" pitchFamily="34" charset="0"/>
              </a:defRPr>
            </a:lvl1pPr>
            <a:lvl2pPr marL="0" indent="0">
              <a:lnSpc>
                <a:spcPct val="90000"/>
              </a:lnSpc>
              <a:spcAft>
                <a:spcPts val="2000"/>
              </a:spcAft>
              <a:buFont typeface="Arial" panose="020B0604020202020204" pitchFamily="34" charset="0"/>
              <a:buNone/>
              <a:defRPr sz="1600" b="1" i="1">
                <a:solidFill>
                  <a:schemeClr val="tx2"/>
                </a:solidFill>
                <a:latin typeface="Helvetica LT Std Light" panose="020B0403020202020204" pitchFamily="34" charset="0"/>
                <a:cs typeface="Times" panose="02020603050405020304" pitchFamily="18" charset="0"/>
              </a:defRPr>
            </a:lvl2pPr>
            <a:lvl3pPr marL="709613" indent="-287338">
              <a:lnSpc>
                <a:spcPct val="90000"/>
              </a:lnSpc>
              <a:spcBef>
                <a:spcPts val="1200"/>
              </a:spcBef>
              <a:buClr>
                <a:srgbClr val="B3B3B3"/>
              </a:buClr>
              <a:buFont typeface="Wingdings" panose="05000000000000000000" pitchFamily="2" charset="2"/>
              <a:buChar char="§"/>
              <a:defRPr sz="1400">
                <a:latin typeface="Helvetica LT Std Light" panose="020B0403020202020204" pitchFamily="34" charset="0"/>
                <a:cs typeface="Arial" panose="020B0604020202020204" pitchFamily="34" charset="0"/>
              </a:defRPr>
            </a:lvl3pPr>
            <a:lvl4pPr marL="987425" indent="-228600">
              <a:lnSpc>
                <a:spcPct val="90000"/>
              </a:lnSpc>
              <a:spcBef>
                <a:spcPts val="1200"/>
              </a:spcBef>
              <a:tabLst>
                <a:tab pos="893763" algn="l"/>
              </a:tabLst>
              <a:defRPr sz="1200">
                <a:solidFill>
                  <a:schemeClr val="tx1"/>
                </a:solidFill>
                <a:latin typeface="Helvetica LT Std Light" panose="020B0403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p:txBody>
      </p:sp>
      <p:sp>
        <p:nvSpPr>
          <p:cNvPr id="8" name="Titre 1"/>
          <p:cNvSpPr>
            <a:spLocks noGrp="1"/>
          </p:cNvSpPr>
          <p:nvPr>
            <p:ph type="title"/>
          </p:nvPr>
        </p:nvSpPr>
        <p:spPr>
          <a:xfrm>
            <a:off x="864000" y="735067"/>
            <a:ext cx="8634613" cy="661703"/>
          </a:xfrm>
          <a:prstGeom prst="rect">
            <a:avLst/>
          </a:prstGeom>
        </p:spPr>
        <p:txBody>
          <a:bodyPr/>
          <a:lstStyle>
            <a:lvl1pPr algn="l">
              <a:defRPr sz="2500" b="1">
                <a:latin typeface="Helvetica LT Std" panose="020B0704020202030204" pitchFamily="34" charset="0"/>
                <a:cs typeface="Arial" pitchFamily="34" charset="0"/>
              </a:defRPr>
            </a:lvl1pPr>
          </a:lstStyle>
          <a:p>
            <a:r>
              <a:rPr lang="fr-FR"/>
              <a:t>Cliquez pour modifier le style du titre</a:t>
            </a:r>
          </a:p>
        </p:txBody>
      </p:sp>
      <p:cxnSp>
        <p:nvCxnSpPr>
          <p:cNvPr id="5" name="Connecteur droit 4"/>
          <p:cNvCxnSpPr/>
          <p:nvPr userDrawn="1"/>
        </p:nvCxnSpPr>
        <p:spPr>
          <a:xfrm rot="5400000">
            <a:off x="145783" y="1059736"/>
            <a:ext cx="1142471" cy="1747"/>
          </a:xfrm>
          <a:prstGeom prst="line">
            <a:avLst/>
          </a:prstGeom>
          <a:ln w="19050">
            <a:solidFill>
              <a:srgbClr val="EE7D14"/>
            </a:solidFill>
          </a:ln>
        </p:spPr>
        <p:style>
          <a:lnRef idx="1">
            <a:schemeClr val="accent1"/>
          </a:lnRef>
          <a:fillRef idx="0">
            <a:schemeClr val="accent1"/>
          </a:fillRef>
          <a:effectRef idx="0">
            <a:schemeClr val="accent1"/>
          </a:effectRef>
          <a:fontRef idx="minor">
            <a:schemeClr val="tx1"/>
          </a:fontRef>
        </p:style>
      </p:cxnSp>
      <p:pic>
        <p:nvPicPr>
          <p:cNvPr id="7"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4639" y="7235100"/>
            <a:ext cx="1463041" cy="406792"/>
          </a:xfrm>
          <a:prstGeom prst="rect">
            <a:avLst/>
          </a:prstGeom>
        </p:spPr>
      </p:pic>
    </p:spTree>
    <p:extLst>
      <p:ext uri="{BB962C8B-B14F-4D97-AF65-F5344CB8AC3E}">
        <p14:creationId xmlns:p14="http://schemas.microsoft.com/office/powerpoint/2010/main" val="24259241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13" name="Texte du titre">
            <a:extLst>
              <a:ext uri="{FF2B5EF4-FFF2-40B4-BE49-F238E27FC236}">
                <a16:creationId xmlns:a16="http://schemas.microsoft.com/office/drawing/2014/main" id="{EBC7C447-95DD-8E41-8F9F-BE217F196AE7}"/>
              </a:ext>
            </a:extLst>
          </p:cNvPr>
          <p:cNvSpPr txBox="1">
            <a:spLocks noGrp="1"/>
          </p:cNvSpPr>
          <p:nvPr>
            <p:ph type="title" hasCustomPrompt="1"/>
          </p:nvPr>
        </p:nvSpPr>
        <p:spPr>
          <a:xfrm>
            <a:off x="235126" y="217198"/>
            <a:ext cx="9549496" cy="1064650"/>
          </a:xfrm>
          <a:prstGeom prst="rect">
            <a:avLst/>
          </a:prstGeom>
        </p:spPr>
        <p:txBody>
          <a:bodyPr/>
          <a:lstStyle>
            <a:lvl1pPr algn="l">
              <a:defRPr sz="2540" b="0" i="0">
                <a:solidFill>
                  <a:srgbClr val="EE7D14"/>
                </a:solidFill>
                <a:latin typeface="Avenir Next LT Pro" panose="020B0504020202020204" pitchFamily="34" charset="0"/>
              </a:defRPr>
            </a:lvl1pPr>
          </a:lstStyle>
          <a:p>
            <a:r>
              <a:rPr lang="fr-FR"/>
              <a:t>TEXTE </a:t>
            </a:r>
            <a:br>
              <a:rPr lang="fr-FR"/>
            </a:br>
            <a:r>
              <a:rPr lang="fr-FR"/>
              <a:t>DU TITRE</a:t>
            </a:r>
          </a:p>
        </p:txBody>
      </p:sp>
      <p:pic>
        <p:nvPicPr>
          <p:cNvPr id="6" name="Graphique 5">
            <a:extLst>
              <a:ext uri="{FF2B5EF4-FFF2-40B4-BE49-F238E27FC236}">
                <a16:creationId xmlns:a16="http://schemas.microsoft.com/office/drawing/2014/main" id="{87FA2D50-D5B4-41CA-883F-631300F2D3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112389" y="5831178"/>
            <a:ext cx="2724447" cy="1322346"/>
          </a:xfrm>
          <a:prstGeom prst="rect">
            <a:avLst/>
          </a:prstGeom>
        </p:spPr>
      </p:pic>
      <p:pic>
        <p:nvPicPr>
          <p:cNvPr id="7" name="Image 6">
            <a:extLst>
              <a:ext uri="{FF2B5EF4-FFF2-40B4-BE49-F238E27FC236}">
                <a16:creationId xmlns:a16="http://schemas.microsoft.com/office/drawing/2014/main" id="{AFF5DB38-BC51-4053-9E59-4CDB0D905D0E}"/>
              </a:ext>
            </a:extLst>
          </p:cNvPr>
          <p:cNvPicPr>
            <a:picLocks noChangeAspect="1"/>
          </p:cNvPicPr>
          <p:nvPr userDrawn="1"/>
        </p:nvPicPr>
        <p:blipFill rotWithShape="1">
          <a:blip r:embed="rId4">
            <a:alphaModFix amt="30000"/>
          </a:blip>
          <a:srcRect r="26825"/>
          <a:stretch/>
        </p:blipFill>
        <p:spPr>
          <a:xfrm rot="5400000">
            <a:off x="2093706" y="710321"/>
            <a:ext cx="4968376" cy="9155787"/>
          </a:xfrm>
          <a:prstGeom prst="rect">
            <a:avLst/>
          </a:prstGeom>
        </p:spPr>
      </p:pic>
    </p:spTree>
    <p:extLst>
      <p:ext uri="{BB962C8B-B14F-4D97-AF65-F5344CB8AC3E}">
        <p14:creationId xmlns:p14="http://schemas.microsoft.com/office/powerpoint/2010/main" val="410333619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COURT">
    <p:spTree>
      <p:nvGrpSpPr>
        <p:cNvPr id="1" name=""/>
        <p:cNvGrpSpPr/>
        <p:nvPr/>
      </p:nvGrpSpPr>
      <p:grpSpPr>
        <a:xfrm>
          <a:off x="0" y="0"/>
          <a:ext cx="0" cy="0"/>
          <a:chOff x="0" y="0"/>
          <a:chExt cx="0" cy="0"/>
        </a:xfrm>
      </p:grpSpPr>
      <p:sp>
        <p:nvSpPr>
          <p:cNvPr id="46" name="Texte niveau 1…">
            <a:extLst>
              <a:ext uri="{FF2B5EF4-FFF2-40B4-BE49-F238E27FC236}">
                <a16:creationId xmlns:a16="http://schemas.microsoft.com/office/drawing/2014/main" id="{00560144-CECC-684A-8CD7-506731DCBF22}"/>
              </a:ext>
            </a:extLst>
          </p:cNvPr>
          <p:cNvSpPr txBox="1">
            <a:spLocks noGrp="1"/>
          </p:cNvSpPr>
          <p:nvPr>
            <p:ph type="body" sz="quarter" idx="16" hasCustomPrompt="1"/>
          </p:nvPr>
        </p:nvSpPr>
        <p:spPr>
          <a:xfrm>
            <a:off x="64206" y="595543"/>
            <a:ext cx="4932886" cy="6742661"/>
          </a:xfrm>
          <a:prstGeom prst="rect">
            <a:avLst/>
          </a:prstGeom>
        </p:spPr>
        <p:txBody>
          <a:bodyPr anchor="t"/>
          <a:lstStyle>
            <a:lvl1pPr marL="322601" indent="-322601" algn="l">
              <a:lnSpc>
                <a:spcPct val="400000"/>
              </a:lnSpc>
              <a:spcBef>
                <a:spcPts val="0"/>
              </a:spcBef>
              <a:buClr>
                <a:srgbClr val="EE7D14"/>
              </a:buClr>
              <a:buSzPct val="400000"/>
              <a:buFont typeface="+mj-lt"/>
              <a:buAutoNum type="arabicPeriod"/>
              <a:defRPr sz="1694">
                <a:latin typeface="Avenir Next LT Pro" panose="020B0504020202020204" pitchFamily="34" charset="0"/>
              </a:defRPr>
            </a:lvl1pPr>
            <a:lvl2pPr marL="0" indent="0" algn="ctr">
              <a:spcBef>
                <a:spcPts val="0"/>
              </a:spcBef>
              <a:buSzTx/>
              <a:buNone/>
              <a:defRPr sz="2611"/>
            </a:lvl2pPr>
            <a:lvl3pPr marL="0" indent="0" algn="ctr">
              <a:spcBef>
                <a:spcPts val="0"/>
              </a:spcBef>
              <a:buSzTx/>
              <a:buNone/>
              <a:defRPr sz="2611"/>
            </a:lvl3pPr>
            <a:lvl4pPr marL="0" indent="0" algn="ctr">
              <a:spcBef>
                <a:spcPts val="0"/>
              </a:spcBef>
              <a:buSzTx/>
              <a:buNone/>
              <a:defRPr sz="2611"/>
            </a:lvl4pPr>
            <a:lvl5pPr marL="0" indent="0" algn="ctr">
              <a:spcBef>
                <a:spcPts val="0"/>
              </a:spcBef>
              <a:buSzTx/>
              <a:buNone/>
              <a:defRPr sz="2611"/>
            </a:lvl5pPr>
          </a:lstStyle>
          <a:p>
            <a:r>
              <a:rPr lang="fr-FR"/>
              <a:t>Texte Du Titre</a:t>
            </a:r>
          </a:p>
          <a:p>
            <a:r>
              <a:rPr lang="fr-FR"/>
              <a:t>Texte Du Titre</a:t>
            </a:r>
          </a:p>
          <a:p>
            <a:r>
              <a:rPr lang="fr-FR"/>
              <a:t>Texte Du Titre</a:t>
            </a:r>
          </a:p>
          <a:p>
            <a:r>
              <a:rPr lang="fr-FR"/>
              <a:t>Texte Du Titre</a:t>
            </a:r>
          </a:p>
          <a:p>
            <a:r>
              <a:rPr lang="fr-FR"/>
              <a:t>Texte Du Titre</a:t>
            </a:r>
          </a:p>
          <a:p>
            <a:r>
              <a:rPr lang="fr-FR"/>
              <a:t>Texte du Titre</a:t>
            </a:r>
          </a:p>
        </p:txBody>
      </p:sp>
      <p:sp>
        <p:nvSpPr>
          <p:cNvPr id="2" name="Rectangle 1">
            <a:extLst>
              <a:ext uri="{FF2B5EF4-FFF2-40B4-BE49-F238E27FC236}">
                <a16:creationId xmlns:a16="http://schemas.microsoft.com/office/drawing/2014/main" id="{90B77966-5CD1-46A0-920D-34CC3BB644CF}"/>
              </a:ext>
            </a:extLst>
          </p:cNvPr>
          <p:cNvSpPr/>
          <p:nvPr userDrawn="1"/>
        </p:nvSpPr>
        <p:spPr>
          <a:xfrm>
            <a:off x="7971247" y="989537"/>
            <a:ext cx="493315" cy="311384"/>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854" tIns="35854" rIns="35854" bIns="35854" numCol="1" spcCol="38100" rtlCol="0" anchor="ctr">
            <a:spAutoFit/>
          </a:bodyPr>
          <a:lstStyle/>
          <a:p>
            <a:pPr marL="0" marR="0" indent="0" algn="ctr" defTabSz="412295" rtl="0" fontAlgn="auto" latinLnBrk="0" hangingPunct="0">
              <a:lnSpc>
                <a:spcPct val="100000"/>
              </a:lnSpc>
              <a:spcBef>
                <a:spcPts val="0"/>
              </a:spcBef>
              <a:spcAft>
                <a:spcPts val="0"/>
              </a:spcAft>
              <a:buClrTx/>
              <a:buSzTx/>
              <a:buFontTx/>
              <a:buNone/>
              <a:tabLst/>
            </a:pPr>
            <a:endParaRPr kumimoji="0" lang="en-GB" sz="1553" b="0" i="0" u="none" strike="noStrike" cap="none" spc="0" normalizeH="0" baseline="0">
              <a:ln>
                <a:noFill/>
              </a:ln>
              <a:solidFill>
                <a:srgbClr val="FFFFFF"/>
              </a:solidFill>
              <a:effectLst/>
              <a:uFillTx/>
              <a:latin typeface="+mn-lt"/>
              <a:ea typeface="+mn-ea"/>
              <a:cs typeface="+mn-cs"/>
              <a:sym typeface="Helvetica Neue Medium"/>
            </a:endParaRPr>
          </a:p>
        </p:txBody>
      </p:sp>
      <p:pic>
        <p:nvPicPr>
          <p:cNvPr id="4" name="Graphique 3">
            <a:extLst>
              <a:ext uri="{FF2B5EF4-FFF2-40B4-BE49-F238E27FC236}">
                <a16:creationId xmlns:a16="http://schemas.microsoft.com/office/drawing/2014/main" id="{47E8075E-F717-4749-A346-6B48C399E1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71246" y="-58640"/>
            <a:ext cx="2095842" cy="1082991"/>
          </a:xfrm>
          <a:prstGeom prst="rect">
            <a:avLst/>
          </a:prstGeom>
        </p:spPr>
      </p:pic>
      <p:pic>
        <p:nvPicPr>
          <p:cNvPr id="8" name="Image 7">
            <a:extLst>
              <a:ext uri="{FF2B5EF4-FFF2-40B4-BE49-F238E27FC236}">
                <a16:creationId xmlns:a16="http://schemas.microsoft.com/office/drawing/2014/main" id="{1356F580-D535-4501-9728-E3777793A659}"/>
              </a:ext>
            </a:extLst>
          </p:cNvPr>
          <p:cNvPicPr>
            <a:picLocks noChangeAspect="1"/>
          </p:cNvPicPr>
          <p:nvPr userDrawn="1"/>
        </p:nvPicPr>
        <p:blipFill rotWithShape="1">
          <a:blip r:embed="rId4">
            <a:alphaModFix amt="30000"/>
          </a:blip>
          <a:srcRect r="39409" b="28626"/>
          <a:stretch/>
        </p:blipFill>
        <p:spPr>
          <a:xfrm>
            <a:off x="6056961" y="1024350"/>
            <a:ext cx="3987153" cy="6742661"/>
          </a:xfrm>
          <a:prstGeom prst="rect">
            <a:avLst/>
          </a:prstGeom>
        </p:spPr>
      </p:pic>
    </p:spTree>
    <p:extLst>
      <p:ext uri="{BB962C8B-B14F-4D97-AF65-F5344CB8AC3E}">
        <p14:creationId xmlns:p14="http://schemas.microsoft.com/office/powerpoint/2010/main" val="401910534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D673E6-1EEE-41E9-8305-F76C23C9004F}"/>
              </a:ext>
            </a:extLst>
          </p:cNvPr>
          <p:cNvSpPr>
            <a:spLocks noGrp="1"/>
          </p:cNvSpPr>
          <p:nvPr>
            <p:ph type="title" hasCustomPrompt="1"/>
          </p:nvPr>
        </p:nvSpPr>
        <p:spPr/>
        <p:txBody>
          <a:bodyPr/>
          <a:lstStyle>
            <a:lvl1pPr>
              <a:defRPr/>
            </a:lvl1pPr>
          </a:lstStyle>
          <a:p>
            <a:r>
              <a:rPr lang="en-US" noProof="0"/>
              <a:t>Slide title</a:t>
            </a:r>
          </a:p>
        </p:txBody>
      </p:sp>
      <p:sp>
        <p:nvSpPr>
          <p:cNvPr id="6" name="Espace réservé de la date 5">
            <a:extLst>
              <a:ext uri="{FF2B5EF4-FFF2-40B4-BE49-F238E27FC236}">
                <a16:creationId xmlns:a16="http://schemas.microsoft.com/office/drawing/2014/main" id="{DBB29243-DCAE-4A64-8CFD-863D97580EE0}"/>
              </a:ext>
            </a:extLst>
          </p:cNvPr>
          <p:cNvSpPr>
            <a:spLocks noGrp="1"/>
          </p:cNvSpPr>
          <p:nvPr>
            <p:ph type="dt" sz="half" idx="10"/>
          </p:nvPr>
        </p:nvSpPr>
        <p:spPr/>
        <p:txBody>
          <a:bodyPr/>
          <a:lstStyle/>
          <a:p>
            <a:fld id="{CF612357-6474-4A15-8FC1-E5A796C215FB}" type="datetime1">
              <a:rPr lang="en-US" smtClean="0"/>
              <a:t>11/25/2024</a:t>
            </a:fld>
            <a:endParaRPr lang="en-US"/>
          </a:p>
        </p:txBody>
      </p:sp>
      <p:sp>
        <p:nvSpPr>
          <p:cNvPr id="7" name="Espace réservé du pied de page 6">
            <a:extLst>
              <a:ext uri="{FF2B5EF4-FFF2-40B4-BE49-F238E27FC236}">
                <a16:creationId xmlns:a16="http://schemas.microsoft.com/office/drawing/2014/main" id="{5F8F4521-AECA-4459-A58E-3D4B83916A9D}"/>
              </a:ext>
            </a:extLst>
          </p:cNvPr>
          <p:cNvSpPr>
            <a:spLocks noGrp="1"/>
          </p:cNvSpPr>
          <p:nvPr>
            <p:ph type="ftr" sz="quarter" idx="11"/>
          </p:nvPr>
        </p:nvSpPr>
        <p:spPr/>
        <p:txBody>
          <a:bodyPr/>
          <a:lstStyle/>
          <a:p>
            <a:pPr defTabSz="425428"/>
            <a:r>
              <a:rPr lang="en-GB"/>
              <a:t>For institutional investors only</a:t>
            </a:r>
          </a:p>
        </p:txBody>
      </p:sp>
      <p:sp>
        <p:nvSpPr>
          <p:cNvPr id="8" name="Espace réservé du numéro de diapositive 7">
            <a:extLst>
              <a:ext uri="{FF2B5EF4-FFF2-40B4-BE49-F238E27FC236}">
                <a16:creationId xmlns:a16="http://schemas.microsoft.com/office/drawing/2014/main" id="{99B6C336-299A-42EA-B758-AB2E785AE2CC}"/>
              </a:ext>
            </a:extLst>
          </p:cNvPr>
          <p:cNvSpPr>
            <a:spLocks noGrp="1"/>
          </p:cNvSpPr>
          <p:nvPr>
            <p:ph type="sldNum" sz="quarter" idx="12"/>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Tree>
    <p:extLst>
      <p:ext uri="{BB962C8B-B14F-4D97-AF65-F5344CB8AC3E}">
        <p14:creationId xmlns:p14="http://schemas.microsoft.com/office/powerpoint/2010/main" val="41892244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INTERCALAIRE">
    <p:spTree>
      <p:nvGrpSpPr>
        <p:cNvPr id="1" name=""/>
        <p:cNvGrpSpPr/>
        <p:nvPr/>
      </p:nvGrpSpPr>
      <p:grpSpPr>
        <a:xfrm>
          <a:off x="0" y="0"/>
          <a:ext cx="0" cy="0"/>
          <a:chOff x="0" y="0"/>
          <a:chExt cx="0" cy="0"/>
        </a:xfrm>
      </p:grpSpPr>
      <p:sp>
        <p:nvSpPr>
          <p:cNvPr id="15" name="Texte du titre">
            <a:extLst>
              <a:ext uri="{FF2B5EF4-FFF2-40B4-BE49-F238E27FC236}">
                <a16:creationId xmlns:a16="http://schemas.microsoft.com/office/drawing/2014/main" id="{731FB604-DB27-564A-991E-5BDDBA679A62}"/>
              </a:ext>
            </a:extLst>
          </p:cNvPr>
          <p:cNvSpPr txBox="1">
            <a:spLocks noGrp="1"/>
          </p:cNvSpPr>
          <p:nvPr>
            <p:ph type="title" hasCustomPrompt="1"/>
          </p:nvPr>
        </p:nvSpPr>
        <p:spPr>
          <a:xfrm>
            <a:off x="1830676" y="6287914"/>
            <a:ext cx="7745124" cy="1084713"/>
          </a:xfrm>
          <a:prstGeom prst="rect">
            <a:avLst/>
          </a:prstGeom>
        </p:spPr>
        <p:txBody>
          <a:bodyPr/>
          <a:lstStyle>
            <a:lvl1pPr algn="l">
              <a:defRPr sz="2823" b="0" i="0">
                <a:solidFill>
                  <a:srgbClr val="EE7D14"/>
                </a:solidFill>
                <a:latin typeface="Avenir Next LT Pro" panose="020B0504020202020204" pitchFamily="34" charset="0"/>
              </a:defRPr>
            </a:lvl1pPr>
          </a:lstStyle>
          <a:p>
            <a:r>
              <a:rPr lang="fr-FR"/>
              <a:t>TEXTE </a:t>
            </a:r>
            <a:br>
              <a:rPr lang="fr-FR"/>
            </a:br>
            <a:r>
              <a:rPr lang="fr-FR"/>
              <a:t>DU TITRE</a:t>
            </a:r>
          </a:p>
        </p:txBody>
      </p:sp>
      <p:sp>
        <p:nvSpPr>
          <p:cNvPr id="13" name="Espace réservé du texte 2">
            <a:extLst>
              <a:ext uri="{FF2B5EF4-FFF2-40B4-BE49-F238E27FC236}">
                <a16:creationId xmlns:a16="http://schemas.microsoft.com/office/drawing/2014/main" id="{EEB4ED8F-DAFC-45DC-88A2-D1564A5DD0E4}"/>
              </a:ext>
            </a:extLst>
          </p:cNvPr>
          <p:cNvSpPr>
            <a:spLocks noGrp="1"/>
          </p:cNvSpPr>
          <p:nvPr>
            <p:ph type="body" sz="quarter" idx="1" hasCustomPrompt="1"/>
          </p:nvPr>
        </p:nvSpPr>
        <p:spPr>
          <a:xfrm>
            <a:off x="345582" y="6285657"/>
            <a:ext cx="2105521" cy="900855"/>
          </a:xfrm>
          <a:prstGeom prst="rect">
            <a:avLst/>
          </a:prstGeom>
        </p:spPr>
        <p:txBody>
          <a:bodyPr/>
          <a:lstStyle>
            <a:lvl1pPr marL="0" indent="0">
              <a:buNone/>
              <a:defRPr sz="5646">
                <a:solidFill>
                  <a:srgbClr val="4482F4"/>
                </a:solidFill>
                <a:latin typeface="Avenir Next LT Pro" panose="020B0504020202020204" pitchFamily="34" charset="0"/>
              </a:defRPr>
            </a:lvl1pPr>
          </a:lstStyle>
          <a:p>
            <a:r>
              <a:rPr lang="en-GB"/>
              <a:t>.</a:t>
            </a:r>
            <a:endParaRPr lang="fr-FR"/>
          </a:p>
        </p:txBody>
      </p:sp>
      <p:sp>
        <p:nvSpPr>
          <p:cNvPr id="2" name="Rectangle 1">
            <a:extLst>
              <a:ext uri="{FF2B5EF4-FFF2-40B4-BE49-F238E27FC236}">
                <a16:creationId xmlns:a16="http://schemas.microsoft.com/office/drawing/2014/main" id="{1E11E404-992B-4C27-88B5-3C4ED42327CA}"/>
              </a:ext>
            </a:extLst>
          </p:cNvPr>
          <p:cNvSpPr/>
          <p:nvPr userDrawn="1"/>
        </p:nvSpPr>
        <p:spPr>
          <a:xfrm>
            <a:off x="7980419" y="928015"/>
            <a:ext cx="335809" cy="311384"/>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854" tIns="35854" rIns="35854" bIns="35854" numCol="1" spcCol="38100" rtlCol="0" anchor="ctr">
            <a:spAutoFit/>
          </a:bodyPr>
          <a:lstStyle/>
          <a:p>
            <a:pPr marL="0" marR="0" indent="0" algn="ctr" defTabSz="412295" rtl="0" fontAlgn="auto" latinLnBrk="0" hangingPunct="0">
              <a:lnSpc>
                <a:spcPct val="100000"/>
              </a:lnSpc>
              <a:spcBef>
                <a:spcPts val="0"/>
              </a:spcBef>
              <a:spcAft>
                <a:spcPts val="0"/>
              </a:spcAft>
              <a:buClrTx/>
              <a:buSzTx/>
              <a:buFontTx/>
              <a:buNone/>
              <a:tabLst/>
            </a:pPr>
            <a:endParaRPr kumimoji="0" lang="en-GB" sz="1553"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Graphique 7">
            <a:extLst>
              <a:ext uri="{FF2B5EF4-FFF2-40B4-BE49-F238E27FC236}">
                <a16:creationId xmlns:a16="http://schemas.microsoft.com/office/drawing/2014/main" id="{B41AB76F-074A-457A-B40A-CA3468DDC4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71246" y="-58640"/>
            <a:ext cx="2095842" cy="1082991"/>
          </a:xfrm>
          <a:prstGeom prst="rect">
            <a:avLst/>
          </a:prstGeom>
        </p:spPr>
      </p:pic>
      <p:pic>
        <p:nvPicPr>
          <p:cNvPr id="9" name="Image 8">
            <a:extLst>
              <a:ext uri="{FF2B5EF4-FFF2-40B4-BE49-F238E27FC236}">
                <a16:creationId xmlns:a16="http://schemas.microsoft.com/office/drawing/2014/main" id="{7A8964F2-F3E5-49B2-A118-7D8C68AFE89C}"/>
              </a:ext>
            </a:extLst>
          </p:cNvPr>
          <p:cNvPicPr>
            <a:picLocks noChangeAspect="1"/>
          </p:cNvPicPr>
          <p:nvPr userDrawn="1"/>
        </p:nvPicPr>
        <p:blipFill rotWithShape="1">
          <a:blip r:embed="rId4">
            <a:alphaModFix amt="30000"/>
          </a:blip>
          <a:srcRect r="39409" b="28626"/>
          <a:stretch/>
        </p:blipFill>
        <p:spPr>
          <a:xfrm>
            <a:off x="6056961" y="1024350"/>
            <a:ext cx="3987153" cy="6742661"/>
          </a:xfrm>
          <a:prstGeom prst="rect">
            <a:avLst/>
          </a:prstGeom>
        </p:spPr>
      </p:pic>
    </p:spTree>
    <p:extLst>
      <p:ext uri="{BB962C8B-B14F-4D97-AF65-F5344CB8AC3E}">
        <p14:creationId xmlns:p14="http://schemas.microsoft.com/office/powerpoint/2010/main" val="3001654269"/>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5E56906D-B9F9-9C46-884A-585CFFCFD7F3}"/>
              </a:ext>
            </a:extLst>
          </p:cNvPr>
          <p:cNvSpPr>
            <a:spLocks noGrp="1"/>
          </p:cNvSpPr>
          <p:nvPr>
            <p:ph type="sldNum" sz="quarter" idx="10"/>
          </p:nvPr>
        </p:nvSpPr>
        <p:spPr/>
        <p:txBody>
          <a:bodyPr/>
          <a:lstStyle>
            <a:lvl1pPr>
              <a:defRPr>
                <a:solidFill>
                  <a:srgbClr val="4482F4"/>
                </a:solidFill>
                <a:latin typeface="Avenir Next LT Pro" panose="020B0504020202020204" pitchFamily="34" charset="0"/>
              </a:defRPr>
            </a:lvl1pPr>
          </a:lstStyle>
          <a:p>
            <a:fld id="{86CB4B4D-7CA3-9044-876B-883B54F8677D}" type="slidenum">
              <a:rPr lang="fr-FR" smtClean="0"/>
              <a:pPr/>
              <a:t>‹#›</a:t>
            </a:fld>
            <a:endParaRPr lang="fr-FR"/>
          </a:p>
        </p:txBody>
      </p:sp>
      <p:sp>
        <p:nvSpPr>
          <p:cNvPr id="6" name="Texte niveau 1…">
            <a:extLst>
              <a:ext uri="{FF2B5EF4-FFF2-40B4-BE49-F238E27FC236}">
                <a16:creationId xmlns:a16="http://schemas.microsoft.com/office/drawing/2014/main" id="{7C1EBA70-4CB5-4F49-BC9C-6369F8CC2D92}"/>
              </a:ext>
            </a:extLst>
          </p:cNvPr>
          <p:cNvSpPr txBox="1">
            <a:spLocks noGrp="1"/>
          </p:cNvSpPr>
          <p:nvPr>
            <p:ph type="body" sz="quarter" idx="11"/>
          </p:nvPr>
        </p:nvSpPr>
        <p:spPr>
          <a:xfrm>
            <a:off x="450233" y="1344371"/>
            <a:ext cx="8184991" cy="1197360"/>
          </a:xfrm>
          <a:prstGeom prst="rect">
            <a:avLst/>
          </a:prstGeom>
        </p:spPr>
        <p:txBody>
          <a:bodyPr anchor="t"/>
          <a:lstStyle>
            <a:lvl1pPr marL="0" indent="0" algn="l">
              <a:spcBef>
                <a:spcPts val="0"/>
              </a:spcBef>
              <a:buSzTx/>
              <a:buFontTx/>
              <a:buNone/>
              <a:defRPr sz="1129" b="0" i="0">
                <a:latin typeface="Avenir Next LT Pro" panose="020B0504020202020204" pitchFamily="34" charset="0"/>
              </a:defRPr>
            </a:lvl1pPr>
            <a:lvl2pPr marL="0" indent="0" algn="l">
              <a:spcBef>
                <a:spcPts val="0"/>
              </a:spcBef>
              <a:buSzTx/>
              <a:buNone/>
              <a:defRPr sz="918" b="0" i="0">
                <a:latin typeface="AvenirNext LT Pro Regular" panose="020B0504020202020204" pitchFamily="34" charset="77"/>
              </a:defRPr>
            </a:lvl2pPr>
            <a:lvl3pPr marL="0" indent="0" algn="l">
              <a:spcBef>
                <a:spcPts val="0"/>
              </a:spcBef>
              <a:buSzTx/>
              <a:buNone/>
              <a:defRPr sz="918" b="0" i="0">
                <a:latin typeface="AvenirNext LT Pro Regular" panose="020B0504020202020204" pitchFamily="34" charset="77"/>
              </a:defRPr>
            </a:lvl3pPr>
            <a:lvl4pPr marL="0" indent="0" algn="l">
              <a:spcBef>
                <a:spcPts val="0"/>
              </a:spcBef>
              <a:buSzTx/>
              <a:buNone/>
              <a:defRPr sz="918" b="0" i="0">
                <a:latin typeface="AvenirNext LT Pro Regular" panose="020B0504020202020204" pitchFamily="34" charset="77"/>
              </a:defRPr>
            </a:lvl4pPr>
            <a:lvl5pPr marL="0" indent="0" algn="l">
              <a:spcBef>
                <a:spcPts val="0"/>
              </a:spcBef>
              <a:buSzTx/>
              <a:buNone/>
              <a:defRPr sz="918" b="0" i="0">
                <a:latin typeface="AvenirNext LT Pro Regular" panose="020B0504020202020204" pitchFamily="34" charset="77"/>
              </a:defRPr>
            </a:lvl5pPr>
          </a:lstStyle>
          <a:p>
            <a:endParaRPr lang="fr-FR"/>
          </a:p>
        </p:txBody>
      </p:sp>
      <p:sp>
        <p:nvSpPr>
          <p:cNvPr id="7" name="Texte niveau 1…">
            <a:extLst>
              <a:ext uri="{FF2B5EF4-FFF2-40B4-BE49-F238E27FC236}">
                <a16:creationId xmlns:a16="http://schemas.microsoft.com/office/drawing/2014/main" id="{8D4B5766-FF27-CC43-AD4D-1F4B40A890E1}"/>
              </a:ext>
            </a:extLst>
          </p:cNvPr>
          <p:cNvSpPr txBox="1">
            <a:spLocks noGrp="1"/>
          </p:cNvSpPr>
          <p:nvPr>
            <p:ph type="body" sz="quarter" idx="20" hasCustomPrompt="1"/>
          </p:nvPr>
        </p:nvSpPr>
        <p:spPr>
          <a:xfrm>
            <a:off x="450236" y="611494"/>
            <a:ext cx="8184990" cy="412857"/>
          </a:xfrm>
          <a:prstGeom prst="rect">
            <a:avLst/>
          </a:prstGeom>
        </p:spPr>
        <p:txBody>
          <a:bodyPr anchor="t"/>
          <a:lstStyle>
            <a:lvl1pPr marL="0" indent="0" algn="l">
              <a:spcBef>
                <a:spcPts val="0"/>
              </a:spcBef>
              <a:buSzTx/>
              <a:buNone/>
              <a:defRPr sz="1827" b="0" i="0">
                <a:solidFill>
                  <a:srgbClr val="EE7D14"/>
                </a:solidFill>
                <a:latin typeface="Avenir Next LT Pro" panose="020B0504020202020204" pitchFamily="34" charset="0"/>
              </a:defRPr>
            </a:lvl1pPr>
            <a:lvl2pPr marL="0" indent="0" algn="ctr">
              <a:spcBef>
                <a:spcPts val="0"/>
              </a:spcBef>
              <a:buSzTx/>
              <a:buNone/>
              <a:defRPr sz="1412" b="1" i="0">
                <a:latin typeface="AvenirNext LT Pro Bold" panose="020B0504020202020204" pitchFamily="34" charset="77"/>
              </a:defRPr>
            </a:lvl2pPr>
            <a:lvl3pPr marL="0" indent="0" algn="ctr">
              <a:spcBef>
                <a:spcPts val="0"/>
              </a:spcBef>
              <a:buSzTx/>
              <a:buNone/>
              <a:defRPr sz="1412" b="1" i="0">
                <a:latin typeface="AvenirNext LT Pro Bold" panose="020B0504020202020204" pitchFamily="34" charset="77"/>
              </a:defRPr>
            </a:lvl3pPr>
            <a:lvl4pPr marL="0" indent="0" algn="ctr">
              <a:spcBef>
                <a:spcPts val="0"/>
              </a:spcBef>
              <a:buSzTx/>
              <a:buNone/>
              <a:defRPr sz="1412" b="1" i="0">
                <a:latin typeface="AvenirNext LT Pro Bold" panose="020B0504020202020204" pitchFamily="34" charset="77"/>
              </a:defRPr>
            </a:lvl4pPr>
            <a:lvl5pPr marL="0" indent="0" algn="ctr">
              <a:spcBef>
                <a:spcPts val="0"/>
              </a:spcBef>
              <a:buSzTx/>
              <a:buNone/>
              <a:defRPr sz="1412" b="1" i="0">
                <a:latin typeface="AvenirNext LT Pro Bold" panose="020B0504020202020204" pitchFamily="34" charset="77"/>
              </a:defRPr>
            </a:lvl5pPr>
          </a:lstStyle>
          <a:p>
            <a:r>
              <a:rPr lang="fr-FR"/>
              <a:t>TEXTE DU TITRE</a:t>
            </a:r>
            <a:endParaRPr/>
          </a:p>
        </p:txBody>
      </p:sp>
      <p:pic>
        <p:nvPicPr>
          <p:cNvPr id="10" name="Graphique 9">
            <a:extLst>
              <a:ext uri="{FF2B5EF4-FFF2-40B4-BE49-F238E27FC236}">
                <a16:creationId xmlns:a16="http://schemas.microsoft.com/office/drawing/2014/main" id="{527CF4DD-8D05-4144-B42C-4B7A20C452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71246" y="-58640"/>
            <a:ext cx="2095842" cy="1082991"/>
          </a:xfrm>
          <a:prstGeom prst="rect">
            <a:avLst/>
          </a:prstGeom>
        </p:spPr>
      </p:pic>
    </p:spTree>
    <p:extLst>
      <p:ext uri="{BB962C8B-B14F-4D97-AF65-F5344CB8AC3E}">
        <p14:creationId xmlns:p14="http://schemas.microsoft.com/office/powerpoint/2010/main" val="3687170166"/>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5D2E13A-DA89-D84D-89CF-3E6A0B6BD886}"/>
              </a:ext>
            </a:extLst>
          </p:cNvPr>
          <p:cNvSpPr>
            <a:spLocks noGrp="1"/>
          </p:cNvSpPr>
          <p:nvPr>
            <p:ph type="sldNum" sz="quarter" idx="10"/>
          </p:nvPr>
        </p:nvSpPr>
        <p:spPr/>
        <p:txBody>
          <a:bodyPr/>
          <a:lstStyle>
            <a:lvl1pPr>
              <a:defRPr>
                <a:solidFill>
                  <a:srgbClr val="4482F4"/>
                </a:solidFill>
              </a:defRPr>
            </a:lvl1pPr>
          </a:lstStyle>
          <a:p>
            <a:fld id="{86CB4B4D-7CA3-9044-876B-883B54F8677D}" type="slidenum">
              <a:rPr lang="fr-FR" smtClean="0"/>
              <a:pPr/>
              <a:t>‹#›</a:t>
            </a:fld>
            <a:endParaRPr lang="fr-FR"/>
          </a:p>
        </p:txBody>
      </p:sp>
      <p:sp>
        <p:nvSpPr>
          <p:cNvPr id="6" name="Texte niveau 1…">
            <a:extLst>
              <a:ext uri="{FF2B5EF4-FFF2-40B4-BE49-F238E27FC236}">
                <a16:creationId xmlns:a16="http://schemas.microsoft.com/office/drawing/2014/main" id="{1B927CFA-D671-FC45-974E-C3473C3C806C}"/>
              </a:ext>
            </a:extLst>
          </p:cNvPr>
          <p:cNvSpPr txBox="1">
            <a:spLocks noGrp="1"/>
          </p:cNvSpPr>
          <p:nvPr>
            <p:ph type="body" sz="quarter" idx="1" hasCustomPrompt="1"/>
          </p:nvPr>
        </p:nvSpPr>
        <p:spPr>
          <a:xfrm>
            <a:off x="855251" y="2770126"/>
            <a:ext cx="8330317" cy="900708"/>
          </a:xfrm>
          <a:prstGeom prst="rect">
            <a:avLst/>
          </a:prstGeom>
        </p:spPr>
        <p:txBody>
          <a:bodyPr anchor="t"/>
          <a:lstStyle>
            <a:lvl1pPr marL="241951" indent="-241951" algn="l">
              <a:spcBef>
                <a:spcPts val="0"/>
              </a:spcBef>
              <a:buClr>
                <a:srgbClr val="1780FC"/>
              </a:buClr>
              <a:buSzPct val="150000"/>
              <a:buFont typeface="Arial" panose="020B0604020202020204" pitchFamily="34" charset="0"/>
              <a:buChar char="•"/>
              <a:defRPr sz="918" b="0" i="0">
                <a:latin typeface="Avenir Next LT Pro" panose="020B0504020202020204" pitchFamily="34" charset="0"/>
              </a:defRPr>
            </a:lvl1pPr>
            <a:lvl2pPr marL="0" indent="0" algn="l">
              <a:spcBef>
                <a:spcPts val="0"/>
              </a:spcBef>
              <a:buSzTx/>
              <a:buNone/>
              <a:defRPr sz="918" b="0" i="0">
                <a:latin typeface="AvenirNext LT Pro Regular" panose="020B0504020202020204" pitchFamily="34" charset="77"/>
              </a:defRPr>
            </a:lvl2pPr>
            <a:lvl3pPr marL="0" indent="0" algn="l">
              <a:spcBef>
                <a:spcPts val="0"/>
              </a:spcBef>
              <a:buSzTx/>
              <a:buNone/>
              <a:defRPr sz="918" b="0" i="0">
                <a:latin typeface="AvenirNext LT Pro Regular" panose="020B0504020202020204" pitchFamily="34" charset="77"/>
              </a:defRPr>
            </a:lvl3pPr>
            <a:lvl4pPr marL="0" indent="0" algn="l">
              <a:spcBef>
                <a:spcPts val="0"/>
              </a:spcBef>
              <a:buSzTx/>
              <a:buNone/>
              <a:defRPr sz="918" b="0" i="0">
                <a:latin typeface="AvenirNext LT Pro Regular" panose="020B0504020202020204" pitchFamily="34" charset="77"/>
              </a:defRPr>
            </a:lvl4pPr>
            <a:lvl5pPr marL="0" indent="0" algn="l">
              <a:spcBef>
                <a:spcPts val="0"/>
              </a:spcBef>
              <a:buSzTx/>
              <a:buNone/>
              <a:defRPr sz="918" b="0" i="0">
                <a:latin typeface="AvenirNext LT Pro Regular" panose="020B0504020202020204" pitchFamily="34" charset="77"/>
              </a:defRPr>
            </a:lvl5pPr>
          </a:lstStyle>
          <a:p>
            <a:r>
              <a:rPr lang="fr-FR"/>
              <a:t>Chart </a:t>
            </a:r>
            <a:r>
              <a:rPr lang="fr-FR" err="1"/>
              <a:t>Title</a:t>
            </a:r>
            <a:endParaRPr lang="fr-FR"/>
          </a:p>
          <a:p>
            <a:endParaRPr lang="fr-FR"/>
          </a:p>
          <a:p>
            <a:endParaRPr lang="fr-FR"/>
          </a:p>
          <a:p>
            <a:endParaRPr lang="fr-FR"/>
          </a:p>
          <a:p>
            <a:endParaRPr lang="fr-FR"/>
          </a:p>
        </p:txBody>
      </p:sp>
      <p:sp>
        <p:nvSpPr>
          <p:cNvPr id="7" name="Texte niveau 1…">
            <a:extLst>
              <a:ext uri="{FF2B5EF4-FFF2-40B4-BE49-F238E27FC236}">
                <a16:creationId xmlns:a16="http://schemas.microsoft.com/office/drawing/2014/main" id="{B3419EBC-4339-E840-8957-F2B5B0613C9E}"/>
              </a:ext>
            </a:extLst>
          </p:cNvPr>
          <p:cNvSpPr txBox="1">
            <a:spLocks noGrp="1"/>
          </p:cNvSpPr>
          <p:nvPr>
            <p:ph type="body" sz="quarter" idx="11"/>
          </p:nvPr>
        </p:nvSpPr>
        <p:spPr>
          <a:xfrm>
            <a:off x="332532" y="1330876"/>
            <a:ext cx="8853035" cy="1142154"/>
          </a:xfrm>
          <a:prstGeom prst="rect">
            <a:avLst/>
          </a:prstGeom>
        </p:spPr>
        <p:txBody>
          <a:bodyPr anchor="t"/>
          <a:lstStyle>
            <a:lvl1pPr marL="0" indent="0" algn="l">
              <a:spcBef>
                <a:spcPts val="0"/>
              </a:spcBef>
              <a:buSzTx/>
              <a:buFontTx/>
              <a:buNone/>
              <a:defRPr sz="1129" b="0" i="0">
                <a:latin typeface="Avenir Next LT Pro" panose="020B0504020202020204" pitchFamily="34" charset="0"/>
              </a:defRPr>
            </a:lvl1pPr>
            <a:lvl2pPr marL="0" indent="0" algn="l">
              <a:spcBef>
                <a:spcPts val="0"/>
              </a:spcBef>
              <a:buSzTx/>
              <a:buNone/>
              <a:defRPr sz="918" b="0" i="0">
                <a:latin typeface="AvenirNext LT Pro Regular" panose="020B0504020202020204" pitchFamily="34" charset="77"/>
              </a:defRPr>
            </a:lvl2pPr>
            <a:lvl3pPr marL="0" indent="0" algn="l">
              <a:spcBef>
                <a:spcPts val="0"/>
              </a:spcBef>
              <a:buSzTx/>
              <a:buNone/>
              <a:defRPr sz="918" b="0" i="0">
                <a:latin typeface="AvenirNext LT Pro Regular" panose="020B0504020202020204" pitchFamily="34" charset="77"/>
              </a:defRPr>
            </a:lvl3pPr>
            <a:lvl4pPr marL="0" indent="0" algn="l">
              <a:spcBef>
                <a:spcPts val="0"/>
              </a:spcBef>
              <a:buSzTx/>
              <a:buNone/>
              <a:defRPr sz="918" b="0" i="0">
                <a:latin typeface="AvenirNext LT Pro Regular" panose="020B0504020202020204" pitchFamily="34" charset="77"/>
              </a:defRPr>
            </a:lvl4pPr>
            <a:lvl5pPr marL="0" indent="0" algn="l">
              <a:spcBef>
                <a:spcPts val="0"/>
              </a:spcBef>
              <a:buSzTx/>
              <a:buNone/>
              <a:defRPr sz="918" b="0" i="0">
                <a:latin typeface="AvenirNext LT Pro Regular" panose="020B0504020202020204" pitchFamily="34" charset="77"/>
              </a:defRPr>
            </a:lvl5pPr>
          </a:lstStyle>
          <a:p>
            <a:endParaRPr lang="fr-FR"/>
          </a:p>
        </p:txBody>
      </p:sp>
      <p:sp>
        <p:nvSpPr>
          <p:cNvPr id="8" name="Texte niveau 1…">
            <a:extLst>
              <a:ext uri="{FF2B5EF4-FFF2-40B4-BE49-F238E27FC236}">
                <a16:creationId xmlns:a16="http://schemas.microsoft.com/office/drawing/2014/main" id="{4B3BD4D5-212F-5247-85E0-13E1C897E542}"/>
              </a:ext>
            </a:extLst>
          </p:cNvPr>
          <p:cNvSpPr txBox="1">
            <a:spLocks noGrp="1"/>
          </p:cNvSpPr>
          <p:nvPr>
            <p:ph type="body" sz="quarter" idx="20" hasCustomPrompt="1"/>
          </p:nvPr>
        </p:nvSpPr>
        <p:spPr>
          <a:xfrm>
            <a:off x="332533" y="917942"/>
            <a:ext cx="5629874" cy="332311"/>
          </a:xfrm>
          <a:prstGeom prst="rect">
            <a:avLst/>
          </a:prstGeom>
        </p:spPr>
        <p:txBody>
          <a:bodyPr anchor="t"/>
          <a:lstStyle>
            <a:lvl1pPr marL="0" indent="0" algn="l">
              <a:spcBef>
                <a:spcPts val="0"/>
              </a:spcBef>
              <a:buSzTx/>
              <a:buNone/>
              <a:defRPr sz="1412" b="0" i="0">
                <a:solidFill>
                  <a:srgbClr val="EE7D14"/>
                </a:solidFill>
                <a:latin typeface="Avenir Next LT Pro" panose="020B0504020202020204" pitchFamily="34" charset="0"/>
              </a:defRPr>
            </a:lvl1pPr>
            <a:lvl2pPr marL="0" indent="0" algn="ctr">
              <a:spcBef>
                <a:spcPts val="0"/>
              </a:spcBef>
              <a:buSzTx/>
              <a:buNone/>
              <a:defRPr sz="1412" b="1" i="0">
                <a:latin typeface="AvenirNext LT Pro Bold" panose="020B0504020202020204" pitchFamily="34" charset="77"/>
              </a:defRPr>
            </a:lvl2pPr>
            <a:lvl3pPr marL="0" indent="0" algn="ctr">
              <a:spcBef>
                <a:spcPts val="0"/>
              </a:spcBef>
              <a:buSzTx/>
              <a:buNone/>
              <a:defRPr sz="1412" b="1" i="0">
                <a:latin typeface="AvenirNext LT Pro Bold" panose="020B0504020202020204" pitchFamily="34" charset="77"/>
              </a:defRPr>
            </a:lvl3pPr>
            <a:lvl4pPr marL="0" indent="0" algn="ctr">
              <a:spcBef>
                <a:spcPts val="0"/>
              </a:spcBef>
              <a:buSzTx/>
              <a:buNone/>
              <a:defRPr sz="1412" b="1" i="0">
                <a:latin typeface="AvenirNext LT Pro Bold" panose="020B0504020202020204" pitchFamily="34" charset="77"/>
              </a:defRPr>
            </a:lvl4pPr>
            <a:lvl5pPr marL="0" indent="0" algn="ctr">
              <a:spcBef>
                <a:spcPts val="0"/>
              </a:spcBef>
              <a:buSzTx/>
              <a:buNone/>
              <a:defRPr sz="1412" b="1" i="0">
                <a:latin typeface="AvenirNext LT Pro Bold" panose="020B0504020202020204" pitchFamily="34" charset="77"/>
              </a:defRPr>
            </a:lvl5pPr>
          </a:lstStyle>
          <a:p>
            <a:r>
              <a:rPr lang="fr-FR"/>
              <a:t>CONCLUSION</a:t>
            </a:r>
            <a:endParaRPr/>
          </a:p>
        </p:txBody>
      </p:sp>
      <p:pic>
        <p:nvPicPr>
          <p:cNvPr id="12" name="Graphique 11">
            <a:extLst>
              <a:ext uri="{FF2B5EF4-FFF2-40B4-BE49-F238E27FC236}">
                <a16:creationId xmlns:a16="http://schemas.microsoft.com/office/drawing/2014/main" id="{7F0FB35A-8612-44D5-A988-0C40667FB3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71246" y="-58640"/>
            <a:ext cx="2095842" cy="1082991"/>
          </a:xfrm>
          <a:prstGeom prst="rect">
            <a:avLst/>
          </a:prstGeom>
        </p:spPr>
      </p:pic>
    </p:spTree>
    <p:extLst>
      <p:ext uri="{BB962C8B-B14F-4D97-AF65-F5344CB8AC3E}">
        <p14:creationId xmlns:p14="http://schemas.microsoft.com/office/powerpoint/2010/main" val="2163124570"/>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BOUT TOBAM">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BB7FCD1-A796-8D48-AD9A-FDF952267C45}"/>
              </a:ext>
            </a:extLst>
          </p:cNvPr>
          <p:cNvSpPr>
            <a:spLocks noGrp="1"/>
          </p:cNvSpPr>
          <p:nvPr>
            <p:ph type="sldNum" sz="quarter" idx="10"/>
          </p:nvPr>
        </p:nvSpPr>
        <p:spPr/>
        <p:txBody>
          <a:bodyPr/>
          <a:lstStyle/>
          <a:p>
            <a:fld id="{86CB4B4D-7CA3-9044-876B-883B54F8677D}" type="slidenum">
              <a:rPr lang="fr-FR" smtClean="0"/>
              <a:pPr/>
              <a:t>‹#›</a:t>
            </a:fld>
            <a:endParaRPr lang="fr-FR"/>
          </a:p>
        </p:txBody>
      </p:sp>
      <p:sp>
        <p:nvSpPr>
          <p:cNvPr id="14" name="Texte niveau 1…">
            <a:extLst>
              <a:ext uri="{FF2B5EF4-FFF2-40B4-BE49-F238E27FC236}">
                <a16:creationId xmlns:a16="http://schemas.microsoft.com/office/drawing/2014/main" id="{8D98A424-7B77-A948-9913-880FBC8ECFE9}"/>
              </a:ext>
            </a:extLst>
          </p:cNvPr>
          <p:cNvSpPr txBox="1">
            <a:spLocks noGrp="1"/>
          </p:cNvSpPr>
          <p:nvPr>
            <p:ph type="body" sz="quarter" idx="28"/>
          </p:nvPr>
        </p:nvSpPr>
        <p:spPr>
          <a:xfrm>
            <a:off x="451823" y="1352958"/>
            <a:ext cx="4363361" cy="3572150"/>
          </a:xfrm>
          <a:prstGeom prst="rect">
            <a:avLst/>
          </a:prstGeom>
        </p:spPr>
        <p:txBody>
          <a:bodyPr anchor="t"/>
          <a:lstStyle>
            <a:lvl1pPr marL="0" indent="0" algn="l">
              <a:spcBef>
                <a:spcPts val="0"/>
              </a:spcBef>
              <a:buSzTx/>
              <a:buFontTx/>
              <a:buNone/>
              <a:defRPr sz="1129" b="0" i="0">
                <a:latin typeface="Avenir Next LT Pro" panose="020B0504020202020204" pitchFamily="34" charset="0"/>
              </a:defRPr>
            </a:lvl1pPr>
            <a:lvl2pPr marL="0" indent="0" algn="l">
              <a:spcBef>
                <a:spcPts val="0"/>
              </a:spcBef>
              <a:buSzTx/>
              <a:buNone/>
              <a:defRPr sz="918" b="0" i="0">
                <a:latin typeface="AvenirNext LT Pro Regular" panose="020B0504020202020204" pitchFamily="34" charset="77"/>
              </a:defRPr>
            </a:lvl2pPr>
            <a:lvl3pPr marL="0" indent="0" algn="l">
              <a:spcBef>
                <a:spcPts val="0"/>
              </a:spcBef>
              <a:buSzTx/>
              <a:buNone/>
              <a:defRPr sz="918" b="0" i="0">
                <a:latin typeface="AvenirNext LT Pro Regular" panose="020B0504020202020204" pitchFamily="34" charset="77"/>
              </a:defRPr>
            </a:lvl3pPr>
            <a:lvl4pPr marL="0" indent="0" algn="l">
              <a:spcBef>
                <a:spcPts val="0"/>
              </a:spcBef>
              <a:buSzTx/>
              <a:buNone/>
              <a:defRPr sz="918" b="0" i="0">
                <a:latin typeface="AvenirNext LT Pro Regular" panose="020B0504020202020204" pitchFamily="34" charset="77"/>
              </a:defRPr>
            </a:lvl4pPr>
            <a:lvl5pPr marL="0" indent="0" algn="l">
              <a:spcBef>
                <a:spcPts val="0"/>
              </a:spcBef>
              <a:buSzTx/>
              <a:buNone/>
              <a:defRPr sz="918" b="0" i="0">
                <a:latin typeface="AvenirNext LT Pro Regular" panose="020B0504020202020204" pitchFamily="34" charset="77"/>
              </a:defRPr>
            </a:lvl5pPr>
          </a:lstStyle>
          <a:p>
            <a:endParaRPr lang="fr-FR"/>
          </a:p>
        </p:txBody>
      </p:sp>
      <p:sp>
        <p:nvSpPr>
          <p:cNvPr id="15" name="Rectangle 14">
            <a:extLst>
              <a:ext uri="{FF2B5EF4-FFF2-40B4-BE49-F238E27FC236}">
                <a16:creationId xmlns:a16="http://schemas.microsoft.com/office/drawing/2014/main" id="{ADD191DA-67D6-E144-9EC4-AE4ADC400F2B}"/>
              </a:ext>
            </a:extLst>
          </p:cNvPr>
          <p:cNvSpPr/>
          <p:nvPr userDrawn="1"/>
        </p:nvSpPr>
        <p:spPr>
          <a:xfrm>
            <a:off x="460678" y="6229659"/>
            <a:ext cx="1702405" cy="988208"/>
          </a:xfrm>
          <a:prstGeom prst="rect">
            <a:avLst/>
          </a:prstGeom>
        </p:spPr>
        <p:txBody>
          <a:bodyPr wrap="square">
            <a:spAutoFit/>
          </a:bodyPr>
          <a:lstStyle/>
          <a:p>
            <a:pPr algn="l"/>
            <a:r>
              <a:rPr lang="fr-FR" sz="1129" b="0" i="0">
                <a:latin typeface="Avenir Next LT Pro" panose="020B0504020202020204" pitchFamily="34" charset="0"/>
              </a:rPr>
              <a:t>PARIS</a:t>
            </a:r>
          </a:p>
          <a:p>
            <a:pPr algn="l"/>
            <a:r>
              <a:rPr lang="fr-FR" sz="1129" b="0" i="0">
                <a:latin typeface="Avenir Next LT Pro" panose="020B0504020202020204" pitchFamily="34" charset="0"/>
              </a:rPr>
              <a:t>49-53, Avenue des Champs Élysées,</a:t>
            </a:r>
          </a:p>
          <a:p>
            <a:pPr algn="l"/>
            <a:r>
              <a:rPr lang="fr-FR" sz="1129" b="0" i="0">
                <a:latin typeface="Avenir Next LT Pro" panose="020B0504020202020204" pitchFamily="34" charset="0"/>
              </a:rPr>
              <a:t>75008 Paris</a:t>
            </a:r>
          </a:p>
          <a:p>
            <a:pPr algn="l"/>
            <a:r>
              <a:rPr lang="fr-FR" sz="1129" b="0" i="0">
                <a:latin typeface="Avenir Next LT Pro" panose="020B0504020202020204" pitchFamily="34" charset="0"/>
              </a:rPr>
              <a:t>France</a:t>
            </a:r>
          </a:p>
        </p:txBody>
      </p:sp>
      <p:sp>
        <p:nvSpPr>
          <p:cNvPr id="17" name="Rectangle 16">
            <a:extLst>
              <a:ext uri="{FF2B5EF4-FFF2-40B4-BE49-F238E27FC236}">
                <a16:creationId xmlns:a16="http://schemas.microsoft.com/office/drawing/2014/main" id="{29CA7ACE-A552-714A-BB3C-ABB1898FFA22}"/>
              </a:ext>
            </a:extLst>
          </p:cNvPr>
          <p:cNvSpPr/>
          <p:nvPr userDrawn="1"/>
        </p:nvSpPr>
        <p:spPr>
          <a:xfrm>
            <a:off x="2218651" y="6229658"/>
            <a:ext cx="1702405" cy="988208"/>
          </a:xfrm>
          <a:prstGeom prst="rect">
            <a:avLst/>
          </a:prstGeom>
        </p:spPr>
        <p:txBody>
          <a:bodyPr wrap="square">
            <a:spAutoFit/>
          </a:bodyPr>
          <a:lstStyle/>
          <a:p>
            <a:pPr algn="l"/>
            <a:r>
              <a:rPr lang="fr-FR" sz="1129" b="0" i="0">
                <a:latin typeface="Avenir Next LT Pro" panose="020B0504020202020204" pitchFamily="34" charset="0"/>
              </a:rPr>
              <a:t>NEW YORK</a:t>
            </a:r>
          </a:p>
          <a:p>
            <a:pPr algn="l"/>
            <a:r>
              <a:rPr lang="fr-FR" sz="1129" b="0" i="0">
                <a:latin typeface="Avenir Next LT Pro" panose="020B0504020202020204" pitchFamily="34" charset="0"/>
              </a:rPr>
              <a:t>DUBLIN</a:t>
            </a:r>
          </a:p>
          <a:p>
            <a:pPr algn="l"/>
            <a:r>
              <a:rPr lang="fr-FR" sz="1129" b="0" i="0">
                <a:latin typeface="Avenir Next LT Pro" panose="020B0504020202020204" pitchFamily="34" charset="0"/>
              </a:rPr>
              <a:t>HONG KONG</a:t>
            </a:r>
          </a:p>
          <a:p>
            <a:pPr algn="l"/>
            <a:r>
              <a:rPr lang="fr-FR" sz="1129" b="0" i="0">
                <a:latin typeface="Avenir Next LT Pro" panose="020B0504020202020204" pitchFamily="34" charset="0"/>
              </a:rPr>
              <a:t>FRANKFURT</a:t>
            </a:r>
          </a:p>
          <a:p>
            <a:pPr algn="l"/>
            <a:r>
              <a:rPr lang="fr-FR" sz="1129" b="0" i="0">
                <a:latin typeface="Avenir Next LT Pro" panose="020B0504020202020204" pitchFamily="34" charset="0"/>
              </a:rPr>
              <a:t>LUXEMBOURG</a:t>
            </a:r>
          </a:p>
        </p:txBody>
      </p:sp>
      <p:sp>
        <p:nvSpPr>
          <p:cNvPr id="19" name="Rectangle 18">
            <a:extLst>
              <a:ext uri="{FF2B5EF4-FFF2-40B4-BE49-F238E27FC236}">
                <a16:creationId xmlns:a16="http://schemas.microsoft.com/office/drawing/2014/main" id="{40169652-0ECC-F442-82B7-6679ADCE4DF2}"/>
              </a:ext>
            </a:extLst>
          </p:cNvPr>
          <p:cNvSpPr/>
          <p:nvPr userDrawn="1"/>
        </p:nvSpPr>
        <p:spPr>
          <a:xfrm>
            <a:off x="3997947" y="6229657"/>
            <a:ext cx="1773162" cy="452242"/>
          </a:xfrm>
          <a:prstGeom prst="rect">
            <a:avLst/>
          </a:prstGeom>
        </p:spPr>
        <p:txBody>
          <a:bodyPr wrap="square">
            <a:spAutoFit/>
          </a:bodyPr>
          <a:lstStyle/>
          <a:p>
            <a:pPr algn="l"/>
            <a:r>
              <a:rPr lang="fr-FR" sz="1129" b="0" i="0">
                <a:latin typeface="Avenir Next LT Pro" panose="020B0504020202020204" pitchFamily="34" charset="0"/>
              </a:rPr>
              <a:t>CLIENT SERVICE</a:t>
            </a:r>
          </a:p>
          <a:p>
            <a:pPr algn="l"/>
            <a:r>
              <a:rPr lang="fr-FR" sz="1129" b="0" i="0" err="1">
                <a:latin typeface="Avenir Next LT Pro" panose="020B0504020202020204" pitchFamily="34" charset="0"/>
              </a:rPr>
              <a:t>clientservice@tobam.fr</a:t>
            </a:r>
            <a:endParaRPr lang="fr-FR" sz="1129" b="0" i="0">
              <a:latin typeface="Avenir Next LT Pro" panose="020B0504020202020204" pitchFamily="34" charset="0"/>
            </a:endParaRPr>
          </a:p>
        </p:txBody>
      </p:sp>
      <p:sp>
        <p:nvSpPr>
          <p:cNvPr id="20" name="Rectangle 19">
            <a:extLst>
              <a:ext uri="{FF2B5EF4-FFF2-40B4-BE49-F238E27FC236}">
                <a16:creationId xmlns:a16="http://schemas.microsoft.com/office/drawing/2014/main" id="{F85BC5BE-6B60-4D57-8612-9BB71A87557C}"/>
              </a:ext>
            </a:extLst>
          </p:cNvPr>
          <p:cNvSpPr/>
          <p:nvPr userDrawn="1"/>
        </p:nvSpPr>
        <p:spPr>
          <a:xfrm>
            <a:off x="451821" y="825651"/>
            <a:ext cx="3469234" cy="497005"/>
          </a:xfrm>
          <a:prstGeom prst="rect">
            <a:avLst/>
          </a:prstGeom>
        </p:spPr>
        <p:txBody>
          <a:bodyPr wrap="square">
            <a:spAutoFit/>
          </a:bodyPr>
          <a:lstStyle/>
          <a:p>
            <a:r>
              <a:rPr lang="fr-FR" sz="1412" b="0">
                <a:solidFill>
                  <a:srgbClr val="EE7D14"/>
                </a:solidFill>
                <a:latin typeface="Avenir Next LT Pro" panose="020B0504020202020204" pitchFamily="34" charset="0"/>
              </a:rPr>
              <a:t>ABOUT TOBAM</a:t>
            </a:r>
          </a:p>
          <a:p>
            <a:pPr algn="l"/>
            <a:endParaRPr lang="fr-FR" sz="1129" b="0" i="0">
              <a:solidFill>
                <a:srgbClr val="EE7D14"/>
              </a:solidFill>
              <a:latin typeface="Avenir Next LT Pro" panose="020B0504020202020204" pitchFamily="34" charset="0"/>
            </a:endParaRPr>
          </a:p>
        </p:txBody>
      </p:sp>
      <p:sp>
        <p:nvSpPr>
          <p:cNvPr id="21" name="Rectangle 20">
            <a:extLst>
              <a:ext uri="{FF2B5EF4-FFF2-40B4-BE49-F238E27FC236}">
                <a16:creationId xmlns:a16="http://schemas.microsoft.com/office/drawing/2014/main" id="{C0FAD8C0-D359-4FC7-95EA-2C206ACE6B45}"/>
              </a:ext>
            </a:extLst>
          </p:cNvPr>
          <p:cNvSpPr/>
          <p:nvPr userDrawn="1"/>
        </p:nvSpPr>
        <p:spPr>
          <a:xfrm>
            <a:off x="451820" y="5845755"/>
            <a:ext cx="3469234" cy="497005"/>
          </a:xfrm>
          <a:prstGeom prst="rect">
            <a:avLst/>
          </a:prstGeom>
        </p:spPr>
        <p:txBody>
          <a:bodyPr wrap="square">
            <a:spAutoFit/>
          </a:bodyPr>
          <a:lstStyle/>
          <a:p>
            <a:r>
              <a:rPr lang="fr-FR" sz="1412" b="0">
                <a:solidFill>
                  <a:srgbClr val="34BE54"/>
                </a:solidFill>
                <a:latin typeface="Avenir Next LT Pro" panose="020B0504020202020204" pitchFamily="34" charset="0"/>
              </a:rPr>
              <a:t>CONTACTS</a:t>
            </a:r>
          </a:p>
          <a:p>
            <a:pPr algn="l"/>
            <a:endParaRPr lang="fr-FR" sz="1129" b="0" i="0">
              <a:solidFill>
                <a:srgbClr val="EE7D14"/>
              </a:solidFill>
              <a:latin typeface="Avenir Next LT Pro" panose="020B0504020202020204" pitchFamily="34" charset="0"/>
            </a:endParaRPr>
          </a:p>
        </p:txBody>
      </p:sp>
      <p:sp>
        <p:nvSpPr>
          <p:cNvPr id="2" name="Rectangle 1">
            <a:extLst>
              <a:ext uri="{FF2B5EF4-FFF2-40B4-BE49-F238E27FC236}">
                <a16:creationId xmlns:a16="http://schemas.microsoft.com/office/drawing/2014/main" id="{BCFCA770-6071-4C1D-B35E-F4014945E113}"/>
              </a:ext>
            </a:extLst>
          </p:cNvPr>
          <p:cNvSpPr/>
          <p:nvPr userDrawn="1"/>
        </p:nvSpPr>
        <p:spPr>
          <a:xfrm>
            <a:off x="7967659" y="921210"/>
            <a:ext cx="541200" cy="3113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854" tIns="35854" rIns="35854" bIns="35854" numCol="1" spcCol="38100" rtlCol="0" anchor="ctr">
            <a:spAutoFit/>
          </a:bodyPr>
          <a:lstStyle/>
          <a:p>
            <a:pPr marL="0" marR="0" indent="0" algn="ctr" defTabSz="412295" rtl="0" fontAlgn="auto" latinLnBrk="0" hangingPunct="0">
              <a:lnSpc>
                <a:spcPct val="100000"/>
              </a:lnSpc>
              <a:spcBef>
                <a:spcPts val="0"/>
              </a:spcBef>
              <a:spcAft>
                <a:spcPts val="0"/>
              </a:spcAft>
              <a:buClrTx/>
              <a:buSzTx/>
              <a:buFontTx/>
              <a:buNone/>
              <a:tabLst/>
            </a:pPr>
            <a:endParaRPr kumimoji="0" lang="en-GB" sz="1553"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6" name="Graphique 15">
            <a:extLst>
              <a:ext uri="{FF2B5EF4-FFF2-40B4-BE49-F238E27FC236}">
                <a16:creationId xmlns:a16="http://schemas.microsoft.com/office/drawing/2014/main" id="{18B3D9C8-0C2E-4F82-85BA-BCC2BF392D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71246" y="-58640"/>
            <a:ext cx="2095842" cy="1082991"/>
          </a:xfrm>
          <a:prstGeom prst="rect">
            <a:avLst/>
          </a:prstGeom>
        </p:spPr>
      </p:pic>
      <p:pic>
        <p:nvPicPr>
          <p:cNvPr id="13" name="Image 12">
            <a:extLst>
              <a:ext uri="{FF2B5EF4-FFF2-40B4-BE49-F238E27FC236}">
                <a16:creationId xmlns:a16="http://schemas.microsoft.com/office/drawing/2014/main" id="{292FF53A-976E-4E5E-AF1E-0778BE09CEE6}"/>
              </a:ext>
            </a:extLst>
          </p:cNvPr>
          <p:cNvPicPr>
            <a:picLocks noChangeAspect="1"/>
          </p:cNvPicPr>
          <p:nvPr userDrawn="1"/>
        </p:nvPicPr>
        <p:blipFill rotWithShape="1">
          <a:blip r:embed="rId4">
            <a:alphaModFix amt="30000"/>
          </a:blip>
          <a:srcRect r="39409" b="28626"/>
          <a:stretch/>
        </p:blipFill>
        <p:spPr>
          <a:xfrm>
            <a:off x="6056961" y="1024350"/>
            <a:ext cx="3987153" cy="6742661"/>
          </a:xfrm>
          <a:prstGeom prst="rect">
            <a:avLst/>
          </a:prstGeom>
        </p:spPr>
      </p:pic>
    </p:spTree>
    <p:extLst>
      <p:ext uri="{BB962C8B-B14F-4D97-AF65-F5344CB8AC3E}">
        <p14:creationId xmlns:p14="http://schemas.microsoft.com/office/powerpoint/2010/main" val="1115638400"/>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806E9AE-1782-5846-869A-11BDE1204EEF}"/>
              </a:ext>
            </a:extLst>
          </p:cNvPr>
          <p:cNvSpPr>
            <a:spLocks noGrp="1"/>
          </p:cNvSpPr>
          <p:nvPr>
            <p:ph type="sldNum" sz="quarter" idx="10"/>
          </p:nvPr>
        </p:nvSpPr>
        <p:spPr/>
        <p:txBody>
          <a:bodyPr/>
          <a:lstStyle>
            <a:lvl1pPr>
              <a:defRPr>
                <a:solidFill>
                  <a:srgbClr val="4482F4"/>
                </a:solidFill>
              </a:defRPr>
            </a:lvl1pPr>
          </a:lstStyle>
          <a:p>
            <a:fld id="{86CB4B4D-7CA3-9044-876B-883B54F8677D}" type="slidenum">
              <a:rPr lang="fr-FR" smtClean="0"/>
              <a:pPr/>
              <a:t>‹#›</a:t>
            </a:fld>
            <a:endParaRPr lang="fr-FR"/>
          </a:p>
        </p:txBody>
      </p:sp>
      <p:sp>
        <p:nvSpPr>
          <p:cNvPr id="9" name="Texte niveau 1…">
            <a:extLst>
              <a:ext uri="{FF2B5EF4-FFF2-40B4-BE49-F238E27FC236}">
                <a16:creationId xmlns:a16="http://schemas.microsoft.com/office/drawing/2014/main" id="{8A8BA933-BB67-2242-A573-4441FCAF66AC}"/>
              </a:ext>
            </a:extLst>
          </p:cNvPr>
          <p:cNvSpPr txBox="1">
            <a:spLocks noGrp="1"/>
          </p:cNvSpPr>
          <p:nvPr>
            <p:ph type="body" sz="quarter" idx="28"/>
          </p:nvPr>
        </p:nvSpPr>
        <p:spPr>
          <a:xfrm>
            <a:off x="601603" y="1522286"/>
            <a:ext cx="8919525" cy="5480973"/>
          </a:xfrm>
          <a:prstGeom prst="rect">
            <a:avLst/>
          </a:prstGeom>
        </p:spPr>
        <p:txBody>
          <a:bodyPr anchor="t"/>
          <a:lstStyle>
            <a:lvl1pPr marL="0" indent="0" algn="l">
              <a:spcBef>
                <a:spcPts val="0"/>
              </a:spcBef>
              <a:buSzTx/>
              <a:buFontTx/>
              <a:buNone/>
              <a:defRPr sz="1129" b="0" i="0">
                <a:latin typeface="Avenir Next LT Pro" panose="020B0504020202020204" pitchFamily="34" charset="0"/>
              </a:defRPr>
            </a:lvl1pPr>
            <a:lvl2pPr marL="0" indent="0" algn="l">
              <a:spcBef>
                <a:spcPts val="0"/>
              </a:spcBef>
              <a:buSzTx/>
              <a:buNone/>
              <a:defRPr sz="918" b="0" i="0">
                <a:latin typeface="AvenirNext LT Pro Regular" panose="020B0504020202020204" pitchFamily="34" charset="77"/>
              </a:defRPr>
            </a:lvl2pPr>
            <a:lvl3pPr marL="0" indent="0" algn="l">
              <a:spcBef>
                <a:spcPts val="0"/>
              </a:spcBef>
              <a:buSzTx/>
              <a:buNone/>
              <a:defRPr sz="918" b="0" i="0">
                <a:latin typeface="AvenirNext LT Pro Regular" panose="020B0504020202020204" pitchFamily="34" charset="77"/>
              </a:defRPr>
            </a:lvl3pPr>
            <a:lvl4pPr marL="0" indent="0" algn="l">
              <a:spcBef>
                <a:spcPts val="0"/>
              </a:spcBef>
              <a:buSzTx/>
              <a:buNone/>
              <a:defRPr sz="918" b="0" i="0">
                <a:latin typeface="AvenirNext LT Pro Regular" panose="020B0504020202020204" pitchFamily="34" charset="77"/>
              </a:defRPr>
            </a:lvl4pPr>
            <a:lvl5pPr marL="0" indent="0" algn="l">
              <a:spcBef>
                <a:spcPts val="0"/>
              </a:spcBef>
              <a:buSzTx/>
              <a:buNone/>
              <a:defRPr sz="918" b="0" i="0">
                <a:latin typeface="AvenirNext LT Pro Regular" panose="020B0504020202020204" pitchFamily="34" charset="77"/>
              </a:defRPr>
            </a:lvl5pPr>
          </a:lstStyle>
          <a:p>
            <a:endParaRPr lang="fr-FR"/>
          </a:p>
        </p:txBody>
      </p:sp>
      <p:sp>
        <p:nvSpPr>
          <p:cNvPr id="12" name="Rectangle">
            <a:extLst>
              <a:ext uri="{FF2B5EF4-FFF2-40B4-BE49-F238E27FC236}">
                <a16:creationId xmlns:a16="http://schemas.microsoft.com/office/drawing/2014/main" id="{443BE3C4-E69C-114C-BEF9-CF9273FA515E}"/>
              </a:ext>
            </a:extLst>
          </p:cNvPr>
          <p:cNvSpPr/>
          <p:nvPr userDrawn="1"/>
        </p:nvSpPr>
        <p:spPr>
          <a:xfrm>
            <a:off x="451823" y="1352958"/>
            <a:ext cx="9199943" cy="5919154"/>
          </a:xfrm>
          <a:prstGeom prst="rect">
            <a:avLst/>
          </a:prstGeom>
          <a:ln w="12700">
            <a:noFill/>
            <a:miter lim="400000"/>
          </a:ln>
        </p:spPr>
        <p:txBody>
          <a:bodyPr lIns="35848" tIns="35848" rIns="35848" bIns="35848" anchor="ctr"/>
          <a:lstStyle/>
          <a:p>
            <a:pPr>
              <a:defRPr sz="2200" b="0">
                <a:solidFill>
                  <a:srgbClr val="FFFFFF"/>
                </a:solidFill>
                <a:latin typeface="+mn-lt"/>
                <a:ea typeface="+mn-ea"/>
                <a:cs typeface="+mn-cs"/>
                <a:sym typeface="Helvetica Neue Medium"/>
              </a:defRPr>
            </a:pPr>
            <a:endParaRPr sz="1553"/>
          </a:p>
        </p:txBody>
      </p:sp>
      <p:sp>
        <p:nvSpPr>
          <p:cNvPr id="11" name="Rectangle 10">
            <a:extLst>
              <a:ext uri="{FF2B5EF4-FFF2-40B4-BE49-F238E27FC236}">
                <a16:creationId xmlns:a16="http://schemas.microsoft.com/office/drawing/2014/main" id="{C0F5D53E-DBB2-48C1-BEB0-90588A6EFE95}"/>
              </a:ext>
            </a:extLst>
          </p:cNvPr>
          <p:cNvSpPr/>
          <p:nvPr userDrawn="1"/>
        </p:nvSpPr>
        <p:spPr>
          <a:xfrm>
            <a:off x="451821" y="825651"/>
            <a:ext cx="3469234" cy="497005"/>
          </a:xfrm>
          <a:prstGeom prst="rect">
            <a:avLst/>
          </a:prstGeom>
        </p:spPr>
        <p:txBody>
          <a:bodyPr wrap="square">
            <a:spAutoFit/>
          </a:bodyPr>
          <a:lstStyle/>
          <a:p>
            <a:r>
              <a:rPr lang="fr-FR" sz="1412" b="0">
                <a:solidFill>
                  <a:srgbClr val="EE7D14"/>
                </a:solidFill>
                <a:latin typeface="Avenir Next LT Pro" panose="020B0504020202020204" pitchFamily="34" charset="0"/>
              </a:rPr>
              <a:t>DISCLAIMER</a:t>
            </a:r>
          </a:p>
          <a:p>
            <a:pPr algn="l"/>
            <a:endParaRPr lang="fr-FR" sz="1129" b="0" i="0">
              <a:solidFill>
                <a:srgbClr val="EE7D14"/>
              </a:solidFill>
              <a:latin typeface="Avenir Next LT Pro" panose="020B0504020202020204" pitchFamily="34" charset="0"/>
            </a:endParaRPr>
          </a:p>
        </p:txBody>
      </p:sp>
      <p:pic>
        <p:nvPicPr>
          <p:cNvPr id="15" name="Graphique 14">
            <a:extLst>
              <a:ext uri="{FF2B5EF4-FFF2-40B4-BE49-F238E27FC236}">
                <a16:creationId xmlns:a16="http://schemas.microsoft.com/office/drawing/2014/main" id="{D54DE80A-C686-47ED-A8F7-A28A06DDAC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71246" y="-58640"/>
            <a:ext cx="2095842" cy="1082991"/>
          </a:xfrm>
          <a:prstGeom prst="rect">
            <a:avLst/>
          </a:prstGeom>
        </p:spPr>
      </p:pic>
      <p:pic>
        <p:nvPicPr>
          <p:cNvPr id="13" name="Image 12">
            <a:extLst>
              <a:ext uri="{FF2B5EF4-FFF2-40B4-BE49-F238E27FC236}">
                <a16:creationId xmlns:a16="http://schemas.microsoft.com/office/drawing/2014/main" id="{E00E4DE2-5EC1-42E9-8B36-D379F13BF722}"/>
              </a:ext>
            </a:extLst>
          </p:cNvPr>
          <p:cNvPicPr>
            <a:picLocks noChangeAspect="1"/>
          </p:cNvPicPr>
          <p:nvPr userDrawn="1"/>
        </p:nvPicPr>
        <p:blipFill rotWithShape="1">
          <a:blip r:embed="rId4">
            <a:alphaModFix amt="23000"/>
          </a:blip>
          <a:srcRect r="39409" b="28626"/>
          <a:stretch/>
        </p:blipFill>
        <p:spPr>
          <a:xfrm>
            <a:off x="6010652" y="891439"/>
            <a:ext cx="3987153" cy="6742661"/>
          </a:xfrm>
          <a:prstGeom prst="rect">
            <a:avLst/>
          </a:prstGeom>
        </p:spPr>
      </p:pic>
    </p:spTree>
    <p:extLst>
      <p:ext uri="{BB962C8B-B14F-4D97-AF65-F5344CB8AC3E}">
        <p14:creationId xmlns:p14="http://schemas.microsoft.com/office/powerpoint/2010/main" val="5035500"/>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13" name="Texte du titre">
            <a:extLst>
              <a:ext uri="{FF2B5EF4-FFF2-40B4-BE49-F238E27FC236}">
                <a16:creationId xmlns:a16="http://schemas.microsoft.com/office/drawing/2014/main" id="{EBC7C447-95DD-8E41-8F9F-BE217F196AE7}"/>
              </a:ext>
            </a:extLst>
          </p:cNvPr>
          <p:cNvSpPr txBox="1">
            <a:spLocks noGrp="1"/>
          </p:cNvSpPr>
          <p:nvPr>
            <p:ph type="title" hasCustomPrompt="1"/>
          </p:nvPr>
        </p:nvSpPr>
        <p:spPr>
          <a:xfrm>
            <a:off x="235125" y="217196"/>
            <a:ext cx="9549495" cy="1064650"/>
          </a:xfrm>
          <a:prstGeom prst="rect">
            <a:avLst/>
          </a:prstGeom>
        </p:spPr>
        <p:txBody>
          <a:bodyPr/>
          <a:lstStyle>
            <a:lvl1pPr algn="l">
              <a:defRPr sz="2621" b="0" i="0">
                <a:solidFill>
                  <a:srgbClr val="EE7D14"/>
                </a:solidFill>
                <a:latin typeface="Avenir Next LT Pro" panose="020B0504020202020204" pitchFamily="34" charset="0"/>
              </a:defRPr>
            </a:lvl1pPr>
          </a:lstStyle>
          <a:p>
            <a:r>
              <a:rPr lang="fr-FR"/>
              <a:t>TEXTE </a:t>
            </a:r>
            <a:br>
              <a:rPr lang="fr-FR"/>
            </a:br>
            <a:r>
              <a:rPr lang="fr-FR"/>
              <a:t>DU TITRE</a:t>
            </a:r>
          </a:p>
        </p:txBody>
      </p:sp>
      <p:pic>
        <p:nvPicPr>
          <p:cNvPr id="6" name="Graphique 5">
            <a:extLst>
              <a:ext uri="{FF2B5EF4-FFF2-40B4-BE49-F238E27FC236}">
                <a16:creationId xmlns:a16="http://schemas.microsoft.com/office/drawing/2014/main" id="{87FA2D50-D5B4-41CA-883F-631300F2D3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112388" y="5831176"/>
            <a:ext cx="2724447" cy="1322346"/>
          </a:xfrm>
          <a:prstGeom prst="rect">
            <a:avLst/>
          </a:prstGeom>
        </p:spPr>
      </p:pic>
      <p:pic>
        <p:nvPicPr>
          <p:cNvPr id="7" name="Image 6">
            <a:extLst>
              <a:ext uri="{FF2B5EF4-FFF2-40B4-BE49-F238E27FC236}">
                <a16:creationId xmlns:a16="http://schemas.microsoft.com/office/drawing/2014/main" id="{AFF5DB38-BC51-4053-9E59-4CDB0D905D0E}"/>
              </a:ext>
            </a:extLst>
          </p:cNvPr>
          <p:cNvPicPr>
            <a:picLocks noChangeAspect="1"/>
          </p:cNvPicPr>
          <p:nvPr userDrawn="1"/>
        </p:nvPicPr>
        <p:blipFill rotWithShape="1">
          <a:blip r:embed="rId4">
            <a:alphaModFix amt="30000"/>
          </a:blip>
          <a:srcRect r="26825"/>
          <a:stretch/>
        </p:blipFill>
        <p:spPr>
          <a:xfrm rot="5400000">
            <a:off x="2093706" y="710319"/>
            <a:ext cx="4968376" cy="9155787"/>
          </a:xfrm>
          <a:prstGeom prst="rect">
            <a:avLst/>
          </a:prstGeom>
        </p:spPr>
      </p:pic>
      <p:sp>
        <p:nvSpPr>
          <p:cNvPr id="2" name="Rectangle 1">
            <a:extLst>
              <a:ext uri="{FF2B5EF4-FFF2-40B4-BE49-F238E27FC236}">
                <a16:creationId xmlns:a16="http://schemas.microsoft.com/office/drawing/2014/main" id="{86967AE5-84A5-446E-B4BF-3994B7FA4847}"/>
              </a:ext>
            </a:extLst>
          </p:cNvPr>
          <p:cNvSpPr/>
          <p:nvPr userDrawn="1"/>
        </p:nvSpPr>
        <p:spPr>
          <a:xfrm>
            <a:off x="77618" y="-52028"/>
            <a:ext cx="1738615" cy="32125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994" tIns="36994" rIns="36994" bIns="36994" numCol="1" spcCol="38100" rtlCol="0" anchor="ctr">
            <a:spAutoFit/>
          </a:bodyPr>
          <a:lstStyle/>
          <a:p>
            <a:pPr marL="0" marR="0" indent="0" algn="ctr" defTabSz="425428" rtl="0" fontAlgn="auto" latinLnBrk="0" hangingPunct="0">
              <a:lnSpc>
                <a:spcPct val="100000"/>
              </a:lnSpc>
              <a:spcBef>
                <a:spcPts val="0"/>
              </a:spcBef>
              <a:spcAft>
                <a:spcPts val="0"/>
              </a:spcAft>
              <a:buClrTx/>
              <a:buSzTx/>
              <a:buFontTx/>
              <a:buNone/>
              <a:tabLst/>
            </a:pPr>
            <a:endParaRPr kumimoji="0" lang="en-GB" sz="1602"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053847735"/>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GENDA COURT">
    <p:spTree>
      <p:nvGrpSpPr>
        <p:cNvPr id="1" name=""/>
        <p:cNvGrpSpPr/>
        <p:nvPr/>
      </p:nvGrpSpPr>
      <p:grpSpPr>
        <a:xfrm>
          <a:off x="0" y="0"/>
          <a:ext cx="0" cy="0"/>
          <a:chOff x="0" y="0"/>
          <a:chExt cx="0" cy="0"/>
        </a:xfrm>
      </p:grpSpPr>
      <p:sp>
        <p:nvSpPr>
          <p:cNvPr id="46" name="Texte niveau 1…">
            <a:extLst>
              <a:ext uri="{FF2B5EF4-FFF2-40B4-BE49-F238E27FC236}">
                <a16:creationId xmlns:a16="http://schemas.microsoft.com/office/drawing/2014/main" id="{00560144-CECC-684A-8CD7-506731DCBF22}"/>
              </a:ext>
            </a:extLst>
          </p:cNvPr>
          <p:cNvSpPr txBox="1">
            <a:spLocks noGrp="1"/>
          </p:cNvSpPr>
          <p:nvPr>
            <p:ph type="body" sz="quarter" idx="16" hasCustomPrompt="1"/>
          </p:nvPr>
        </p:nvSpPr>
        <p:spPr>
          <a:xfrm>
            <a:off x="64206" y="595543"/>
            <a:ext cx="4932885" cy="6742660"/>
          </a:xfrm>
          <a:prstGeom prst="rect">
            <a:avLst/>
          </a:prstGeom>
        </p:spPr>
        <p:txBody>
          <a:bodyPr anchor="t"/>
          <a:lstStyle>
            <a:lvl1pPr marL="332877" indent="-332877" algn="l">
              <a:lnSpc>
                <a:spcPct val="400000"/>
              </a:lnSpc>
              <a:spcBef>
                <a:spcPts val="0"/>
              </a:spcBef>
              <a:buClr>
                <a:srgbClr val="EE7D14"/>
              </a:buClr>
              <a:buSzPct val="400000"/>
              <a:buFont typeface="+mj-lt"/>
              <a:buAutoNum type="arabicPeriod"/>
              <a:defRPr sz="1747">
                <a:latin typeface="Avenir Next LT Pro" panose="020B0504020202020204" pitchFamily="34" charset="0"/>
              </a:defRPr>
            </a:lvl1pPr>
            <a:lvl2pPr marL="0" indent="0" algn="ctr">
              <a:spcBef>
                <a:spcPts val="0"/>
              </a:spcBef>
              <a:buSzTx/>
              <a:buNone/>
              <a:defRPr sz="2693"/>
            </a:lvl2pPr>
            <a:lvl3pPr marL="0" indent="0" algn="ctr">
              <a:spcBef>
                <a:spcPts val="0"/>
              </a:spcBef>
              <a:buSzTx/>
              <a:buNone/>
              <a:defRPr sz="2693"/>
            </a:lvl3pPr>
            <a:lvl4pPr marL="0" indent="0" algn="ctr">
              <a:spcBef>
                <a:spcPts val="0"/>
              </a:spcBef>
              <a:buSzTx/>
              <a:buNone/>
              <a:defRPr sz="2693"/>
            </a:lvl4pPr>
            <a:lvl5pPr marL="0" indent="0" algn="ctr">
              <a:spcBef>
                <a:spcPts val="0"/>
              </a:spcBef>
              <a:buSzTx/>
              <a:buNone/>
              <a:defRPr sz="2693"/>
            </a:lvl5pPr>
          </a:lstStyle>
          <a:p>
            <a:r>
              <a:rPr lang="fr-FR"/>
              <a:t>Texte Du Titre</a:t>
            </a:r>
          </a:p>
          <a:p>
            <a:r>
              <a:rPr lang="fr-FR"/>
              <a:t>Texte Du Titre</a:t>
            </a:r>
          </a:p>
          <a:p>
            <a:r>
              <a:rPr lang="fr-FR"/>
              <a:t>Texte Du Titre</a:t>
            </a:r>
          </a:p>
          <a:p>
            <a:r>
              <a:rPr lang="fr-FR"/>
              <a:t>Texte Du Titre</a:t>
            </a:r>
          </a:p>
          <a:p>
            <a:r>
              <a:rPr lang="fr-FR"/>
              <a:t>Texte Du Titre</a:t>
            </a:r>
          </a:p>
          <a:p>
            <a:r>
              <a:rPr lang="fr-FR"/>
              <a:t>Texte du Titre</a:t>
            </a:r>
          </a:p>
        </p:txBody>
      </p:sp>
      <p:sp>
        <p:nvSpPr>
          <p:cNvPr id="2" name="Rectangle 1">
            <a:extLst>
              <a:ext uri="{FF2B5EF4-FFF2-40B4-BE49-F238E27FC236}">
                <a16:creationId xmlns:a16="http://schemas.microsoft.com/office/drawing/2014/main" id="{90B77966-5CD1-46A0-920D-34CC3BB644CF}"/>
              </a:ext>
            </a:extLst>
          </p:cNvPr>
          <p:cNvSpPr/>
          <p:nvPr userDrawn="1"/>
        </p:nvSpPr>
        <p:spPr>
          <a:xfrm>
            <a:off x="7971247" y="984601"/>
            <a:ext cx="493315" cy="321253"/>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994" tIns="36994" rIns="36994" bIns="36994" numCol="1" spcCol="38100" rtlCol="0" anchor="ctr">
            <a:spAutoFit/>
          </a:bodyPr>
          <a:lstStyle/>
          <a:p>
            <a:pPr marL="0" marR="0" indent="0" algn="ctr" defTabSz="425428" rtl="0" fontAlgn="auto" latinLnBrk="0" hangingPunct="0">
              <a:lnSpc>
                <a:spcPct val="100000"/>
              </a:lnSpc>
              <a:spcBef>
                <a:spcPts val="0"/>
              </a:spcBef>
              <a:spcAft>
                <a:spcPts val="0"/>
              </a:spcAft>
              <a:buClrTx/>
              <a:buSzTx/>
              <a:buFontTx/>
              <a:buNone/>
              <a:tabLst/>
            </a:pPr>
            <a:endParaRPr kumimoji="0" lang="en-GB" sz="1602" b="0" i="0" u="none" strike="noStrike" cap="none" spc="0" normalizeH="0" baseline="0">
              <a:ln>
                <a:noFill/>
              </a:ln>
              <a:solidFill>
                <a:srgbClr val="FFFFFF"/>
              </a:solidFill>
              <a:effectLst/>
              <a:uFillTx/>
              <a:latin typeface="+mn-lt"/>
              <a:ea typeface="+mn-ea"/>
              <a:cs typeface="+mn-cs"/>
              <a:sym typeface="Helvetica Neue Medium"/>
            </a:endParaRPr>
          </a:p>
        </p:txBody>
      </p:sp>
      <p:pic>
        <p:nvPicPr>
          <p:cNvPr id="4" name="Graphique 3">
            <a:extLst>
              <a:ext uri="{FF2B5EF4-FFF2-40B4-BE49-F238E27FC236}">
                <a16:creationId xmlns:a16="http://schemas.microsoft.com/office/drawing/2014/main" id="{47E8075E-F717-4749-A346-6B48C399E1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71245" y="-58642"/>
            <a:ext cx="2095842" cy="1082992"/>
          </a:xfrm>
          <a:prstGeom prst="rect">
            <a:avLst/>
          </a:prstGeom>
        </p:spPr>
      </p:pic>
      <p:pic>
        <p:nvPicPr>
          <p:cNvPr id="8" name="Image 7">
            <a:extLst>
              <a:ext uri="{FF2B5EF4-FFF2-40B4-BE49-F238E27FC236}">
                <a16:creationId xmlns:a16="http://schemas.microsoft.com/office/drawing/2014/main" id="{1356F580-D535-4501-9728-E3777793A659}"/>
              </a:ext>
            </a:extLst>
          </p:cNvPr>
          <p:cNvPicPr>
            <a:picLocks noChangeAspect="1"/>
          </p:cNvPicPr>
          <p:nvPr userDrawn="1"/>
        </p:nvPicPr>
        <p:blipFill rotWithShape="1">
          <a:blip r:embed="rId4">
            <a:alphaModFix amt="30000"/>
          </a:blip>
          <a:srcRect r="39409" b="28626"/>
          <a:stretch/>
        </p:blipFill>
        <p:spPr>
          <a:xfrm>
            <a:off x="6056960" y="1024350"/>
            <a:ext cx="3987153" cy="6742660"/>
          </a:xfrm>
          <a:prstGeom prst="rect">
            <a:avLst/>
          </a:prstGeom>
        </p:spPr>
      </p:pic>
      <p:sp>
        <p:nvSpPr>
          <p:cNvPr id="7" name="Rectangle 6">
            <a:extLst>
              <a:ext uri="{FF2B5EF4-FFF2-40B4-BE49-F238E27FC236}">
                <a16:creationId xmlns:a16="http://schemas.microsoft.com/office/drawing/2014/main" id="{6C70B75B-E89F-4073-80FB-23CE9132FBDC}"/>
              </a:ext>
            </a:extLst>
          </p:cNvPr>
          <p:cNvSpPr/>
          <p:nvPr userDrawn="1"/>
        </p:nvSpPr>
        <p:spPr>
          <a:xfrm>
            <a:off x="72709" y="44779"/>
            <a:ext cx="4829934" cy="20923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994" tIns="36994" rIns="36994" bIns="36994" numCol="1" spcCol="38100" rtlCol="0" anchor="ctr">
            <a:spAutoFit/>
          </a:bodyPr>
          <a:lstStyle/>
          <a:p>
            <a:pPr marL="0" marR="0" indent="0" algn="l" defTabSz="425428" rtl="0" fontAlgn="auto" latinLnBrk="0" hangingPunct="0">
              <a:lnSpc>
                <a:spcPct val="100000"/>
              </a:lnSpc>
              <a:spcBef>
                <a:spcPts val="0"/>
              </a:spcBef>
              <a:spcAft>
                <a:spcPts val="0"/>
              </a:spcAft>
              <a:buClrTx/>
              <a:buSzTx/>
              <a:buFontTx/>
              <a:buNone/>
              <a:tabLst/>
            </a:pPr>
            <a:r>
              <a:rPr kumimoji="0" lang="en-GB" sz="874" b="0" i="0" u="none" strike="noStrike" cap="none" spc="0" normalizeH="0" baseline="0" dirty="0">
                <a:ln>
                  <a:noFill/>
                </a:ln>
                <a:solidFill>
                  <a:schemeClr val="tx1"/>
                </a:solidFill>
                <a:effectLst/>
                <a:uFillTx/>
                <a:latin typeface="Avenir Next LT Pro" panose="020B0504020202020204" pitchFamily="34" charset="0"/>
                <a:ea typeface="+mn-ea"/>
                <a:cs typeface="+mn-cs"/>
                <a:sym typeface="Helvetica Neue Medium"/>
              </a:rPr>
              <a:t>For institutional investors only</a:t>
            </a:r>
            <a:endParaRPr kumimoji="0" lang="fr-FR" sz="874" b="0" i="0" u="none" strike="noStrike" cap="none" spc="0" normalizeH="0" baseline="0" dirty="0">
              <a:ln>
                <a:noFill/>
              </a:ln>
              <a:solidFill>
                <a:schemeClr val="tx1"/>
              </a:solidFill>
              <a:effectLst/>
              <a:uFillTx/>
              <a:latin typeface="Avenir Next LT Pro" panose="020B0504020202020204" pitchFamily="34" charset="0"/>
              <a:ea typeface="+mn-ea"/>
              <a:cs typeface="+mn-cs"/>
              <a:sym typeface="Helvetica Neue Medium"/>
            </a:endParaRPr>
          </a:p>
        </p:txBody>
      </p:sp>
    </p:spTree>
    <p:extLst>
      <p:ext uri="{BB962C8B-B14F-4D97-AF65-F5344CB8AC3E}">
        <p14:creationId xmlns:p14="http://schemas.microsoft.com/office/powerpoint/2010/main" val="1504502447"/>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INTERCALAIRE">
    <p:spTree>
      <p:nvGrpSpPr>
        <p:cNvPr id="1" name=""/>
        <p:cNvGrpSpPr/>
        <p:nvPr/>
      </p:nvGrpSpPr>
      <p:grpSpPr>
        <a:xfrm>
          <a:off x="0" y="0"/>
          <a:ext cx="0" cy="0"/>
          <a:chOff x="0" y="0"/>
          <a:chExt cx="0" cy="0"/>
        </a:xfrm>
      </p:grpSpPr>
      <p:sp>
        <p:nvSpPr>
          <p:cNvPr id="15" name="Texte du titre">
            <a:extLst>
              <a:ext uri="{FF2B5EF4-FFF2-40B4-BE49-F238E27FC236}">
                <a16:creationId xmlns:a16="http://schemas.microsoft.com/office/drawing/2014/main" id="{731FB604-DB27-564A-991E-5BDDBA679A62}"/>
              </a:ext>
            </a:extLst>
          </p:cNvPr>
          <p:cNvSpPr txBox="1">
            <a:spLocks noGrp="1"/>
          </p:cNvSpPr>
          <p:nvPr>
            <p:ph type="title" hasCustomPrompt="1"/>
          </p:nvPr>
        </p:nvSpPr>
        <p:spPr>
          <a:xfrm>
            <a:off x="1830675" y="6287913"/>
            <a:ext cx="7745124" cy="1084713"/>
          </a:xfrm>
          <a:prstGeom prst="rect">
            <a:avLst/>
          </a:prstGeom>
        </p:spPr>
        <p:txBody>
          <a:bodyPr/>
          <a:lstStyle>
            <a:lvl1pPr algn="l">
              <a:defRPr sz="2912" b="0" i="0">
                <a:solidFill>
                  <a:srgbClr val="EE7D14"/>
                </a:solidFill>
                <a:latin typeface="Avenir Next LT Pro" panose="020B0504020202020204" pitchFamily="34" charset="0"/>
              </a:defRPr>
            </a:lvl1pPr>
          </a:lstStyle>
          <a:p>
            <a:r>
              <a:rPr lang="fr-FR"/>
              <a:t>TEXTE </a:t>
            </a:r>
            <a:br>
              <a:rPr lang="fr-FR"/>
            </a:br>
            <a:r>
              <a:rPr lang="fr-FR"/>
              <a:t>DU TITRE</a:t>
            </a:r>
          </a:p>
        </p:txBody>
      </p:sp>
      <p:sp>
        <p:nvSpPr>
          <p:cNvPr id="13" name="Espace réservé du texte 2">
            <a:extLst>
              <a:ext uri="{FF2B5EF4-FFF2-40B4-BE49-F238E27FC236}">
                <a16:creationId xmlns:a16="http://schemas.microsoft.com/office/drawing/2014/main" id="{EEB4ED8F-DAFC-45DC-88A2-D1564A5DD0E4}"/>
              </a:ext>
            </a:extLst>
          </p:cNvPr>
          <p:cNvSpPr>
            <a:spLocks noGrp="1"/>
          </p:cNvSpPr>
          <p:nvPr>
            <p:ph type="body" sz="quarter" idx="1" hasCustomPrompt="1"/>
          </p:nvPr>
        </p:nvSpPr>
        <p:spPr>
          <a:xfrm>
            <a:off x="345580" y="6285656"/>
            <a:ext cx="2105522" cy="900855"/>
          </a:xfrm>
          <a:prstGeom prst="rect">
            <a:avLst/>
          </a:prstGeom>
        </p:spPr>
        <p:txBody>
          <a:bodyPr/>
          <a:lstStyle>
            <a:lvl1pPr marL="0" indent="0">
              <a:buNone/>
              <a:defRPr sz="5826">
                <a:solidFill>
                  <a:srgbClr val="4482F4"/>
                </a:solidFill>
                <a:latin typeface="Avenir Next LT Pro" panose="020B0504020202020204" pitchFamily="34" charset="0"/>
              </a:defRPr>
            </a:lvl1pPr>
          </a:lstStyle>
          <a:p>
            <a:r>
              <a:rPr lang="en-GB"/>
              <a:t>.</a:t>
            </a:r>
            <a:endParaRPr lang="fr-FR"/>
          </a:p>
        </p:txBody>
      </p:sp>
      <p:sp>
        <p:nvSpPr>
          <p:cNvPr id="2" name="Rectangle 1">
            <a:extLst>
              <a:ext uri="{FF2B5EF4-FFF2-40B4-BE49-F238E27FC236}">
                <a16:creationId xmlns:a16="http://schemas.microsoft.com/office/drawing/2014/main" id="{1E11E404-992B-4C27-88B5-3C4ED42327CA}"/>
              </a:ext>
            </a:extLst>
          </p:cNvPr>
          <p:cNvSpPr/>
          <p:nvPr userDrawn="1"/>
        </p:nvSpPr>
        <p:spPr>
          <a:xfrm>
            <a:off x="7980419" y="923080"/>
            <a:ext cx="335809" cy="321253"/>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994" tIns="36994" rIns="36994" bIns="36994" numCol="1" spcCol="38100" rtlCol="0" anchor="ctr">
            <a:spAutoFit/>
          </a:bodyPr>
          <a:lstStyle/>
          <a:p>
            <a:pPr marL="0" marR="0" indent="0" algn="ctr" defTabSz="425428" rtl="0" fontAlgn="auto" latinLnBrk="0" hangingPunct="0">
              <a:lnSpc>
                <a:spcPct val="100000"/>
              </a:lnSpc>
              <a:spcBef>
                <a:spcPts val="0"/>
              </a:spcBef>
              <a:spcAft>
                <a:spcPts val="0"/>
              </a:spcAft>
              <a:buClrTx/>
              <a:buSzTx/>
              <a:buFontTx/>
              <a:buNone/>
              <a:tabLst/>
            </a:pPr>
            <a:endParaRPr kumimoji="0" lang="en-GB" sz="1602"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Rectangle 6">
            <a:extLst>
              <a:ext uri="{FF2B5EF4-FFF2-40B4-BE49-F238E27FC236}">
                <a16:creationId xmlns:a16="http://schemas.microsoft.com/office/drawing/2014/main" id="{A2F7F90F-86BF-4837-9AAC-A937E9D57978}"/>
              </a:ext>
            </a:extLst>
          </p:cNvPr>
          <p:cNvSpPr/>
          <p:nvPr userDrawn="1"/>
        </p:nvSpPr>
        <p:spPr>
          <a:xfrm>
            <a:off x="72709" y="44779"/>
            <a:ext cx="4829934" cy="20923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994" tIns="36994" rIns="36994" bIns="36994" numCol="1" spcCol="38100" rtlCol="0" anchor="ctr">
            <a:spAutoFit/>
          </a:bodyPr>
          <a:lstStyle/>
          <a:p>
            <a:pPr marL="0" marR="0" indent="0" algn="l" defTabSz="425428" rtl="0" fontAlgn="auto" latinLnBrk="0" hangingPunct="0">
              <a:lnSpc>
                <a:spcPct val="100000"/>
              </a:lnSpc>
              <a:spcBef>
                <a:spcPts val="0"/>
              </a:spcBef>
              <a:spcAft>
                <a:spcPts val="0"/>
              </a:spcAft>
              <a:buClrTx/>
              <a:buSzTx/>
              <a:buFontTx/>
              <a:buNone/>
              <a:tabLst/>
            </a:pPr>
            <a:r>
              <a:rPr kumimoji="0" lang="en-GB" sz="874"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pic>
        <p:nvPicPr>
          <p:cNvPr id="8" name="Graphique 7">
            <a:extLst>
              <a:ext uri="{FF2B5EF4-FFF2-40B4-BE49-F238E27FC236}">
                <a16:creationId xmlns:a16="http://schemas.microsoft.com/office/drawing/2014/main" id="{B41AB76F-074A-457A-B40A-CA3468DDC4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71245" y="-58642"/>
            <a:ext cx="2095842" cy="1082992"/>
          </a:xfrm>
          <a:prstGeom prst="rect">
            <a:avLst/>
          </a:prstGeom>
        </p:spPr>
      </p:pic>
      <p:pic>
        <p:nvPicPr>
          <p:cNvPr id="9" name="Image 8">
            <a:extLst>
              <a:ext uri="{FF2B5EF4-FFF2-40B4-BE49-F238E27FC236}">
                <a16:creationId xmlns:a16="http://schemas.microsoft.com/office/drawing/2014/main" id="{7A8964F2-F3E5-49B2-A118-7D8C68AFE89C}"/>
              </a:ext>
            </a:extLst>
          </p:cNvPr>
          <p:cNvPicPr>
            <a:picLocks noChangeAspect="1"/>
          </p:cNvPicPr>
          <p:nvPr userDrawn="1"/>
        </p:nvPicPr>
        <p:blipFill rotWithShape="1">
          <a:blip r:embed="rId4">
            <a:alphaModFix amt="30000"/>
          </a:blip>
          <a:srcRect r="39409" b="28626"/>
          <a:stretch/>
        </p:blipFill>
        <p:spPr>
          <a:xfrm>
            <a:off x="6056960" y="1024350"/>
            <a:ext cx="3987153" cy="6742660"/>
          </a:xfrm>
          <a:prstGeom prst="rect">
            <a:avLst/>
          </a:prstGeom>
        </p:spPr>
      </p:pic>
    </p:spTree>
    <p:extLst>
      <p:ext uri="{BB962C8B-B14F-4D97-AF65-F5344CB8AC3E}">
        <p14:creationId xmlns:p14="http://schemas.microsoft.com/office/powerpoint/2010/main" val="1306116692"/>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5E56906D-B9F9-9C46-884A-585CFFCFD7F3}"/>
              </a:ext>
            </a:extLst>
          </p:cNvPr>
          <p:cNvSpPr>
            <a:spLocks noGrp="1"/>
          </p:cNvSpPr>
          <p:nvPr>
            <p:ph type="sldNum" sz="quarter" idx="10"/>
          </p:nvPr>
        </p:nvSpPr>
        <p:spPr/>
        <p:txBody>
          <a:bodyPr/>
          <a:lstStyle>
            <a:lvl1pPr>
              <a:defRPr>
                <a:solidFill>
                  <a:srgbClr val="4482F4"/>
                </a:solidFill>
                <a:latin typeface="Avenir Next LT Pro" panose="020B0504020202020204" pitchFamily="34" charset="0"/>
              </a:defRPr>
            </a:lvl1pPr>
          </a:lstStyle>
          <a:p>
            <a:fld id="{86CB4B4D-7CA3-9044-876B-883B54F8677D}" type="slidenum">
              <a:rPr lang="fr-FR" smtClean="0"/>
              <a:pPr/>
              <a:t>‹#›</a:t>
            </a:fld>
            <a:endParaRPr lang="fr-FR"/>
          </a:p>
        </p:txBody>
      </p:sp>
      <p:sp>
        <p:nvSpPr>
          <p:cNvPr id="6" name="Texte niveau 1…">
            <a:extLst>
              <a:ext uri="{FF2B5EF4-FFF2-40B4-BE49-F238E27FC236}">
                <a16:creationId xmlns:a16="http://schemas.microsoft.com/office/drawing/2014/main" id="{7C1EBA70-4CB5-4F49-BC9C-6369F8CC2D92}"/>
              </a:ext>
            </a:extLst>
          </p:cNvPr>
          <p:cNvSpPr txBox="1">
            <a:spLocks noGrp="1"/>
          </p:cNvSpPr>
          <p:nvPr>
            <p:ph type="body" sz="quarter" idx="11"/>
          </p:nvPr>
        </p:nvSpPr>
        <p:spPr>
          <a:xfrm>
            <a:off x="450232" y="1344371"/>
            <a:ext cx="8184991" cy="1197360"/>
          </a:xfrm>
          <a:prstGeom prst="rect">
            <a:avLst/>
          </a:prstGeom>
        </p:spPr>
        <p:txBody>
          <a:bodyPr anchor="t"/>
          <a:lstStyle>
            <a:lvl1pPr marL="0" indent="0" algn="l">
              <a:spcBef>
                <a:spcPts val="0"/>
              </a:spcBef>
              <a:buSzTx/>
              <a:buFontTx/>
              <a:buNone/>
              <a:defRPr sz="1165" b="0" i="0">
                <a:latin typeface="Avenir Next LT Pro" panose="020B0504020202020204" pitchFamily="34" charset="0"/>
              </a:defRPr>
            </a:lvl1pPr>
            <a:lvl2pPr marL="0" indent="0" algn="l">
              <a:spcBef>
                <a:spcPts val="0"/>
              </a:spcBef>
              <a:buSzTx/>
              <a:buNone/>
              <a:defRPr sz="947" b="0" i="0">
                <a:latin typeface="AvenirNext LT Pro Regular" panose="020B0504020202020204" pitchFamily="34" charset="77"/>
              </a:defRPr>
            </a:lvl2pPr>
            <a:lvl3pPr marL="0" indent="0" algn="l">
              <a:spcBef>
                <a:spcPts val="0"/>
              </a:spcBef>
              <a:buSzTx/>
              <a:buNone/>
              <a:defRPr sz="947" b="0" i="0">
                <a:latin typeface="AvenirNext LT Pro Regular" panose="020B0504020202020204" pitchFamily="34" charset="77"/>
              </a:defRPr>
            </a:lvl3pPr>
            <a:lvl4pPr marL="0" indent="0" algn="l">
              <a:spcBef>
                <a:spcPts val="0"/>
              </a:spcBef>
              <a:buSzTx/>
              <a:buNone/>
              <a:defRPr sz="947" b="0" i="0">
                <a:latin typeface="AvenirNext LT Pro Regular" panose="020B0504020202020204" pitchFamily="34" charset="77"/>
              </a:defRPr>
            </a:lvl4pPr>
            <a:lvl5pPr marL="0" indent="0" algn="l">
              <a:spcBef>
                <a:spcPts val="0"/>
              </a:spcBef>
              <a:buSzTx/>
              <a:buNone/>
              <a:defRPr sz="947" b="0" i="0">
                <a:latin typeface="AvenirNext LT Pro Regular" panose="020B0504020202020204" pitchFamily="34" charset="77"/>
              </a:defRPr>
            </a:lvl5pPr>
          </a:lstStyle>
          <a:p>
            <a:endParaRPr lang="fr-FR"/>
          </a:p>
        </p:txBody>
      </p:sp>
      <p:sp>
        <p:nvSpPr>
          <p:cNvPr id="7" name="Texte niveau 1…">
            <a:extLst>
              <a:ext uri="{FF2B5EF4-FFF2-40B4-BE49-F238E27FC236}">
                <a16:creationId xmlns:a16="http://schemas.microsoft.com/office/drawing/2014/main" id="{8D4B5766-FF27-CC43-AD4D-1F4B40A890E1}"/>
              </a:ext>
            </a:extLst>
          </p:cNvPr>
          <p:cNvSpPr txBox="1">
            <a:spLocks noGrp="1"/>
          </p:cNvSpPr>
          <p:nvPr>
            <p:ph type="body" sz="quarter" idx="20" hasCustomPrompt="1"/>
          </p:nvPr>
        </p:nvSpPr>
        <p:spPr>
          <a:xfrm>
            <a:off x="450235" y="571785"/>
            <a:ext cx="8184990" cy="412856"/>
          </a:xfrm>
          <a:prstGeom prst="rect">
            <a:avLst/>
          </a:prstGeom>
        </p:spPr>
        <p:txBody>
          <a:bodyPr anchor="t"/>
          <a:lstStyle>
            <a:lvl1pPr marL="0" indent="0" algn="l">
              <a:spcBef>
                <a:spcPts val="0"/>
              </a:spcBef>
              <a:buSzTx/>
              <a:buNone/>
              <a:defRPr sz="1747" b="0" i="0">
                <a:solidFill>
                  <a:srgbClr val="EE7D14"/>
                </a:solidFill>
                <a:latin typeface="Avenir Next LT Pro" panose="020B0504020202020204" pitchFamily="34" charset="0"/>
              </a:defRPr>
            </a:lvl1pPr>
            <a:lvl2pPr marL="0" indent="0" algn="ctr">
              <a:spcBef>
                <a:spcPts val="0"/>
              </a:spcBef>
              <a:buSzTx/>
              <a:buNone/>
              <a:defRPr sz="1456" b="1" i="0">
                <a:latin typeface="AvenirNext LT Pro Bold" panose="020B0504020202020204" pitchFamily="34" charset="77"/>
              </a:defRPr>
            </a:lvl2pPr>
            <a:lvl3pPr marL="0" indent="0" algn="ctr">
              <a:spcBef>
                <a:spcPts val="0"/>
              </a:spcBef>
              <a:buSzTx/>
              <a:buNone/>
              <a:defRPr sz="1456" b="1" i="0">
                <a:latin typeface="AvenirNext LT Pro Bold" panose="020B0504020202020204" pitchFamily="34" charset="77"/>
              </a:defRPr>
            </a:lvl3pPr>
            <a:lvl4pPr marL="0" indent="0" algn="ctr">
              <a:spcBef>
                <a:spcPts val="0"/>
              </a:spcBef>
              <a:buSzTx/>
              <a:buNone/>
              <a:defRPr sz="1456" b="1" i="0">
                <a:latin typeface="AvenirNext LT Pro Bold" panose="020B0504020202020204" pitchFamily="34" charset="77"/>
              </a:defRPr>
            </a:lvl4pPr>
            <a:lvl5pPr marL="0" indent="0" algn="ctr">
              <a:spcBef>
                <a:spcPts val="0"/>
              </a:spcBef>
              <a:buSzTx/>
              <a:buNone/>
              <a:defRPr sz="1456" b="1" i="0">
                <a:latin typeface="AvenirNext LT Pro Bold" panose="020B0504020202020204" pitchFamily="34" charset="77"/>
              </a:defRPr>
            </a:lvl5pPr>
          </a:lstStyle>
          <a:p>
            <a:r>
              <a:rPr lang="fr-FR"/>
              <a:t>TEXTE DU TITRE</a:t>
            </a:r>
            <a:endParaRPr/>
          </a:p>
        </p:txBody>
      </p:sp>
      <p:pic>
        <p:nvPicPr>
          <p:cNvPr id="10" name="Graphique 9">
            <a:extLst>
              <a:ext uri="{FF2B5EF4-FFF2-40B4-BE49-F238E27FC236}">
                <a16:creationId xmlns:a16="http://schemas.microsoft.com/office/drawing/2014/main" id="{527CF4DD-8D05-4144-B42C-4B7A20C452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71245" y="-58642"/>
            <a:ext cx="2095842" cy="1082992"/>
          </a:xfrm>
          <a:prstGeom prst="rect">
            <a:avLst/>
          </a:prstGeom>
        </p:spPr>
      </p:pic>
    </p:spTree>
    <p:extLst>
      <p:ext uri="{BB962C8B-B14F-4D97-AF65-F5344CB8AC3E}">
        <p14:creationId xmlns:p14="http://schemas.microsoft.com/office/powerpoint/2010/main" val="2238948161"/>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5D2E13A-DA89-D84D-89CF-3E6A0B6BD886}"/>
              </a:ext>
            </a:extLst>
          </p:cNvPr>
          <p:cNvSpPr>
            <a:spLocks noGrp="1"/>
          </p:cNvSpPr>
          <p:nvPr>
            <p:ph type="sldNum" sz="quarter" idx="10"/>
          </p:nvPr>
        </p:nvSpPr>
        <p:spPr/>
        <p:txBody>
          <a:bodyPr/>
          <a:lstStyle>
            <a:lvl1pPr>
              <a:defRPr>
                <a:solidFill>
                  <a:srgbClr val="4482F4"/>
                </a:solidFill>
              </a:defRPr>
            </a:lvl1pPr>
          </a:lstStyle>
          <a:p>
            <a:fld id="{86CB4B4D-7CA3-9044-876B-883B54F8677D}" type="slidenum">
              <a:rPr lang="fr-FR" smtClean="0"/>
              <a:pPr/>
              <a:t>‹#›</a:t>
            </a:fld>
            <a:endParaRPr lang="fr-FR"/>
          </a:p>
        </p:txBody>
      </p:sp>
      <p:sp>
        <p:nvSpPr>
          <p:cNvPr id="6" name="Texte niveau 1…">
            <a:extLst>
              <a:ext uri="{FF2B5EF4-FFF2-40B4-BE49-F238E27FC236}">
                <a16:creationId xmlns:a16="http://schemas.microsoft.com/office/drawing/2014/main" id="{1B927CFA-D671-FC45-974E-C3473C3C806C}"/>
              </a:ext>
            </a:extLst>
          </p:cNvPr>
          <p:cNvSpPr txBox="1">
            <a:spLocks noGrp="1"/>
          </p:cNvSpPr>
          <p:nvPr>
            <p:ph type="body" sz="quarter" idx="1" hasCustomPrompt="1"/>
          </p:nvPr>
        </p:nvSpPr>
        <p:spPr>
          <a:xfrm>
            <a:off x="855249" y="2770126"/>
            <a:ext cx="8330317" cy="900708"/>
          </a:xfrm>
          <a:prstGeom prst="rect">
            <a:avLst/>
          </a:prstGeom>
        </p:spPr>
        <p:txBody>
          <a:bodyPr anchor="t"/>
          <a:lstStyle>
            <a:lvl1pPr marL="249658" indent="-249658" algn="l">
              <a:spcBef>
                <a:spcPts val="0"/>
              </a:spcBef>
              <a:buClr>
                <a:srgbClr val="1780FC"/>
              </a:buClr>
              <a:buSzPct val="150000"/>
              <a:buFont typeface="Arial" panose="020B0604020202020204" pitchFamily="34" charset="0"/>
              <a:buChar char="•"/>
              <a:defRPr sz="947" b="0" i="0">
                <a:latin typeface="Avenir Next LT Pro" panose="020B0504020202020204" pitchFamily="34" charset="0"/>
              </a:defRPr>
            </a:lvl1pPr>
            <a:lvl2pPr marL="0" indent="0" algn="l">
              <a:spcBef>
                <a:spcPts val="0"/>
              </a:spcBef>
              <a:buSzTx/>
              <a:buNone/>
              <a:defRPr sz="947" b="0" i="0">
                <a:latin typeface="AvenirNext LT Pro Regular" panose="020B0504020202020204" pitchFamily="34" charset="77"/>
              </a:defRPr>
            </a:lvl2pPr>
            <a:lvl3pPr marL="0" indent="0" algn="l">
              <a:spcBef>
                <a:spcPts val="0"/>
              </a:spcBef>
              <a:buSzTx/>
              <a:buNone/>
              <a:defRPr sz="947" b="0" i="0">
                <a:latin typeface="AvenirNext LT Pro Regular" panose="020B0504020202020204" pitchFamily="34" charset="77"/>
              </a:defRPr>
            </a:lvl3pPr>
            <a:lvl4pPr marL="0" indent="0" algn="l">
              <a:spcBef>
                <a:spcPts val="0"/>
              </a:spcBef>
              <a:buSzTx/>
              <a:buNone/>
              <a:defRPr sz="947" b="0" i="0">
                <a:latin typeface="AvenirNext LT Pro Regular" panose="020B0504020202020204" pitchFamily="34" charset="77"/>
              </a:defRPr>
            </a:lvl4pPr>
            <a:lvl5pPr marL="0" indent="0" algn="l">
              <a:spcBef>
                <a:spcPts val="0"/>
              </a:spcBef>
              <a:buSzTx/>
              <a:buNone/>
              <a:defRPr sz="947" b="0" i="0">
                <a:latin typeface="AvenirNext LT Pro Regular" panose="020B0504020202020204" pitchFamily="34" charset="77"/>
              </a:defRPr>
            </a:lvl5pPr>
          </a:lstStyle>
          <a:p>
            <a:r>
              <a:rPr lang="fr-FR"/>
              <a:t>Chart </a:t>
            </a:r>
            <a:r>
              <a:rPr lang="fr-FR" err="1"/>
              <a:t>Title</a:t>
            </a:r>
            <a:endParaRPr lang="fr-FR"/>
          </a:p>
          <a:p>
            <a:endParaRPr lang="fr-FR"/>
          </a:p>
          <a:p>
            <a:endParaRPr lang="fr-FR"/>
          </a:p>
          <a:p>
            <a:endParaRPr lang="fr-FR"/>
          </a:p>
          <a:p>
            <a:endParaRPr lang="fr-FR"/>
          </a:p>
        </p:txBody>
      </p:sp>
      <p:sp>
        <p:nvSpPr>
          <p:cNvPr id="7" name="Texte niveau 1…">
            <a:extLst>
              <a:ext uri="{FF2B5EF4-FFF2-40B4-BE49-F238E27FC236}">
                <a16:creationId xmlns:a16="http://schemas.microsoft.com/office/drawing/2014/main" id="{B3419EBC-4339-E840-8957-F2B5B0613C9E}"/>
              </a:ext>
            </a:extLst>
          </p:cNvPr>
          <p:cNvSpPr txBox="1">
            <a:spLocks noGrp="1"/>
          </p:cNvSpPr>
          <p:nvPr>
            <p:ph type="body" sz="quarter" idx="11"/>
          </p:nvPr>
        </p:nvSpPr>
        <p:spPr>
          <a:xfrm>
            <a:off x="332532" y="1330876"/>
            <a:ext cx="8853035" cy="1142154"/>
          </a:xfrm>
          <a:prstGeom prst="rect">
            <a:avLst/>
          </a:prstGeom>
        </p:spPr>
        <p:txBody>
          <a:bodyPr anchor="t"/>
          <a:lstStyle>
            <a:lvl1pPr marL="0" indent="0" algn="l">
              <a:spcBef>
                <a:spcPts val="0"/>
              </a:spcBef>
              <a:buSzTx/>
              <a:buFontTx/>
              <a:buNone/>
              <a:defRPr sz="1165" b="0" i="0">
                <a:latin typeface="Avenir Next LT Pro" panose="020B0504020202020204" pitchFamily="34" charset="0"/>
              </a:defRPr>
            </a:lvl1pPr>
            <a:lvl2pPr marL="0" indent="0" algn="l">
              <a:spcBef>
                <a:spcPts val="0"/>
              </a:spcBef>
              <a:buSzTx/>
              <a:buNone/>
              <a:defRPr sz="947" b="0" i="0">
                <a:latin typeface="AvenirNext LT Pro Regular" panose="020B0504020202020204" pitchFamily="34" charset="77"/>
              </a:defRPr>
            </a:lvl2pPr>
            <a:lvl3pPr marL="0" indent="0" algn="l">
              <a:spcBef>
                <a:spcPts val="0"/>
              </a:spcBef>
              <a:buSzTx/>
              <a:buNone/>
              <a:defRPr sz="947" b="0" i="0">
                <a:latin typeface="AvenirNext LT Pro Regular" panose="020B0504020202020204" pitchFamily="34" charset="77"/>
              </a:defRPr>
            </a:lvl3pPr>
            <a:lvl4pPr marL="0" indent="0" algn="l">
              <a:spcBef>
                <a:spcPts val="0"/>
              </a:spcBef>
              <a:buSzTx/>
              <a:buNone/>
              <a:defRPr sz="947" b="0" i="0">
                <a:latin typeface="AvenirNext LT Pro Regular" panose="020B0504020202020204" pitchFamily="34" charset="77"/>
              </a:defRPr>
            </a:lvl4pPr>
            <a:lvl5pPr marL="0" indent="0" algn="l">
              <a:spcBef>
                <a:spcPts val="0"/>
              </a:spcBef>
              <a:buSzTx/>
              <a:buNone/>
              <a:defRPr sz="947" b="0" i="0">
                <a:latin typeface="AvenirNext LT Pro Regular" panose="020B0504020202020204" pitchFamily="34" charset="77"/>
              </a:defRPr>
            </a:lvl5pPr>
          </a:lstStyle>
          <a:p>
            <a:endParaRPr lang="fr-FR"/>
          </a:p>
        </p:txBody>
      </p:sp>
      <p:sp>
        <p:nvSpPr>
          <p:cNvPr id="8" name="Texte niveau 1…">
            <a:extLst>
              <a:ext uri="{FF2B5EF4-FFF2-40B4-BE49-F238E27FC236}">
                <a16:creationId xmlns:a16="http://schemas.microsoft.com/office/drawing/2014/main" id="{4B3BD4D5-212F-5247-85E0-13E1C897E542}"/>
              </a:ext>
            </a:extLst>
          </p:cNvPr>
          <p:cNvSpPr txBox="1">
            <a:spLocks noGrp="1"/>
          </p:cNvSpPr>
          <p:nvPr>
            <p:ph type="body" sz="quarter" idx="20" hasCustomPrompt="1"/>
          </p:nvPr>
        </p:nvSpPr>
        <p:spPr>
          <a:xfrm>
            <a:off x="332533" y="917940"/>
            <a:ext cx="5629874" cy="332311"/>
          </a:xfrm>
          <a:prstGeom prst="rect">
            <a:avLst/>
          </a:prstGeom>
        </p:spPr>
        <p:txBody>
          <a:bodyPr anchor="t"/>
          <a:lstStyle>
            <a:lvl1pPr marL="0" indent="0" algn="l">
              <a:spcBef>
                <a:spcPts val="0"/>
              </a:spcBef>
              <a:buSzTx/>
              <a:buNone/>
              <a:defRPr sz="1456" b="0" i="0">
                <a:solidFill>
                  <a:srgbClr val="EE7D14"/>
                </a:solidFill>
                <a:latin typeface="Avenir Next LT Pro" panose="020B0504020202020204" pitchFamily="34" charset="0"/>
              </a:defRPr>
            </a:lvl1pPr>
            <a:lvl2pPr marL="0" indent="0" algn="ctr">
              <a:spcBef>
                <a:spcPts val="0"/>
              </a:spcBef>
              <a:buSzTx/>
              <a:buNone/>
              <a:defRPr sz="1456" b="1" i="0">
                <a:latin typeface="AvenirNext LT Pro Bold" panose="020B0504020202020204" pitchFamily="34" charset="77"/>
              </a:defRPr>
            </a:lvl2pPr>
            <a:lvl3pPr marL="0" indent="0" algn="ctr">
              <a:spcBef>
                <a:spcPts val="0"/>
              </a:spcBef>
              <a:buSzTx/>
              <a:buNone/>
              <a:defRPr sz="1456" b="1" i="0">
                <a:latin typeface="AvenirNext LT Pro Bold" panose="020B0504020202020204" pitchFamily="34" charset="77"/>
              </a:defRPr>
            </a:lvl3pPr>
            <a:lvl4pPr marL="0" indent="0" algn="ctr">
              <a:spcBef>
                <a:spcPts val="0"/>
              </a:spcBef>
              <a:buSzTx/>
              <a:buNone/>
              <a:defRPr sz="1456" b="1" i="0">
                <a:latin typeface="AvenirNext LT Pro Bold" panose="020B0504020202020204" pitchFamily="34" charset="77"/>
              </a:defRPr>
            </a:lvl4pPr>
            <a:lvl5pPr marL="0" indent="0" algn="ctr">
              <a:spcBef>
                <a:spcPts val="0"/>
              </a:spcBef>
              <a:buSzTx/>
              <a:buNone/>
              <a:defRPr sz="1456" b="1" i="0">
                <a:latin typeface="AvenirNext LT Pro Bold" panose="020B0504020202020204" pitchFamily="34" charset="77"/>
              </a:defRPr>
            </a:lvl5pPr>
          </a:lstStyle>
          <a:p>
            <a:r>
              <a:rPr lang="fr-FR"/>
              <a:t>CONCLUSION</a:t>
            </a:r>
            <a:endParaRPr/>
          </a:p>
        </p:txBody>
      </p:sp>
      <p:sp>
        <p:nvSpPr>
          <p:cNvPr id="9" name="Rectangle 8">
            <a:extLst>
              <a:ext uri="{FF2B5EF4-FFF2-40B4-BE49-F238E27FC236}">
                <a16:creationId xmlns:a16="http://schemas.microsoft.com/office/drawing/2014/main" id="{5AE6B12A-80E0-4D5E-94B3-38E57F0AF7F0}"/>
              </a:ext>
            </a:extLst>
          </p:cNvPr>
          <p:cNvSpPr/>
          <p:nvPr userDrawn="1"/>
        </p:nvSpPr>
        <p:spPr>
          <a:xfrm>
            <a:off x="72709" y="44779"/>
            <a:ext cx="4829934" cy="20923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994" tIns="36994" rIns="36994" bIns="36994" numCol="1" spcCol="38100" rtlCol="0" anchor="ctr">
            <a:spAutoFit/>
          </a:bodyPr>
          <a:lstStyle/>
          <a:p>
            <a:pPr marL="0" marR="0" indent="0" algn="l" defTabSz="425428" rtl="0" fontAlgn="auto" latinLnBrk="0" hangingPunct="0">
              <a:lnSpc>
                <a:spcPct val="100000"/>
              </a:lnSpc>
              <a:spcBef>
                <a:spcPts val="0"/>
              </a:spcBef>
              <a:spcAft>
                <a:spcPts val="0"/>
              </a:spcAft>
              <a:buClrTx/>
              <a:buSzTx/>
              <a:buFontTx/>
              <a:buNone/>
              <a:tabLst/>
            </a:pPr>
            <a:r>
              <a:rPr kumimoji="0" lang="en-GB" sz="874"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pic>
        <p:nvPicPr>
          <p:cNvPr id="12" name="Graphique 11">
            <a:extLst>
              <a:ext uri="{FF2B5EF4-FFF2-40B4-BE49-F238E27FC236}">
                <a16:creationId xmlns:a16="http://schemas.microsoft.com/office/drawing/2014/main" id="{7F0FB35A-8612-44D5-A988-0C40667FB3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71245" y="-58642"/>
            <a:ext cx="2095842" cy="1082992"/>
          </a:xfrm>
          <a:prstGeom prst="rect">
            <a:avLst/>
          </a:prstGeom>
        </p:spPr>
      </p:pic>
    </p:spTree>
    <p:extLst>
      <p:ext uri="{BB962C8B-B14F-4D97-AF65-F5344CB8AC3E}">
        <p14:creationId xmlns:p14="http://schemas.microsoft.com/office/powerpoint/2010/main" val="202419021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8" name="Espace réservé du texte 7">
            <a:extLst>
              <a:ext uri="{FF2B5EF4-FFF2-40B4-BE49-F238E27FC236}">
                <a16:creationId xmlns:a16="http://schemas.microsoft.com/office/drawing/2014/main" id="{25F41B83-2ADD-40CF-80E5-F7208B8DFD7B}"/>
              </a:ext>
            </a:extLst>
          </p:cNvPr>
          <p:cNvSpPr>
            <a:spLocks noGrp="1"/>
          </p:cNvSpPr>
          <p:nvPr>
            <p:ph type="body" sz="quarter" idx="13" hasCustomPrompt="1"/>
          </p:nvPr>
        </p:nvSpPr>
        <p:spPr>
          <a:xfrm>
            <a:off x="450233" y="1344371"/>
            <a:ext cx="9143647" cy="6039808"/>
          </a:xfrm>
        </p:spPr>
        <p:txBody>
          <a:bodyPr/>
          <a:lstStyle>
            <a:lvl2pPr>
              <a:defRPr/>
            </a:lvl2pPr>
            <a:lvl3pPr>
              <a:defRPr/>
            </a:lvl3pPr>
            <a:lvl4pPr>
              <a:defRPr/>
            </a:lvl4pPr>
            <a:lvl5pPr>
              <a:defRPr/>
            </a:lvl5pPr>
          </a:lstStyle>
          <a:p>
            <a:pPr lvl="0"/>
            <a:r>
              <a:rPr lang="en-US" noProof="0"/>
              <a:t>Use Alt + Shift + Right / Left arrow to navigate through text levels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Espace réservé de la date 12">
            <a:extLst>
              <a:ext uri="{FF2B5EF4-FFF2-40B4-BE49-F238E27FC236}">
                <a16:creationId xmlns:a16="http://schemas.microsoft.com/office/drawing/2014/main" id="{C56B2CA5-30C8-4C0E-9443-B96D45E99C15}"/>
              </a:ext>
            </a:extLst>
          </p:cNvPr>
          <p:cNvSpPr>
            <a:spLocks noGrp="1"/>
          </p:cNvSpPr>
          <p:nvPr>
            <p:ph type="dt" sz="half" idx="14"/>
          </p:nvPr>
        </p:nvSpPr>
        <p:spPr/>
        <p:txBody>
          <a:bodyPr/>
          <a:lstStyle/>
          <a:p>
            <a:fld id="{CF612357-6474-4A15-8FC1-E5A796C215FB}" type="datetime1">
              <a:rPr lang="en-US" smtClean="0"/>
              <a:t>11/25/2024</a:t>
            </a:fld>
            <a:endParaRPr lang="en-US"/>
          </a:p>
        </p:txBody>
      </p:sp>
      <p:sp>
        <p:nvSpPr>
          <p:cNvPr id="14" name="Espace réservé du pied de page 13">
            <a:extLst>
              <a:ext uri="{FF2B5EF4-FFF2-40B4-BE49-F238E27FC236}">
                <a16:creationId xmlns:a16="http://schemas.microsoft.com/office/drawing/2014/main" id="{F2A56223-C953-46DD-8F97-F8A3530BCD06}"/>
              </a:ext>
            </a:extLst>
          </p:cNvPr>
          <p:cNvSpPr>
            <a:spLocks noGrp="1"/>
          </p:cNvSpPr>
          <p:nvPr>
            <p:ph type="ftr" sz="quarter" idx="15"/>
          </p:nvPr>
        </p:nvSpPr>
        <p:spPr/>
        <p:txBody>
          <a:bodyPr/>
          <a:lstStyle/>
          <a:p>
            <a:pPr defTabSz="425428"/>
            <a:r>
              <a:rPr lang="en-GB"/>
              <a:t>For institutional investors only</a:t>
            </a:r>
          </a:p>
        </p:txBody>
      </p:sp>
      <p:sp>
        <p:nvSpPr>
          <p:cNvPr id="15" name="Espace réservé du numéro de diapositive 14">
            <a:extLst>
              <a:ext uri="{FF2B5EF4-FFF2-40B4-BE49-F238E27FC236}">
                <a16:creationId xmlns:a16="http://schemas.microsoft.com/office/drawing/2014/main" id="{7140FE2F-F594-4C63-A985-AFD40B68DCCA}"/>
              </a:ext>
            </a:extLst>
          </p:cNvPr>
          <p:cNvSpPr>
            <a:spLocks noGrp="1"/>
          </p:cNvSpPr>
          <p:nvPr>
            <p:ph type="sldNum" sz="quarter" idx="16"/>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Tree>
    <p:extLst>
      <p:ext uri="{BB962C8B-B14F-4D97-AF65-F5344CB8AC3E}">
        <p14:creationId xmlns:p14="http://schemas.microsoft.com/office/powerpoint/2010/main" val="32438960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BOUT TOBAM">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BB7FCD1-A796-8D48-AD9A-FDF952267C45}"/>
              </a:ext>
            </a:extLst>
          </p:cNvPr>
          <p:cNvSpPr>
            <a:spLocks noGrp="1"/>
          </p:cNvSpPr>
          <p:nvPr>
            <p:ph type="sldNum" sz="quarter" idx="10"/>
          </p:nvPr>
        </p:nvSpPr>
        <p:spPr/>
        <p:txBody>
          <a:bodyPr/>
          <a:lstStyle/>
          <a:p>
            <a:fld id="{86CB4B4D-7CA3-9044-876B-883B54F8677D}" type="slidenum">
              <a:rPr lang="fr-FR" smtClean="0"/>
              <a:pPr/>
              <a:t>‹#›</a:t>
            </a:fld>
            <a:endParaRPr lang="fr-FR"/>
          </a:p>
        </p:txBody>
      </p:sp>
      <p:sp>
        <p:nvSpPr>
          <p:cNvPr id="14" name="Texte niveau 1…">
            <a:extLst>
              <a:ext uri="{FF2B5EF4-FFF2-40B4-BE49-F238E27FC236}">
                <a16:creationId xmlns:a16="http://schemas.microsoft.com/office/drawing/2014/main" id="{8D98A424-7B77-A948-9913-880FBC8ECFE9}"/>
              </a:ext>
            </a:extLst>
          </p:cNvPr>
          <p:cNvSpPr txBox="1">
            <a:spLocks noGrp="1"/>
          </p:cNvSpPr>
          <p:nvPr>
            <p:ph type="body" sz="quarter" idx="28"/>
          </p:nvPr>
        </p:nvSpPr>
        <p:spPr>
          <a:xfrm>
            <a:off x="451822" y="1352958"/>
            <a:ext cx="4363360" cy="3572150"/>
          </a:xfrm>
          <a:prstGeom prst="rect">
            <a:avLst/>
          </a:prstGeom>
        </p:spPr>
        <p:txBody>
          <a:bodyPr anchor="t"/>
          <a:lstStyle>
            <a:lvl1pPr marL="0" indent="0" algn="l">
              <a:spcBef>
                <a:spcPts val="0"/>
              </a:spcBef>
              <a:buSzTx/>
              <a:buFontTx/>
              <a:buNone/>
              <a:defRPr sz="1165" b="0" i="0">
                <a:latin typeface="Avenir Next LT Pro" panose="020B0504020202020204" pitchFamily="34" charset="0"/>
              </a:defRPr>
            </a:lvl1pPr>
            <a:lvl2pPr marL="0" indent="0" algn="l">
              <a:spcBef>
                <a:spcPts val="0"/>
              </a:spcBef>
              <a:buSzTx/>
              <a:buNone/>
              <a:defRPr sz="947" b="0" i="0">
                <a:latin typeface="AvenirNext LT Pro Regular" panose="020B0504020202020204" pitchFamily="34" charset="77"/>
              </a:defRPr>
            </a:lvl2pPr>
            <a:lvl3pPr marL="0" indent="0" algn="l">
              <a:spcBef>
                <a:spcPts val="0"/>
              </a:spcBef>
              <a:buSzTx/>
              <a:buNone/>
              <a:defRPr sz="947" b="0" i="0">
                <a:latin typeface="AvenirNext LT Pro Regular" panose="020B0504020202020204" pitchFamily="34" charset="77"/>
              </a:defRPr>
            </a:lvl3pPr>
            <a:lvl4pPr marL="0" indent="0" algn="l">
              <a:spcBef>
                <a:spcPts val="0"/>
              </a:spcBef>
              <a:buSzTx/>
              <a:buNone/>
              <a:defRPr sz="947" b="0" i="0">
                <a:latin typeface="AvenirNext LT Pro Regular" panose="020B0504020202020204" pitchFamily="34" charset="77"/>
              </a:defRPr>
            </a:lvl4pPr>
            <a:lvl5pPr marL="0" indent="0" algn="l">
              <a:spcBef>
                <a:spcPts val="0"/>
              </a:spcBef>
              <a:buSzTx/>
              <a:buNone/>
              <a:defRPr sz="947" b="0" i="0">
                <a:latin typeface="AvenirNext LT Pro Regular" panose="020B0504020202020204" pitchFamily="34" charset="77"/>
              </a:defRPr>
            </a:lvl5pPr>
          </a:lstStyle>
          <a:p>
            <a:endParaRPr lang="fr-FR"/>
          </a:p>
        </p:txBody>
      </p:sp>
      <p:sp>
        <p:nvSpPr>
          <p:cNvPr id="15" name="Rectangle 14">
            <a:extLst>
              <a:ext uri="{FF2B5EF4-FFF2-40B4-BE49-F238E27FC236}">
                <a16:creationId xmlns:a16="http://schemas.microsoft.com/office/drawing/2014/main" id="{ADD191DA-67D6-E144-9EC4-AE4ADC400F2B}"/>
              </a:ext>
            </a:extLst>
          </p:cNvPr>
          <p:cNvSpPr/>
          <p:nvPr userDrawn="1"/>
        </p:nvSpPr>
        <p:spPr>
          <a:xfrm>
            <a:off x="460677" y="6229657"/>
            <a:ext cx="1702405" cy="1016554"/>
          </a:xfrm>
          <a:prstGeom prst="rect">
            <a:avLst/>
          </a:prstGeom>
        </p:spPr>
        <p:txBody>
          <a:bodyPr wrap="square">
            <a:spAutoFit/>
          </a:bodyPr>
          <a:lstStyle/>
          <a:p>
            <a:pPr algn="l"/>
            <a:r>
              <a:rPr lang="fr-FR" sz="1165" b="0" i="0">
                <a:latin typeface="Avenir Next LT Pro" panose="020B0504020202020204" pitchFamily="34" charset="0"/>
              </a:rPr>
              <a:t>PARIS</a:t>
            </a:r>
          </a:p>
          <a:p>
            <a:pPr algn="l"/>
            <a:r>
              <a:rPr lang="fr-FR" sz="1165" b="0" i="0">
                <a:latin typeface="Avenir Next LT Pro" panose="020B0504020202020204" pitchFamily="34" charset="0"/>
              </a:rPr>
              <a:t>49-53, Avenue des Champs Élysées,</a:t>
            </a:r>
          </a:p>
          <a:p>
            <a:pPr algn="l"/>
            <a:r>
              <a:rPr lang="fr-FR" sz="1165" b="0" i="0">
                <a:latin typeface="Avenir Next LT Pro" panose="020B0504020202020204" pitchFamily="34" charset="0"/>
              </a:rPr>
              <a:t>75008 Paris</a:t>
            </a:r>
          </a:p>
          <a:p>
            <a:pPr algn="l"/>
            <a:r>
              <a:rPr lang="fr-FR" sz="1165" b="0" i="0">
                <a:latin typeface="Avenir Next LT Pro" panose="020B0504020202020204" pitchFamily="34" charset="0"/>
              </a:rPr>
              <a:t>France</a:t>
            </a:r>
          </a:p>
        </p:txBody>
      </p:sp>
      <p:sp>
        <p:nvSpPr>
          <p:cNvPr id="17" name="Rectangle 16">
            <a:extLst>
              <a:ext uri="{FF2B5EF4-FFF2-40B4-BE49-F238E27FC236}">
                <a16:creationId xmlns:a16="http://schemas.microsoft.com/office/drawing/2014/main" id="{29CA7ACE-A552-714A-BB3C-ABB1898FFA22}"/>
              </a:ext>
            </a:extLst>
          </p:cNvPr>
          <p:cNvSpPr/>
          <p:nvPr userDrawn="1"/>
        </p:nvSpPr>
        <p:spPr>
          <a:xfrm>
            <a:off x="2218650" y="6229658"/>
            <a:ext cx="1702405" cy="463581"/>
          </a:xfrm>
          <a:prstGeom prst="rect">
            <a:avLst/>
          </a:prstGeom>
        </p:spPr>
        <p:txBody>
          <a:bodyPr wrap="square">
            <a:spAutoFit/>
          </a:bodyPr>
          <a:lstStyle/>
          <a:p>
            <a:pPr algn="l"/>
            <a:r>
              <a:rPr lang="fr-FR" sz="1165" b="0" i="0" dirty="0">
                <a:latin typeface="Avenir Next LT Pro" panose="020B0504020202020204" pitchFamily="34" charset="0"/>
              </a:rPr>
              <a:t>NEW YORK</a:t>
            </a:r>
          </a:p>
          <a:p>
            <a:pPr algn="l"/>
            <a:r>
              <a:rPr lang="fr-FR" sz="1165" b="0" i="0" dirty="0">
                <a:latin typeface="Avenir Next LT Pro" panose="020B0504020202020204" pitchFamily="34" charset="0"/>
              </a:rPr>
              <a:t>DUBLIN</a:t>
            </a:r>
          </a:p>
        </p:txBody>
      </p:sp>
      <p:sp>
        <p:nvSpPr>
          <p:cNvPr id="19" name="Rectangle 18">
            <a:extLst>
              <a:ext uri="{FF2B5EF4-FFF2-40B4-BE49-F238E27FC236}">
                <a16:creationId xmlns:a16="http://schemas.microsoft.com/office/drawing/2014/main" id="{40169652-0ECC-F442-82B7-6679ADCE4DF2}"/>
              </a:ext>
            </a:extLst>
          </p:cNvPr>
          <p:cNvSpPr/>
          <p:nvPr userDrawn="1"/>
        </p:nvSpPr>
        <p:spPr>
          <a:xfrm>
            <a:off x="3997946" y="6229658"/>
            <a:ext cx="1773161" cy="463581"/>
          </a:xfrm>
          <a:prstGeom prst="rect">
            <a:avLst/>
          </a:prstGeom>
        </p:spPr>
        <p:txBody>
          <a:bodyPr wrap="square">
            <a:spAutoFit/>
          </a:bodyPr>
          <a:lstStyle/>
          <a:p>
            <a:pPr algn="l"/>
            <a:r>
              <a:rPr lang="fr-FR" sz="1165" b="0" i="0">
                <a:latin typeface="Avenir Next LT Pro" panose="020B0504020202020204" pitchFamily="34" charset="0"/>
              </a:rPr>
              <a:t>CLIENT SERVICE</a:t>
            </a:r>
          </a:p>
          <a:p>
            <a:pPr algn="l"/>
            <a:r>
              <a:rPr lang="fr-FR" sz="1165" b="0" i="0" err="1">
                <a:latin typeface="Avenir Next LT Pro" panose="020B0504020202020204" pitchFamily="34" charset="0"/>
              </a:rPr>
              <a:t>clientservice@tobam.fr</a:t>
            </a:r>
            <a:endParaRPr lang="fr-FR" sz="1165" b="0" i="0">
              <a:latin typeface="Avenir Next LT Pro" panose="020B0504020202020204" pitchFamily="34" charset="0"/>
            </a:endParaRPr>
          </a:p>
        </p:txBody>
      </p:sp>
      <p:sp>
        <p:nvSpPr>
          <p:cNvPr id="20" name="Rectangle 19">
            <a:extLst>
              <a:ext uri="{FF2B5EF4-FFF2-40B4-BE49-F238E27FC236}">
                <a16:creationId xmlns:a16="http://schemas.microsoft.com/office/drawing/2014/main" id="{F85BC5BE-6B60-4D57-8612-9BB71A87557C}"/>
              </a:ext>
            </a:extLst>
          </p:cNvPr>
          <p:cNvSpPr/>
          <p:nvPr userDrawn="1"/>
        </p:nvSpPr>
        <p:spPr>
          <a:xfrm>
            <a:off x="451821" y="825650"/>
            <a:ext cx="3469233" cy="555677"/>
          </a:xfrm>
          <a:prstGeom prst="rect">
            <a:avLst/>
          </a:prstGeom>
        </p:spPr>
        <p:txBody>
          <a:bodyPr wrap="square">
            <a:spAutoFit/>
          </a:bodyPr>
          <a:lstStyle/>
          <a:p>
            <a:r>
              <a:rPr lang="fr-FR" sz="1747" b="0">
                <a:solidFill>
                  <a:srgbClr val="EE7D14"/>
                </a:solidFill>
                <a:latin typeface="Avenir Next LT Pro" panose="020B0504020202020204" pitchFamily="34" charset="0"/>
              </a:rPr>
              <a:t>ABOUT TOBAM</a:t>
            </a:r>
          </a:p>
          <a:p>
            <a:pPr algn="l"/>
            <a:endParaRPr lang="fr-FR" sz="1165" b="0" i="0">
              <a:solidFill>
                <a:srgbClr val="EE7D14"/>
              </a:solidFill>
              <a:latin typeface="Avenir Next LT Pro" panose="020B0504020202020204" pitchFamily="34" charset="0"/>
            </a:endParaRPr>
          </a:p>
        </p:txBody>
      </p:sp>
      <p:sp>
        <p:nvSpPr>
          <p:cNvPr id="21" name="Rectangle 20">
            <a:extLst>
              <a:ext uri="{FF2B5EF4-FFF2-40B4-BE49-F238E27FC236}">
                <a16:creationId xmlns:a16="http://schemas.microsoft.com/office/drawing/2014/main" id="{C0FAD8C0-D359-4FC7-95EA-2C206ACE6B45}"/>
              </a:ext>
            </a:extLst>
          </p:cNvPr>
          <p:cNvSpPr/>
          <p:nvPr userDrawn="1"/>
        </p:nvSpPr>
        <p:spPr>
          <a:xfrm>
            <a:off x="451821" y="5845753"/>
            <a:ext cx="3469233" cy="509596"/>
          </a:xfrm>
          <a:prstGeom prst="rect">
            <a:avLst/>
          </a:prstGeom>
        </p:spPr>
        <p:txBody>
          <a:bodyPr wrap="square">
            <a:spAutoFit/>
          </a:bodyPr>
          <a:lstStyle/>
          <a:p>
            <a:r>
              <a:rPr lang="fr-FR" sz="1456" b="0">
                <a:solidFill>
                  <a:srgbClr val="34BE54"/>
                </a:solidFill>
                <a:latin typeface="Avenir Next LT Pro" panose="020B0504020202020204" pitchFamily="34" charset="0"/>
              </a:rPr>
              <a:t>CONTACTS</a:t>
            </a:r>
          </a:p>
          <a:p>
            <a:pPr algn="l"/>
            <a:endParaRPr lang="fr-FR" sz="1165" b="0" i="0">
              <a:solidFill>
                <a:srgbClr val="EE7D14"/>
              </a:solidFill>
              <a:latin typeface="Avenir Next LT Pro" panose="020B0504020202020204" pitchFamily="34" charset="0"/>
            </a:endParaRPr>
          </a:p>
        </p:txBody>
      </p:sp>
      <p:sp>
        <p:nvSpPr>
          <p:cNvPr id="2" name="Rectangle 1">
            <a:extLst>
              <a:ext uri="{FF2B5EF4-FFF2-40B4-BE49-F238E27FC236}">
                <a16:creationId xmlns:a16="http://schemas.microsoft.com/office/drawing/2014/main" id="{BCFCA770-6071-4C1D-B35E-F4014945E113}"/>
              </a:ext>
            </a:extLst>
          </p:cNvPr>
          <p:cNvSpPr/>
          <p:nvPr userDrawn="1"/>
        </p:nvSpPr>
        <p:spPr>
          <a:xfrm>
            <a:off x="7967658" y="916274"/>
            <a:ext cx="541201" cy="32125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994" tIns="36994" rIns="36994" bIns="36994" numCol="1" spcCol="38100" rtlCol="0" anchor="ctr">
            <a:spAutoFit/>
          </a:bodyPr>
          <a:lstStyle/>
          <a:p>
            <a:pPr marL="0" marR="0" indent="0" algn="ctr" defTabSz="425428" rtl="0" fontAlgn="auto" latinLnBrk="0" hangingPunct="0">
              <a:lnSpc>
                <a:spcPct val="100000"/>
              </a:lnSpc>
              <a:spcBef>
                <a:spcPts val="0"/>
              </a:spcBef>
              <a:spcAft>
                <a:spcPts val="0"/>
              </a:spcAft>
              <a:buClrTx/>
              <a:buSzTx/>
              <a:buFontTx/>
              <a:buNone/>
              <a:tabLst/>
            </a:pPr>
            <a:endParaRPr kumimoji="0" lang="en-GB" sz="1602"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Rectangle 11">
            <a:extLst>
              <a:ext uri="{FF2B5EF4-FFF2-40B4-BE49-F238E27FC236}">
                <a16:creationId xmlns:a16="http://schemas.microsoft.com/office/drawing/2014/main" id="{5D01D030-ACCB-4F66-ADE0-AF40E665644A}"/>
              </a:ext>
            </a:extLst>
          </p:cNvPr>
          <p:cNvSpPr/>
          <p:nvPr userDrawn="1"/>
        </p:nvSpPr>
        <p:spPr>
          <a:xfrm>
            <a:off x="72709" y="44779"/>
            <a:ext cx="4829934" cy="20923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994" tIns="36994" rIns="36994" bIns="36994" numCol="1" spcCol="38100" rtlCol="0" anchor="ctr">
            <a:spAutoFit/>
          </a:bodyPr>
          <a:lstStyle/>
          <a:p>
            <a:pPr marL="0" marR="0" indent="0" algn="l" defTabSz="425428" rtl="0" fontAlgn="auto" latinLnBrk="0" hangingPunct="0">
              <a:lnSpc>
                <a:spcPct val="100000"/>
              </a:lnSpc>
              <a:spcBef>
                <a:spcPts val="0"/>
              </a:spcBef>
              <a:spcAft>
                <a:spcPts val="0"/>
              </a:spcAft>
              <a:buClrTx/>
              <a:buSzTx/>
              <a:buFontTx/>
              <a:buNone/>
              <a:tabLst/>
            </a:pPr>
            <a:r>
              <a:rPr kumimoji="0" lang="en-GB" sz="874"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pic>
        <p:nvPicPr>
          <p:cNvPr id="16" name="Graphique 15">
            <a:extLst>
              <a:ext uri="{FF2B5EF4-FFF2-40B4-BE49-F238E27FC236}">
                <a16:creationId xmlns:a16="http://schemas.microsoft.com/office/drawing/2014/main" id="{18B3D9C8-0C2E-4F82-85BA-BCC2BF392D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71245" y="-58642"/>
            <a:ext cx="2095842" cy="1082992"/>
          </a:xfrm>
          <a:prstGeom prst="rect">
            <a:avLst/>
          </a:prstGeom>
        </p:spPr>
      </p:pic>
      <p:pic>
        <p:nvPicPr>
          <p:cNvPr id="13" name="Image 12">
            <a:extLst>
              <a:ext uri="{FF2B5EF4-FFF2-40B4-BE49-F238E27FC236}">
                <a16:creationId xmlns:a16="http://schemas.microsoft.com/office/drawing/2014/main" id="{292FF53A-976E-4E5E-AF1E-0778BE09CEE6}"/>
              </a:ext>
            </a:extLst>
          </p:cNvPr>
          <p:cNvPicPr>
            <a:picLocks noChangeAspect="1"/>
          </p:cNvPicPr>
          <p:nvPr userDrawn="1"/>
        </p:nvPicPr>
        <p:blipFill rotWithShape="1">
          <a:blip r:embed="rId4">
            <a:alphaModFix amt="30000"/>
          </a:blip>
          <a:srcRect r="39409" b="28626"/>
          <a:stretch/>
        </p:blipFill>
        <p:spPr>
          <a:xfrm>
            <a:off x="6056960" y="1024350"/>
            <a:ext cx="3987153" cy="6742660"/>
          </a:xfrm>
          <a:prstGeom prst="rect">
            <a:avLst/>
          </a:prstGeom>
        </p:spPr>
      </p:pic>
    </p:spTree>
    <p:extLst>
      <p:ext uri="{BB962C8B-B14F-4D97-AF65-F5344CB8AC3E}">
        <p14:creationId xmlns:p14="http://schemas.microsoft.com/office/powerpoint/2010/main" val="3127689105"/>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806E9AE-1782-5846-869A-11BDE1204EEF}"/>
              </a:ext>
            </a:extLst>
          </p:cNvPr>
          <p:cNvSpPr>
            <a:spLocks noGrp="1"/>
          </p:cNvSpPr>
          <p:nvPr>
            <p:ph type="sldNum" sz="quarter" idx="10"/>
          </p:nvPr>
        </p:nvSpPr>
        <p:spPr/>
        <p:txBody>
          <a:bodyPr/>
          <a:lstStyle>
            <a:lvl1pPr>
              <a:defRPr>
                <a:solidFill>
                  <a:srgbClr val="4482F4"/>
                </a:solidFill>
              </a:defRPr>
            </a:lvl1pPr>
          </a:lstStyle>
          <a:p>
            <a:fld id="{86CB4B4D-7CA3-9044-876B-883B54F8677D}" type="slidenum">
              <a:rPr lang="fr-FR" smtClean="0"/>
              <a:pPr/>
              <a:t>‹#›</a:t>
            </a:fld>
            <a:endParaRPr lang="fr-FR"/>
          </a:p>
        </p:txBody>
      </p:sp>
      <p:sp>
        <p:nvSpPr>
          <p:cNvPr id="9" name="Texte niveau 1…">
            <a:extLst>
              <a:ext uri="{FF2B5EF4-FFF2-40B4-BE49-F238E27FC236}">
                <a16:creationId xmlns:a16="http://schemas.microsoft.com/office/drawing/2014/main" id="{8A8BA933-BB67-2242-A573-4441FCAF66AC}"/>
              </a:ext>
            </a:extLst>
          </p:cNvPr>
          <p:cNvSpPr txBox="1">
            <a:spLocks noGrp="1"/>
          </p:cNvSpPr>
          <p:nvPr>
            <p:ph type="body" sz="quarter" idx="28"/>
          </p:nvPr>
        </p:nvSpPr>
        <p:spPr>
          <a:xfrm>
            <a:off x="601599" y="1522284"/>
            <a:ext cx="8919526" cy="5480973"/>
          </a:xfrm>
          <a:prstGeom prst="rect">
            <a:avLst/>
          </a:prstGeom>
        </p:spPr>
        <p:txBody>
          <a:bodyPr anchor="t"/>
          <a:lstStyle>
            <a:lvl1pPr marL="0" indent="0" algn="l">
              <a:spcBef>
                <a:spcPts val="0"/>
              </a:spcBef>
              <a:buSzTx/>
              <a:buFontTx/>
              <a:buNone/>
              <a:defRPr sz="1165" b="0" i="0">
                <a:latin typeface="Avenir Next LT Pro" panose="020B0504020202020204" pitchFamily="34" charset="0"/>
              </a:defRPr>
            </a:lvl1pPr>
            <a:lvl2pPr marL="0" indent="0" algn="l">
              <a:spcBef>
                <a:spcPts val="0"/>
              </a:spcBef>
              <a:buSzTx/>
              <a:buNone/>
              <a:defRPr sz="947" b="0" i="0">
                <a:latin typeface="AvenirNext LT Pro Regular" panose="020B0504020202020204" pitchFamily="34" charset="77"/>
              </a:defRPr>
            </a:lvl2pPr>
            <a:lvl3pPr marL="0" indent="0" algn="l">
              <a:spcBef>
                <a:spcPts val="0"/>
              </a:spcBef>
              <a:buSzTx/>
              <a:buNone/>
              <a:defRPr sz="947" b="0" i="0">
                <a:latin typeface="AvenirNext LT Pro Regular" panose="020B0504020202020204" pitchFamily="34" charset="77"/>
              </a:defRPr>
            </a:lvl3pPr>
            <a:lvl4pPr marL="0" indent="0" algn="l">
              <a:spcBef>
                <a:spcPts val="0"/>
              </a:spcBef>
              <a:buSzTx/>
              <a:buNone/>
              <a:defRPr sz="947" b="0" i="0">
                <a:latin typeface="AvenirNext LT Pro Regular" panose="020B0504020202020204" pitchFamily="34" charset="77"/>
              </a:defRPr>
            </a:lvl4pPr>
            <a:lvl5pPr marL="0" indent="0" algn="l">
              <a:spcBef>
                <a:spcPts val="0"/>
              </a:spcBef>
              <a:buSzTx/>
              <a:buNone/>
              <a:defRPr sz="947" b="0" i="0">
                <a:latin typeface="AvenirNext LT Pro Regular" panose="020B0504020202020204" pitchFamily="34" charset="77"/>
              </a:defRPr>
            </a:lvl5pPr>
          </a:lstStyle>
          <a:p>
            <a:endParaRPr lang="fr-FR"/>
          </a:p>
        </p:txBody>
      </p:sp>
      <p:sp>
        <p:nvSpPr>
          <p:cNvPr id="12" name="Rectangle">
            <a:extLst>
              <a:ext uri="{FF2B5EF4-FFF2-40B4-BE49-F238E27FC236}">
                <a16:creationId xmlns:a16="http://schemas.microsoft.com/office/drawing/2014/main" id="{443BE3C4-E69C-114C-BEF9-CF9273FA515E}"/>
              </a:ext>
            </a:extLst>
          </p:cNvPr>
          <p:cNvSpPr/>
          <p:nvPr userDrawn="1"/>
        </p:nvSpPr>
        <p:spPr>
          <a:xfrm>
            <a:off x="451822" y="1352958"/>
            <a:ext cx="9199943" cy="5919154"/>
          </a:xfrm>
          <a:prstGeom prst="rect">
            <a:avLst/>
          </a:prstGeom>
          <a:ln w="12700">
            <a:noFill/>
            <a:miter lim="400000"/>
          </a:ln>
        </p:spPr>
        <p:txBody>
          <a:bodyPr lIns="36989" tIns="36989" rIns="36989" bIns="36989" anchor="ctr"/>
          <a:lstStyle/>
          <a:p>
            <a:pPr>
              <a:defRPr sz="2200" b="0">
                <a:solidFill>
                  <a:srgbClr val="FFFFFF"/>
                </a:solidFill>
                <a:latin typeface="+mn-lt"/>
                <a:ea typeface="+mn-ea"/>
                <a:cs typeface="+mn-cs"/>
                <a:sym typeface="Helvetica Neue Medium"/>
              </a:defRPr>
            </a:pPr>
            <a:endParaRPr sz="1602"/>
          </a:p>
        </p:txBody>
      </p:sp>
      <p:sp>
        <p:nvSpPr>
          <p:cNvPr id="11" name="Rectangle 10">
            <a:extLst>
              <a:ext uri="{FF2B5EF4-FFF2-40B4-BE49-F238E27FC236}">
                <a16:creationId xmlns:a16="http://schemas.microsoft.com/office/drawing/2014/main" id="{C0F5D53E-DBB2-48C1-BEB0-90588A6EFE95}"/>
              </a:ext>
            </a:extLst>
          </p:cNvPr>
          <p:cNvSpPr/>
          <p:nvPr userDrawn="1"/>
        </p:nvSpPr>
        <p:spPr>
          <a:xfrm>
            <a:off x="451821" y="825650"/>
            <a:ext cx="3469233" cy="555677"/>
          </a:xfrm>
          <a:prstGeom prst="rect">
            <a:avLst/>
          </a:prstGeom>
        </p:spPr>
        <p:txBody>
          <a:bodyPr wrap="square">
            <a:spAutoFit/>
          </a:bodyPr>
          <a:lstStyle/>
          <a:p>
            <a:r>
              <a:rPr lang="fr-FR" sz="1747" b="0">
                <a:solidFill>
                  <a:srgbClr val="EE7D14"/>
                </a:solidFill>
                <a:latin typeface="Avenir Next LT Pro" panose="020B0504020202020204" pitchFamily="34" charset="0"/>
              </a:rPr>
              <a:t>DISCLAIMER</a:t>
            </a:r>
          </a:p>
          <a:p>
            <a:pPr algn="l"/>
            <a:endParaRPr lang="fr-FR" sz="1165" b="0" i="0">
              <a:solidFill>
                <a:srgbClr val="EE7D14"/>
              </a:solidFill>
              <a:latin typeface="Avenir Next LT Pro" panose="020B0504020202020204" pitchFamily="34" charset="0"/>
            </a:endParaRPr>
          </a:p>
        </p:txBody>
      </p:sp>
      <p:sp>
        <p:nvSpPr>
          <p:cNvPr id="8" name="Rectangle 7">
            <a:extLst>
              <a:ext uri="{FF2B5EF4-FFF2-40B4-BE49-F238E27FC236}">
                <a16:creationId xmlns:a16="http://schemas.microsoft.com/office/drawing/2014/main" id="{E30ECC74-A602-46C1-9F57-0852696BF04A}"/>
              </a:ext>
            </a:extLst>
          </p:cNvPr>
          <p:cNvSpPr/>
          <p:nvPr userDrawn="1"/>
        </p:nvSpPr>
        <p:spPr>
          <a:xfrm>
            <a:off x="72709" y="44779"/>
            <a:ext cx="4829934" cy="20923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994" tIns="36994" rIns="36994" bIns="36994" numCol="1" spcCol="38100" rtlCol="0" anchor="ctr">
            <a:spAutoFit/>
          </a:bodyPr>
          <a:lstStyle/>
          <a:p>
            <a:pPr marL="0" marR="0" indent="0" algn="l" defTabSz="425428" rtl="0" fontAlgn="auto" latinLnBrk="0" hangingPunct="0">
              <a:lnSpc>
                <a:spcPct val="100000"/>
              </a:lnSpc>
              <a:spcBef>
                <a:spcPts val="0"/>
              </a:spcBef>
              <a:spcAft>
                <a:spcPts val="0"/>
              </a:spcAft>
              <a:buClrTx/>
              <a:buSzTx/>
              <a:buFontTx/>
              <a:buNone/>
              <a:tabLst/>
            </a:pPr>
            <a:r>
              <a:rPr kumimoji="0" lang="en-GB" sz="874"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pic>
        <p:nvPicPr>
          <p:cNvPr id="15" name="Graphique 14">
            <a:extLst>
              <a:ext uri="{FF2B5EF4-FFF2-40B4-BE49-F238E27FC236}">
                <a16:creationId xmlns:a16="http://schemas.microsoft.com/office/drawing/2014/main" id="{D54DE80A-C686-47ED-A8F7-A28A06DDAC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71245" y="-58642"/>
            <a:ext cx="2095842" cy="1082992"/>
          </a:xfrm>
          <a:prstGeom prst="rect">
            <a:avLst/>
          </a:prstGeom>
        </p:spPr>
      </p:pic>
      <p:pic>
        <p:nvPicPr>
          <p:cNvPr id="13" name="Image 12">
            <a:extLst>
              <a:ext uri="{FF2B5EF4-FFF2-40B4-BE49-F238E27FC236}">
                <a16:creationId xmlns:a16="http://schemas.microsoft.com/office/drawing/2014/main" id="{E00E4DE2-5EC1-42E9-8B36-D379F13BF722}"/>
              </a:ext>
            </a:extLst>
          </p:cNvPr>
          <p:cNvPicPr>
            <a:picLocks noChangeAspect="1"/>
          </p:cNvPicPr>
          <p:nvPr userDrawn="1"/>
        </p:nvPicPr>
        <p:blipFill rotWithShape="1">
          <a:blip r:embed="rId4">
            <a:alphaModFix amt="23000"/>
          </a:blip>
          <a:srcRect r="39409" b="28626"/>
          <a:stretch/>
        </p:blipFill>
        <p:spPr>
          <a:xfrm>
            <a:off x="6010651" y="891439"/>
            <a:ext cx="3987153" cy="6742660"/>
          </a:xfrm>
          <a:prstGeom prst="rect">
            <a:avLst/>
          </a:prstGeom>
        </p:spPr>
      </p:pic>
    </p:spTree>
    <p:extLst>
      <p:ext uri="{BB962C8B-B14F-4D97-AF65-F5344CB8AC3E}">
        <p14:creationId xmlns:p14="http://schemas.microsoft.com/office/powerpoint/2010/main" val="3473216234"/>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wo Lin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4" name="Date Placeholder 3"/>
          <p:cNvSpPr>
            <a:spLocks noGrp="1"/>
          </p:cNvSpPr>
          <p:nvPr>
            <p:ph type="dt" sz="half" idx="10"/>
          </p:nvPr>
        </p:nvSpPr>
        <p:spPr/>
        <p:txBody>
          <a:bodyPr/>
          <a:lstStyle/>
          <a:p>
            <a:fld id="{7B0E42A6-8BA2-4254-AA0E-7ED5187CD789}" type="datetime1">
              <a:rPr lang="en-US" noProof="0" smtClean="0"/>
              <a:t>11/25/2024</a:t>
            </a:fld>
            <a:endParaRPr lang="en-US" noProof="0"/>
          </a:p>
        </p:txBody>
      </p:sp>
      <p:sp>
        <p:nvSpPr>
          <p:cNvPr id="6" name="Slide Number Placeholder 5"/>
          <p:cNvSpPr>
            <a:spLocks noGrp="1"/>
          </p:cNvSpPr>
          <p:nvPr>
            <p:ph type="sldNum" sz="quarter" idx="12"/>
          </p:nvPr>
        </p:nvSpPr>
        <p:spPr>
          <a:xfrm>
            <a:off x="9521127" y="7384182"/>
            <a:ext cx="476678" cy="282961"/>
          </a:xfrm>
        </p:spPr>
        <p:txBody>
          <a:bodyPr/>
          <a:lstStyle>
            <a:lvl1pPr>
              <a:defRPr lang="en-GB" smtClean="0"/>
            </a:lvl1pPr>
          </a:lstStyle>
          <a:p>
            <a:pPr defTabSz="304209"/>
            <a:fld id="{355F9927-066A-4E42-B902-7FE3DF2732F9}" type="slidenum">
              <a:rPr lang="en-US" smtClean="0"/>
              <a:pPr defTabSz="304209"/>
              <a:t>‹#›</a:t>
            </a:fld>
            <a:endParaRPr lang="en-US"/>
          </a:p>
        </p:txBody>
      </p:sp>
      <p:sp>
        <p:nvSpPr>
          <p:cNvPr id="3" name="Espace réservé du contenu 2">
            <a:extLst>
              <a:ext uri="{FF2B5EF4-FFF2-40B4-BE49-F238E27FC236}">
                <a16:creationId xmlns:a16="http://schemas.microsoft.com/office/drawing/2014/main" id="{2F4D3214-E7D4-49BE-82FB-0DF9A231D5E7}"/>
              </a:ext>
            </a:extLst>
          </p:cNvPr>
          <p:cNvSpPr>
            <a:spLocks noGrp="1"/>
          </p:cNvSpPr>
          <p:nvPr>
            <p:ph sz="quarter" idx="14" hasCustomPrompt="1"/>
          </p:nvPr>
        </p:nvSpPr>
        <p:spPr>
          <a:xfrm>
            <a:off x="450234" y="1344371"/>
            <a:ext cx="9143647"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7" name="Espace réservé du contenu 6">
            <a:extLst>
              <a:ext uri="{FF2B5EF4-FFF2-40B4-BE49-F238E27FC236}">
                <a16:creationId xmlns:a16="http://schemas.microsoft.com/office/drawing/2014/main" id="{3A313F16-062D-42AE-B866-CD0C3B1F9D8F}"/>
              </a:ext>
            </a:extLst>
          </p:cNvPr>
          <p:cNvSpPr>
            <a:spLocks noGrp="1"/>
          </p:cNvSpPr>
          <p:nvPr>
            <p:ph sz="quarter" idx="15" hasCustomPrompt="1"/>
          </p:nvPr>
        </p:nvSpPr>
        <p:spPr>
          <a:xfrm>
            <a:off x="450234" y="4440189"/>
            <a:ext cx="9143647"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5" name="Rectangle 4">
            <a:extLst>
              <a:ext uri="{FF2B5EF4-FFF2-40B4-BE49-F238E27FC236}">
                <a16:creationId xmlns:a16="http://schemas.microsoft.com/office/drawing/2014/main" id="{02A7AD3B-C5D0-C7B0-3B33-783876385E71}"/>
              </a:ext>
            </a:extLst>
          </p:cNvPr>
          <p:cNvSpPr/>
          <p:nvPr userDrawn="1"/>
        </p:nvSpPr>
        <p:spPr>
          <a:xfrm>
            <a:off x="72709" y="44779"/>
            <a:ext cx="4829934" cy="20923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994" tIns="36994" rIns="36994" bIns="36994" numCol="1" spcCol="38100" rtlCol="0" anchor="ctr">
            <a:spAutoFit/>
          </a:bodyPr>
          <a:lstStyle/>
          <a:p>
            <a:pPr marL="0" marR="0" indent="0" algn="l" defTabSz="425428" rtl="0" fontAlgn="auto" latinLnBrk="0" hangingPunct="0">
              <a:lnSpc>
                <a:spcPct val="100000"/>
              </a:lnSpc>
              <a:spcBef>
                <a:spcPts val="0"/>
              </a:spcBef>
              <a:spcAft>
                <a:spcPts val="0"/>
              </a:spcAft>
              <a:buClrTx/>
              <a:buSzTx/>
              <a:buFontTx/>
              <a:buNone/>
              <a:tabLst/>
            </a:pPr>
            <a:r>
              <a:rPr kumimoji="0" lang="en-GB" sz="874"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endParaRPr kumimoji="0" lang="fr-FR" sz="874"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endParaRPr>
          </a:p>
        </p:txBody>
      </p:sp>
    </p:spTree>
    <p:extLst>
      <p:ext uri="{BB962C8B-B14F-4D97-AF65-F5344CB8AC3E}">
        <p14:creationId xmlns:p14="http://schemas.microsoft.com/office/powerpoint/2010/main" val="13280929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13" name="Texte du titre">
            <a:extLst>
              <a:ext uri="{FF2B5EF4-FFF2-40B4-BE49-F238E27FC236}">
                <a16:creationId xmlns:a16="http://schemas.microsoft.com/office/drawing/2014/main" id="{EBC7C447-95DD-8E41-8F9F-BE217F196AE7}"/>
              </a:ext>
            </a:extLst>
          </p:cNvPr>
          <p:cNvSpPr txBox="1">
            <a:spLocks noGrp="1"/>
          </p:cNvSpPr>
          <p:nvPr>
            <p:ph type="title" hasCustomPrompt="1"/>
          </p:nvPr>
        </p:nvSpPr>
        <p:spPr>
          <a:xfrm>
            <a:off x="235126" y="217197"/>
            <a:ext cx="9549496" cy="1064649"/>
          </a:xfrm>
          <a:prstGeom prst="rect">
            <a:avLst/>
          </a:prstGeom>
        </p:spPr>
        <p:txBody>
          <a:bodyPr/>
          <a:lstStyle>
            <a:lvl1pPr algn="l">
              <a:defRPr sz="2540" b="0" i="0">
                <a:solidFill>
                  <a:srgbClr val="EE7D14"/>
                </a:solidFill>
                <a:latin typeface="Avenir Next LT Pro" panose="020B0504020202020204" pitchFamily="34" charset="0"/>
              </a:defRPr>
            </a:lvl1pPr>
          </a:lstStyle>
          <a:p>
            <a:r>
              <a:rPr lang="fr-FR"/>
              <a:t>TEXTE </a:t>
            </a:r>
            <a:br>
              <a:rPr lang="fr-FR"/>
            </a:br>
            <a:r>
              <a:rPr lang="fr-FR"/>
              <a:t>DU TITRE</a:t>
            </a:r>
          </a:p>
        </p:txBody>
      </p:sp>
      <p:pic>
        <p:nvPicPr>
          <p:cNvPr id="6" name="Graphique 5">
            <a:extLst>
              <a:ext uri="{FF2B5EF4-FFF2-40B4-BE49-F238E27FC236}">
                <a16:creationId xmlns:a16="http://schemas.microsoft.com/office/drawing/2014/main" id="{87FA2D50-D5B4-41CA-883F-631300F2D3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112389" y="5831177"/>
            <a:ext cx="2724447" cy="1322346"/>
          </a:xfrm>
          <a:prstGeom prst="rect">
            <a:avLst/>
          </a:prstGeom>
        </p:spPr>
      </p:pic>
      <p:pic>
        <p:nvPicPr>
          <p:cNvPr id="7" name="Image 6">
            <a:extLst>
              <a:ext uri="{FF2B5EF4-FFF2-40B4-BE49-F238E27FC236}">
                <a16:creationId xmlns:a16="http://schemas.microsoft.com/office/drawing/2014/main" id="{AFF5DB38-BC51-4053-9E59-4CDB0D905D0E}"/>
              </a:ext>
            </a:extLst>
          </p:cNvPr>
          <p:cNvPicPr>
            <a:picLocks noChangeAspect="1"/>
          </p:cNvPicPr>
          <p:nvPr userDrawn="1"/>
        </p:nvPicPr>
        <p:blipFill rotWithShape="1">
          <a:blip r:embed="rId4">
            <a:alphaModFix amt="30000"/>
          </a:blip>
          <a:srcRect r="26825"/>
          <a:stretch/>
        </p:blipFill>
        <p:spPr>
          <a:xfrm rot="5400000">
            <a:off x="2093706" y="710321"/>
            <a:ext cx="4968376" cy="9155787"/>
          </a:xfrm>
          <a:prstGeom prst="rect">
            <a:avLst/>
          </a:prstGeom>
        </p:spPr>
      </p:pic>
      <p:sp>
        <p:nvSpPr>
          <p:cNvPr id="8" name="Footer Placeholder 4">
            <a:extLst>
              <a:ext uri="{FF2B5EF4-FFF2-40B4-BE49-F238E27FC236}">
                <a16:creationId xmlns:a16="http://schemas.microsoft.com/office/drawing/2014/main" id="{04F9F0A1-16EF-4AD5-B106-07326597A09A}"/>
              </a:ext>
            </a:extLst>
          </p:cNvPr>
          <p:cNvSpPr>
            <a:spLocks noGrp="1"/>
          </p:cNvSpPr>
          <p:nvPr>
            <p:ph type="ftr" sz="quarter" idx="11"/>
          </p:nvPr>
        </p:nvSpPr>
        <p:spPr>
          <a:xfrm>
            <a:off x="99282" y="-9770"/>
            <a:ext cx="2786013" cy="166382"/>
          </a:xfrm>
          <a:prstGeom prst="rect">
            <a:avLst/>
          </a:prstGeom>
        </p:spPr>
        <p:txBody>
          <a:bodyPr/>
          <a:lstStyle/>
          <a:p>
            <a:pPr defTabSz="388694" eaLnBrk="1" fontAlgn="auto">
              <a:spcBef>
                <a:spcPts val="0"/>
              </a:spcBef>
              <a:spcAft>
                <a:spcPts val="0"/>
              </a:spcAft>
              <a:defRPr/>
            </a:pPr>
            <a:r>
              <a:rPr lang="en-US" sz="773">
                <a:solidFill>
                  <a:srgbClr val="000000"/>
                </a:solidFill>
                <a:latin typeface="Avenir Next LT Pro"/>
              </a:rPr>
              <a:t>For institutional investors only</a:t>
            </a:r>
          </a:p>
        </p:txBody>
      </p:sp>
    </p:spTree>
    <p:extLst>
      <p:ext uri="{BB962C8B-B14F-4D97-AF65-F5344CB8AC3E}">
        <p14:creationId xmlns:p14="http://schemas.microsoft.com/office/powerpoint/2010/main" val="4278260651"/>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COURT">
    <p:spTree>
      <p:nvGrpSpPr>
        <p:cNvPr id="1" name=""/>
        <p:cNvGrpSpPr/>
        <p:nvPr/>
      </p:nvGrpSpPr>
      <p:grpSpPr>
        <a:xfrm>
          <a:off x="0" y="0"/>
          <a:ext cx="0" cy="0"/>
          <a:chOff x="0" y="0"/>
          <a:chExt cx="0" cy="0"/>
        </a:xfrm>
      </p:grpSpPr>
      <p:sp>
        <p:nvSpPr>
          <p:cNvPr id="46" name="Texte niveau 1…">
            <a:extLst>
              <a:ext uri="{FF2B5EF4-FFF2-40B4-BE49-F238E27FC236}">
                <a16:creationId xmlns:a16="http://schemas.microsoft.com/office/drawing/2014/main" id="{00560144-CECC-684A-8CD7-506731DCBF22}"/>
              </a:ext>
            </a:extLst>
          </p:cNvPr>
          <p:cNvSpPr txBox="1">
            <a:spLocks noGrp="1"/>
          </p:cNvSpPr>
          <p:nvPr>
            <p:ph type="body" sz="quarter" idx="16" hasCustomPrompt="1"/>
          </p:nvPr>
        </p:nvSpPr>
        <p:spPr>
          <a:xfrm>
            <a:off x="64206" y="595543"/>
            <a:ext cx="4932886" cy="6742660"/>
          </a:xfrm>
          <a:prstGeom prst="rect">
            <a:avLst/>
          </a:prstGeom>
        </p:spPr>
        <p:txBody>
          <a:bodyPr anchor="t"/>
          <a:lstStyle>
            <a:lvl1pPr marL="322587" indent="-322587" algn="l">
              <a:lnSpc>
                <a:spcPct val="400000"/>
              </a:lnSpc>
              <a:spcBef>
                <a:spcPts val="0"/>
              </a:spcBef>
              <a:buClr>
                <a:srgbClr val="EE7D14"/>
              </a:buClr>
              <a:buSzPct val="400000"/>
              <a:buFont typeface="+mj-lt"/>
              <a:buAutoNum type="arabicPeriod"/>
              <a:defRPr sz="1694">
                <a:latin typeface="Avenir Next LT Pro" panose="020B0504020202020204" pitchFamily="34" charset="0"/>
              </a:defRPr>
            </a:lvl1pPr>
            <a:lvl2pPr marL="0" indent="0" algn="ctr">
              <a:spcBef>
                <a:spcPts val="0"/>
              </a:spcBef>
              <a:buSzTx/>
              <a:buNone/>
              <a:defRPr sz="2611"/>
            </a:lvl2pPr>
            <a:lvl3pPr marL="0" indent="0" algn="ctr">
              <a:spcBef>
                <a:spcPts val="0"/>
              </a:spcBef>
              <a:buSzTx/>
              <a:buNone/>
              <a:defRPr sz="2611"/>
            </a:lvl3pPr>
            <a:lvl4pPr marL="0" indent="0" algn="ctr">
              <a:spcBef>
                <a:spcPts val="0"/>
              </a:spcBef>
              <a:buSzTx/>
              <a:buNone/>
              <a:defRPr sz="2611"/>
            </a:lvl4pPr>
            <a:lvl5pPr marL="0" indent="0" algn="ctr">
              <a:spcBef>
                <a:spcPts val="0"/>
              </a:spcBef>
              <a:buSzTx/>
              <a:buNone/>
              <a:defRPr sz="2611"/>
            </a:lvl5pPr>
          </a:lstStyle>
          <a:p>
            <a:r>
              <a:rPr lang="fr-FR"/>
              <a:t>Texte Du Titre</a:t>
            </a:r>
          </a:p>
          <a:p>
            <a:r>
              <a:rPr lang="fr-FR"/>
              <a:t>Texte Du Titre</a:t>
            </a:r>
          </a:p>
          <a:p>
            <a:r>
              <a:rPr lang="fr-FR"/>
              <a:t>Texte Du Titre</a:t>
            </a:r>
          </a:p>
          <a:p>
            <a:r>
              <a:rPr lang="fr-FR"/>
              <a:t>Texte Du Titre</a:t>
            </a:r>
          </a:p>
          <a:p>
            <a:r>
              <a:rPr lang="fr-FR"/>
              <a:t>Texte Du Titre</a:t>
            </a:r>
          </a:p>
          <a:p>
            <a:r>
              <a:rPr lang="fr-FR"/>
              <a:t>Texte du Titre</a:t>
            </a:r>
          </a:p>
        </p:txBody>
      </p:sp>
      <p:sp>
        <p:nvSpPr>
          <p:cNvPr id="2" name="Rectangle 1">
            <a:extLst>
              <a:ext uri="{FF2B5EF4-FFF2-40B4-BE49-F238E27FC236}">
                <a16:creationId xmlns:a16="http://schemas.microsoft.com/office/drawing/2014/main" id="{90B77966-5CD1-46A0-920D-34CC3BB644CF}"/>
              </a:ext>
            </a:extLst>
          </p:cNvPr>
          <p:cNvSpPr/>
          <p:nvPr userDrawn="1"/>
        </p:nvSpPr>
        <p:spPr>
          <a:xfrm>
            <a:off x="7971247" y="989600"/>
            <a:ext cx="493315" cy="311256"/>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854" tIns="35854" rIns="35854" bIns="35854" numCol="1" spcCol="38100" rtlCol="0" anchor="ctr">
            <a:spAutoFit/>
          </a:bodyPr>
          <a:lstStyle/>
          <a:p>
            <a:pPr marL="0" marR="0" indent="0" algn="ctr" defTabSz="412276" rtl="0" fontAlgn="auto" latinLnBrk="0" hangingPunct="0">
              <a:lnSpc>
                <a:spcPct val="100000"/>
              </a:lnSpc>
              <a:spcBef>
                <a:spcPts val="0"/>
              </a:spcBef>
              <a:spcAft>
                <a:spcPts val="0"/>
              </a:spcAft>
              <a:buClrTx/>
              <a:buSzTx/>
              <a:buFontTx/>
              <a:buNone/>
              <a:tabLst/>
            </a:pPr>
            <a:endParaRPr kumimoji="0" lang="en-GB" sz="1552"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Rectangle 5">
            <a:extLst>
              <a:ext uri="{FF2B5EF4-FFF2-40B4-BE49-F238E27FC236}">
                <a16:creationId xmlns:a16="http://schemas.microsoft.com/office/drawing/2014/main" id="{AEC96E48-4287-4CEA-BEE1-6B06914B22EA}"/>
              </a:ext>
            </a:extLst>
          </p:cNvPr>
          <p:cNvSpPr/>
          <p:nvPr userDrawn="1"/>
        </p:nvSpPr>
        <p:spPr>
          <a:xfrm>
            <a:off x="72710" y="48014"/>
            <a:ext cx="4829934" cy="20276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854" tIns="35854" rIns="35854" bIns="35854" numCol="1" spcCol="38100" rtlCol="0" anchor="ctr">
            <a:spAutoFit/>
          </a:bodyPr>
          <a:lstStyle/>
          <a:p>
            <a:pPr marL="0" marR="0" indent="0" algn="l" defTabSz="412276" rtl="0" fontAlgn="auto" latinLnBrk="0" hangingPunct="0">
              <a:lnSpc>
                <a:spcPct val="100000"/>
              </a:lnSpc>
              <a:spcBef>
                <a:spcPts val="0"/>
              </a:spcBef>
              <a:spcAft>
                <a:spcPts val="0"/>
              </a:spcAft>
              <a:buClrTx/>
              <a:buSzTx/>
              <a:buFontTx/>
              <a:buNone/>
              <a:tabLst/>
            </a:pPr>
            <a:r>
              <a:rPr kumimoji="0" lang="en-GB" sz="847"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pic>
        <p:nvPicPr>
          <p:cNvPr id="4" name="Graphique 3">
            <a:extLst>
              <a:ext uri="{FF2B5EF4-FFF2-40B4-BE49-F238E27FC236}">
                <a16:creationId xmlns:a16="http://schemas.microsoft.com/office/drawing/2014/main" id="{47E8075E-F717-4749-A346-6B48C399E1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71246" y="-58640"/>
            <a:ext cx="2095842" cy="1082991"/>
          </a:xfrm>
          <a:prstGeom prst="rect">
            <a:avLst/>
          </a:prstGeom>
        </p:spPr>
      </p:pic>
      <p:pic>
        <p:nvPicPr>
          <p:cNvPr id="8" name="Image 7">
            <a:extLst>
              <a:ext uri="{FF2B5EF4-FFF2-40B4-BE49-F238E27FC236}">
                <a16:creationId xmlns:a16="http://schemas.microsoft.com/office/drawing/2014/main" id="{1356F580-D535-4501-9728-E3777793A659}"/>
              </a:ext>
            </a:extLst>
          </p:cNvPr>
          <p:cNvPicPr>
            <a:picLocks noChangeAspect="1"/>
          </p:cNvPicPr>
          <p:nvPr userDrawn="1"/>
        </p:nvPicPr>
        <p:blipFill rotWithShape="1">
          <a:blip r:embed="rId4">
            <a:alphaModFix amt="30000"/>
          </a:blip>
          <a:srcRect r="39409" b="28626"/>
          <a:stretch/>
        </p:blipFill>
        <p:spPr>
          <a:xfrm>
            <a:off x="6056961" y="1024350"/>
            <a:ext cx="3987153" cy="6742660"/>
          </a:xfrm>
          <a:prstGeom prst="rect">
            <a:avLst/>
          </a:prstGeom>
        </p:spPr>
      </p:pic>
    </p:spTree>
    <p:extLst>
      <p:ext uri="{BB962C8B-B14F-4D97-AF65-F5344CB8AC3E}">
        <p14:creationId xmlns:p14="http://schemas.microsoft.com/office/powerpoint/2010/main" val="2072211597"/>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INTERCALAIRE">
    <p:spTree>
      <p:nvGrpSpPr>
        <p:cNvPr id="1" name=""/>
        <p:cNvGrpSpPr/>
        <p:nvPr/>
      </p:nvGrpSpPr>
      <p:grpSpPr>
        <a:xfrm>
          <a:off x="0" y="0"/>
          <a:ext cx="0" cy="0"/>
          <a:chOff x="0" y="0"/>
          <a:chExt cx="0" cy="0"/>
        </a:xfrm>
      </p:grpSpPr>
      <p:sp>
        <p:nvSpPr>
          <p:cNvPr id="15" name="Texte du titre">
            <a:extLst>
              <a:ext uri="{FF2B5EF4-FFF2-40B4-BE49-F238E27FC236}">
                <a16:creationId xmlns:a16="http://schemas.microsoft.com/office/drawing/2014/main" id="{731FB604-DB27-564A-991E-5BDDBA679A62}"/>
              </a:ext>
            </a:extLst>
          </p:cNvPr>
          <p:cNvSpPr txBox="1">
            <a:spLocks noGrp="1"/>
          </p:cNvSpPr>
          <p:nvPr>
            <p:ph type="title" hasCustomPrompt="1"/>
          </p:nvPr>
        </p:nvSpPr>
        <p:spPr>
          <a:xfrm>
            <a:off x="1830676" y="6287914"/>
            <a:ext cx="7745124" cy="1084713"/>
          </a:xfrm>
          <a:prstGeom prst="rect">
            <a:avLst/>
          </a:prstGeom>
        </p:spPr>
        <p:txBody>
          <a:bodyPr/>
          <a:lstStyle>
            <a:lvl1pPr algn="l">
              <a:defRPr sz="2822" b="0" i="0">
                <a:solidFill>
                  <a:srgbClr val="EE7D14"/>
                </a:solidFill>
                <a:latin typeface="Avenir Next LT Pro" panose="020B0504020202020204" pitchFamily="34" charset="0"/>
              </a:defRPr>
            </a:lvl1pPr>
          </a:lstStyle>
          <a:p>
            <a:r>
              <a:rPr lang="fr-FR"/>
              <a:t>TEXTE </a:t>
            </a:r>
            <a:br>
              <a:rPr lang="fr-FR"/>
            </a:br>
            <a:r>
              <a:rPr lang="fr-FR"/>
              <a:t>DU TITRE</a:t>
            </a:r>
          </a:p>
        </p:txBody>
      </p:sp>
      <p:sp>
        <p:nvSpPr>
          <p:cNvPr id="13" name="Espace réservé du texte 2">
            <a:extLst>
              <a:ext uri="{FF2B5EF4-FFF2-40B4-BE49-F238E27FC236}">
                <a16:creationId xmlns:a16="http://schemas.microsoft.com/office/drawing/2014/main" id="{EEB4ED8F-DAFC-45DC-88A2-D1564A5DD0E4}"/>
              </a:ext>
            </a:extLst>
          </p:cNvPr>
          <p:cNvSpPr>
            <a:spLocks noGrp="1"/>
          </p:cNvSpPr>
          <p:nvPr>
            <p:ph type="body" sz="quarter" idx="1" hasCustomPrompt="1"/>
          </p:nvPr>
        </p:nvSpPr>
        <p:spPr>
          <a:xfrm>
            <a:off x="345582" y="6285657"/>
            <a:ext cx="2105521" cy="900854"/>
          </a:xfrm>
          <a:prstGeom prst="rect">
            <a:avLst/>
          </a:prstGeom>
        </p:spPr>
        <p:txBody>
          <a:bodyPr/>
          <a:lstStyle>
            <a:lvl1pPr marL="0" indent="0">
              <a:buNone/>
              <a:defRPr sz="5646">
                <a:solidFill>
                  <a:srgbClr val="4482F4"/>
                </a:solidFill>
                <a:latin typeface="Avenir Next LT Pro" panose="020B0504020202020204" pitchFamily="34" charset="0"/>
              </a:defRPr>
            </a:lvl1pPr>
          </a:lstStyle>
          <a:p>
            <a:r>
              <a:rPr lang="en-GB"/>
              <a:t>.</a:t>
            </a:r>
            <a:endParaRPr lang="fr-FR"/>
          </a:p>
        </p:txBody>
      </p:sp>
      <p:sp>
        <p:nvSpPr>
          <p:cNvPr id="2" name="Rectangle 1">
            <a:extLst>
              <a:ext uri="{FF2B5EF4-FFF2-40B4-BE49-F238E27FC236}">
                <a16:creationId xmlns:a16="http://schemas.microsoft.com/office/drawing/2014/main" id="{1E11E404-992B-4C27-88B5-3C4ED42327CA}"/>
              </a:ext>
            </a:extLst>
          </p:cNvPr>
          <p:cNvSpPr/>
          <p:nvPr userDrawn="1"/>
        </p:nvSpPr>
        <p:spPr>
          <a:xfrm>
            <a:off x="7980420" y="928079"/>
            <a:ext cx="335809" cy="311256"/>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854" tIns="35854" rIns="35854" bIns="35854" numCol="1" spcCol="38100" rtlCol="0" anchor="ctr">
            <a:spAutoFit/>
          </a:bodyPr>
          <a:lstStyle/>
          <a:p>
            <a:pPr marL="0" marR="0" indent="0" algn="ctr" defTabSz="412276" rtl="0" fontAlgn="auto" latinLnBrk="0" hangingPunct="0">
              <a:lnSpc>
                <a:spcPct val="100000"/>
              </a:lnSpc>
              <a:spcBef>
                <a:spcPts val="0"/>
              </a:spcBef>
              <a:spcAft>
                <a:spcPts val="0"/>
              </a:spcAft>
              <a:buClrTx/>
              <a:buSzTx/>
              <a:buFontTx/>
              <a:buNone/>
              <a:tabLst/>
            </a:pPr>
            <a:endParaRPr kumimoji="0" lang="en-GB" sz="1552"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Rectangle 6">
            <a:extLst>
              <a:ext uri="{FF2B5EF4-FFF2-40B4-BE49-F238E27FC236}">
                <a16:creationId xmlns:a16="http://schemas.microsoft.com/office/drawing/2014/main" id="{A2F7F90F-86BF-4837-9AAC-A937E9D57978}"/>
              </a:ext>
            </a:extLst>
          </p:cNvPr>
          <p:cNvSpPr/>
          <p:nvPr userDrawn="1"/>
        </p:nvSpPr>
        <p:spPr>
          <a:xfrm>
            <a:off x="72710" y="48014"/>
            <a:ext cx="4829934" cy="20276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854" tIns="35854" rIns="35854" bIns="35854" numCol="1" spcCol="38100" rtlCol="0" anchor="ctr">
            <a:spAutoFit/>
          </a:bodyPr>
          <a:lstStyle/>
          <a:p>
            <a:pPr marL="0" marR="0" indent="0" algn="l" defTabSz="412276" rtl="0" fontAlgn="auto" latinLnBrk="0" hangingPunct="0">
              <a:lnSpc>
                <a:spcPct val="100000"/>
              </a:lnSpc>
              <a:spcBef>
                <a:spcPts val="0"/>
              </a:spcBef>
              <a:spcAft>
                <a:spcPts val="0"/>
              </a:spcAft>
              <a:buClrTx/>
              <a:buSzTx/>
              <a:buFontTx/>
              <a:buNone/>
              <a:tabLst/>
            </a:pPr>
            <a:r>
              <a:rPr kumimoji="0" lang="en-GB" sz="847"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pic>
        <p:nvPicPr>
          <p:cNvPr id="8" name="Graphique 7">
            <a:extLst>
              <a:ext uri="{FF2B5EF4-FFF2-40B4-BE49-F238E27FC236}">
                <a16:creationId xmlns:a16="http://schemas.microsoft.com/office/drawing/2014/main" id="{B41AB76F-074A-457A-B40A-CA3468DDC4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71246" y="-58640"/>
            <a:ext cx="2095842" cy="1082991"/>
          </a:xfrm>
          <a:prstGeom prst="rect">
            <a:avLst/>
          </a:prstGeom>
        </p:spPr>
      </p:pic>
      <p:pic>
        <p:nvPicPr>
          <p:cNvPr id="9" name="Image 8">
            <a:extLst>
              <a:ext uri="{FF2B5EF4-FFF2-40B4-BE49-F238E27FC236}">
                <a16:creationId xmlns:a16="http://schemas.microsoft.com/office/drawing/2014/main" id="{7A8964F2-F3E5-49B2-A118-7D8C68AFE89C}"/>
              </a:ext>
            </a:extLst>
          </p:cNvPr>
          <p:cNvPicPr>
            <a:picLocks noChangeAspect="1"/>
          </p:cNvPicPr>
          <p:nvPr userDrawn="1"/>
        </p:nvPicPr>
        <p:blipFill rotWithShape="1">
          <a:blip r:embed="rId4">
            <a:alphaModFix amt="30000"/>
          </a:blip>
          <a:srcRect r="39409" b="28626"/>
          <a:stretch/>
        </p:blipFill>
        <p:spPr>
          <a:xfrm>
            <a:off x="6056961" y="1024350"/>
            <a:ext cx="3987153" cy="6742660"/>
          </a:xfrm>
          <a:prstGeom prst="rect">
            <a:avLst/>
          </a:prstGeom>
        </p:spPr>
      </p:pic>
    </p:spTree>
    <p:extLst>
      <p:ext uri="{BB962C8B-B14F-4D97-AF65-F5344CB8AC3E}">
        <p14:creationId xmlns:p14="http://schemas.microsoft.com/office/powerpoint/2010/main" val="214712380"/>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5E56906D-B9F9-9C46-884A-585CFFCFD7F3}"/>
              </a:ext>
            </a:extLst>
          </p:cNvPr>
          <p:cNvSpPr>
            <a:spLocks noGrp="1"/>
          </p:cNvSpPr>
          <p:nvPr>
            <p:ph type="sldNum" sz="quarter" idx="10"/>
          </p:nvPr>
        </p:nvSpPr>
        <p:spPr/>
        <p:txBody>
          <a:bodyPr/>
          <a:lstStyle>
            <a:lvl1pPr>
              <a:defRPr>
                <a:solidFill>
                  <a:srgbClr val="4482F4"/>
                </a:solidFill>
                <a:latin typeface="Avenir Next LT Pro" panose="020B0504020202020204" pitchFamily="34" charset="0"/>
              </a:defRPr>
            </a:lvl1pPr>
          </a:lstStyle>
          <a:p>
            <a:fld id="{86CB4B4D-7CA3-9044-876B-883B54F8677D}" type="slidenum">
              <a:rPr lang="fr-FR" smtClean="0"/>
              <a:pPr/>
              <a:t>‹#›</a:t>
            </a:fld>
            <a:endParaRPr lang="fr-FR"/>
          </a:p>
        </p:txBody>
      </p:sp>
      <p:sp>
        <p:nvSpPr>
          <p:cNvPr id="6" name="Texte niveau 1…">
            <a:extLst>
              <a:ext uri="{FF2B5EF4-FFF2-40B4-BE49-F238E27FC236}">
                <a16:creationId xmlns:a16="http://schemas.microsoft.com/office/drawing/2014/main" id="{7C1EBA70-4CB5-4F49-BC9C-6369F8CC2D92}"/>
              </a:ext>
            </a:extLst>
          </p:cNvPr>
          <p:cNvSpPr txBox="1">
            <a:spLocks noGrp="1"/>
          </p:cNvSpPr>
          <p:nvPr>
            <p:ph type="body" sz="quarter" idx="11"/>
          </p:nvPr>
        </p:nvSpPr>
        <p:spPr>
          <a:xfrm>
            <a:off x="450233" y="1344371"/>
            <a:ext cx="8184991" cy="1197360"/>
          </a:xfrm>
          <a:prstGeom prst="rect">
            <a:avLst/>
          </a:prstGeom>
        </p:spPr>
        <p:txBody>
          <a:bodyPr anchor="t"/>
          <a:lstStyle>
            <a:lvl1pPr marL="0" indent="0" algn="l">
              <a:spcBef>
                <a:spcPts val="0"/>
              </a:spcBef>
              <a:buSzTx/>
              <a:buFontTx/>
              <a:buNone/>
              <a:defRPr sz="1129" b="0" i="0">
                <a:latin typeface="Avenir Next LT Pro" panose="020B0504020202020204" pitchFamily="34" charset="0"/>
              </a:defRPr>
            </a:lvl1pPr>
            <a:lvl2pPr marL="0" indent="0" algn="l">
              <a:spcBef>
                <a:spcPts val="0"/>
              </a:spcBef>
              <a:buSzTx/>
              <a:buNone/>
              <a:defRPr sz="917" b="0" i="0">
                <a:latin typeface="AvenirNext LT Pro Regular" panose="020B0504020202020204" pitchFamily="34" charset="77"/>
              </a:defRPr>
            </a:lvl2pPr>
            <a:lvl3pPr marL="0" indent="0" algn="l">
              <a:spcBef>
                <a:spcPts val="0"/>
              </a:spcBef>
              <a:buSzTx/>
              <a:buNone/>
              <a:defRPr sz="917" b="0" i="0">
                <a:latin typeface="AvenirNext LT Pro Regular" panose="020B0504020202020204" pitchFamily="34" charset="77"/>
              </a:defRPr>
            </a:lvl3pPr>
            <a:lvl4pPr marL="0" indent="0" algn="l">
              <a:spcBef>
                <a:spcPts val="0"/>
              </a:spcBef>
              <a:buSzTx/>
              <a:buNone/>
              <a:defRPr sz="917" b="0" i="0">
                <a:latin typeface="AvenirNext LT Pro Regular" panose="020B0504020202020204" pitchFamily="34" charset="77"/>
              </a:defRPr>
            </a:lvl4pPr>
            <a:lvl5pPr marL="0" indent="0" algn="l">
              <a:spcBef>
                <a:spcPts val="0"/>
              </a:spcBef>
              <a:buSzTx/>
              <a:buNone/>
              <a:defRPr sz="917" b="0" i="0">
                <a:latin typeface="AvenirNext LT Pro Regular" panose="020B0504020202020204" pitchFamily="34" charset="77"/>
              </a:defRPr>
            </a:lvl5pPr>
          </a:lstStyle>
          <a:p>
            <a:endParaRPr lang="fr-FR"/>
          </a:p>
        </p:txBody>
      </p:sp>
      <p:sp>
        <p:nvSpPr>
          <p:cNvPr id="7" name="Texte niveau 1…">
            <a:extLst>
              <a:ext uri="{FF2B5EF4-FFF2-40B4-BE49-F238E27FC236}">
                <a16:creationId xmlns:a16="http://schemas.microsoft.com/office/drawing/2014/main" id="{8D4B5766-FF27-CC43-AD4D-1F4B40A890E1}"/>
              </a:ext>
            </a:extLst>
          </p:cNvPr>
          <p:cNvSpPr txBox="1">
            <a:spLocks noGrp="1"/>
          </p:cNvSpPr>
          <p:nvPr>
            <p:ph type="body" sz="quarter" idx="20" hasCustomPrompt="1"/>
          </p:nvPr>
        </p:nvSpPr>
        <p:spPr>
          <a:xfrm>
            <a:off x="450235" y="571785"/>
            <a:ext cx="8184990" cy="412856"/>
          </a:xfrm>
          <a:prstGeom prst="rect">
            <a:avLst/>
          </a:prstGeom>
        </p:spPr>
        <p:txBody>
          <a:bodyPr anchor="t"/>
          <a:lstStyle>
            <a:lvl1pPr marL="0" indent="0" algn="l">
              <a:spcBef>
                <a:spcPts val="0"/>
              </a:spcBef>
              <a:buSzTx/>
              <a:buNone/>
              <a:defRPr sz="1827" b="0" i="0">
                <a:solidFill>
                  <a:srgbClr val="EE7D14"/>
                </a:solidFill>
                <a:latin typeface="Avenir Next LT Pro" panose="020B0504020202020204" pitchFamily="34" charset="0"/>
              </a:defRPr>
            </a:lvl1pPr>
            <a:lvl2pPr marL="0" indent="0" algn="ctr">
              <a:spcBef>
                <a:spcPts val="0"/>
              </a:spcBef>
              <a:buSzTx/>
              <a:buNone/>
              <a:defRPr sz="1412" b="1" i="0">
                <a:latin typeface="AvenirNext LT Pro Bold" panose="020B0504020202020204" pitchFamily="34" charset="77"/>
              </a:defRPr>
            </a:lvl2pPr>
            <a:lvl3pPr marL="0" indent="0" algn="ctr">
              <a:spcBef>
                <a:spcPts val="0"/>
              </a:spcBef>
              <a:buSzTx/>
              <a:buNone/>
              <a:defRPr sz="1412" b="1" i="0">
                <a:latin typeface="AvenirNext LT Pro Bold" panose="020B0504020202020204" pitchFamily="34" charset="77"/>
              </a:defRPr>
            </a:lvl3pPr>
            <a:lvl4pPr marL="0" indent="0" algn="ctr">
              <a:spcBef>
                <a:spcPts val="0"/>
              </a:spcBef>
              <a:buSzTx/>
              <a:buNone/>
              <a:defRPr sz="1412" b="1" i="0">
                <a:latin typeface="AvenirNext LT Pro Bold" panose="020B0504020202020204" pitchFamily="34" charset="77"/>
              </a:defRPr>
            </a:lvl4pPr>
            <a:lvl5pPr marL="0" indent="0" algn="ctr">
              <a:spcBef>
                <a:spcPts val="0"/>
              </a:spcBef>
              <a:buSzTx/>
              <a:buNone/>
              <a:defRPr sz="1412" b="1" i="0">
                <a:latin typeface="AvenirNext LT Pro Bold" panose="020B0504020202020204" pitchFamily="34" charset="77"/>
              </a:defRPr>
            </a:lvl5pPr>
          </a:lstStyle>
          <a:p>
            <a:r>
              <a:rPr lang="fr-FR"/>
              <a:t>TEXTE DU TITRE</a:t>
            </a:r>
            <a:endParaRPr/>
          </a:p>
        </p:txBody>
      </p:sp>
      <p:pic>
        <p:nvPicPr>
          <p:cNvPr id="10" name="Graphique 9">
            <a:extLst>
              <a:ext uri="{FF2B5EF4-FFF2-40B4-BE49-F238E27FC236}">
                <a16:creationId xmlns:a16="http://schemas.microsoft.com/office/drawing/2014/main" id="{527CF4DD-8D05-4144-B42C-4B7A20C452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71246" y="-58640"/>
            <a:ext cx="2095842" cy="1082991"/>
          </a:xfrm>
          <a:prstGeom prst="rect">
            <a:avLst/>
          </a:prstGeom>
        </p:spPr>
      </p:pic>
      <p:sp>
        <p:nvSpPr>
          <p:cNvPr id="2" name="Footer Placeholder 4">
            <a:extLst>
              <a:ext uri="{FF2B5EF4-FFF2-40B4-BE49-F238E27FC236}">
                <a16:creationId xmlns:a16="http://schemas.microsoft.com/office/drawing/2014/main" id="{02ACB9EE-54C8-34ED-399B-9A4EF8601438}"/>
              </a:ext>
            </a:extLst>
          </p:cNvPr>
          <p:cNvSpPr txBox="1">
            <a:spLocks/>
          </p:cNvSpPr>
          <p:nvPr userDrawn="1"/>
        </p:nvSpPr>
        <p:spPr>
          <a:xfrm>
            <a:off x="412149" y="49580"/>
            <a:ext cx="4829934" cy="228946"/>
          </a:xfrm>
          <a:prstGeom prst="rect">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noAutofit/>
          </a:bodyPr>
          <a:lstStyle>
            <a:defPPr>
              <a:defRPr lang="en-US"/>
            </a:defPPr>
            <a:lvl1pPr marL="0" algn="l" defTabSz="512192" rtl="0" eaLnBrk="1" latinLnBrk="0" hangingPunct="1">
              <a:defRPr kumimoji="0" lang="en-US" sz="822" b="0" i="0" u="none" strike="noStrike" kern="1200" cap="none" spc="0" normalizeH="0" baseline="0" smtClean="0">
                <a:ln>
                  <a:noFill/>
                </a:ln>
                <a:solidFill>
                  <a:schemeClr val="tx1"/>
                </a:solidFill>
                <a:effectLst/>
                <a:uFillTx/>
                <a:latin typeface="+mn-lt"/>
                <a:ea typeface="+mn-ea"/>
                <a:cs typeface="+mn-cs"/>
              </a:defRPr>
            </a:lvl1pPr>
            <a:lvl2pPr marL="512192" algn="l" defTabSz="512192" rtl="0" eaLnBrk="1" latinLnBrk="0" hangingPunct="1">
              <a:defRPr sz="2016" kern="1200">
                <a:solidFill>
                  <a:schemeClr val="tx1"/>
                </a:solidFill>
                <a:latin typeface="+mn-lt"/>
                <a:ea typeface="+mn-ea"/>
                <a:cs typeface="+mn-cs"/>
              </a:defRPr>
            </a:lvl2pPr>
            <a:lvl3pPr marL="1024384" algn="l" defTabSz="512192" rtl="0" eaLnBrk="1" latinLnBrk="0" hangingPunct="1">
              <a:defRPr sz="2016" kern="1200">
                <a:solidFill>
                  <a:schemeClr val="tx1"/>
                </a:solidFill>
                <a:latin typeface="+mn-lt"/>
                <a:ea typeface="+mn-ea"/>
                <a:cs typeface="+mn-cs"/>
              </a:defRPr>
            </a:lvl3pPr>
            <a:lvl4pPr marL="1536575" algn="l" defTabSz="512192" rtl="0" eaLnBrk="1" latinLnBrk="0" hangingPunct="1">
              <a:defRPr sz="2016" kern="1200">
                <a:solidFill>
                  <a:schemeClr val="tx1"/>
                </a:solidFill>
                <a:latin typeface="+mn-lt"/>
                <a:ea typeface="+mn-ea"/>
                <a:cs typeface="+mn-cs"/>
              </a:defRPr>
            </a:lvl4pPr>
            <a:lvl5pPr marL="2048768" algn="l" defTabSz="512192" rtl="0" eaLnBrk="1" latinLnBrk="0" hangingPunct="1">
              <a:defRPr sz="2016" kern="1200">
                <a:solidFill>
                  <a:schemeClr val="tx1"/>
                </a:solidFill>
                <a:latin typeface="+mn-lt"/>
                <a:ea typeface="+mn-ea"/>
                <a:cs typeface="+mn-cs"/>
              </a:defRPr>
            </a:lvl5pPr>
            <a:lvl6pPr marL="2560960" algn="l" defTabSz="512192" rtl="0" eaLnBrk="1" latinLnBrk="0" hangingPunct="1">
              <a:defRPr sz="2016" kern="1200">
                <a:solidFill>
                  <a:schemeClr val="tx1"/>
                </a:solidFill>
                <a:latin typeface="+mn-lt"/>
                <a:ea typeface="+mn-ea"/>
                <a:cs typeface="+mn-cs"/>
              </a:defRPr>
            </a:lvl6pPr>
            <a:lvl7pPr marL="3073152" algn="l" defTabSz="512192" rtl="0" eaLnBrk="1" latinLnBrk="0" hangingPunct="1">
              <a:defRPr sz="2016" kern="1200">
                <a:solidFill>
                  <a:schemeClr val="tx1"/>
                </a:solidFill>
                <a:latin typeface="+mn-lt"/>
                <a:ea typeface="+mn-ea"/>
                <a:cs typeface="+mn-cs"/>
              </a:defRPr>
            </a:lvl7pPr>
            <a:lvl8pPr marL="3585343" algn="l" defTabSz="512192" rtl="0" eaLnBrk="1" latinLnBrk="0" hangingPunct="1">
              <a:defRPr sz="2016" kern="1200">
                <a:solidFill>
                  <a:schemeClr val="tx1"/>
                </a:solidFill>
                <a:latin typeface="+mn-lt"/>
                <a:ea typeface="+mn-ea"/>
                <a:cs typeface="+mn-cs"/>
              </a:defRPr>
            </a:lvl8pPr>
            <a:lvl9pPr marL="4097535" algn="l" defTabSz="512192" rtl="0" eaLnBrk="1" latinLnBrk="0" hangingPunct="1">
              <a:defRPr sz="2016" kern="1200">
                <a:solidFill>
                  <a:schemeClr val="tx1"/>
                </a:solidFill>
                <a:latin typeface="+mn-lt"/>
                <a:ea typeface="+mn-ea"/>
                <a:cs typeface="+mn-cs"/>
              </a:defRPr>
            </a:lvl9pPr>
          </a:lstStyle>
          <a:p>
            <a:pPr marL="0" marR="0" lvl="0" indent="0" algn="l" defTabSz="425428" rtl="0" eaLnBrk="1" fontAlgn="auto" latinLnBrk="0" hangingPunct="0">
              <a:lnSpc>
                <a:spcPct val="100000"/>
              </a:lnSpc>
              <a:spcBef>
                <a:spcPts val="0"/>
              </a:spcBef>
              <a:spcAft>
                <a:spcPts val="0"/>
              </a:spcAft>
              <a:buClrTx/>
              <a:buSzTx/>
              <a:buFontTx/>
              <a:buNone/>
              <a:tabLst/>
              <a:defRPr/>
            </a:pPr>
            <a:r>
              <a:rPr kumimoji="0" lang="en-GB" sz="772" b="0" i="0" u="none" strike="noStrike" kern="1200" cap="none" spc="0" normalizeH="0" baseline="0" noProof="0" dirty="0">
                <a:ln>
                  <a:noFill/>
                </a:ln>
                <a:solidFill>
                  <a:srgbClr val="000000"/>
                </a:solidFill>
                <a:effectLst/>
                <a:uLnTx/>
                <a:uFillTx/>
                <a:latin typeface="Avenir Next LT Pro"/>
              </a:rPr>
              <a:t>For institutional investors only </a:t>
            </a:r>
          </a:p>
        </p:txBody>
      </p:sp>
    </p:spTree>
    <p:extLst>
      <p:ext uri="{BB962C8B-B14F-4D97-AF65-F5344CB8AC3E}">
        <p14:creationId xmlns:p14="http://schemas.microsoft.com/office/powerpoint/2010/main" val="601066512"/>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5D2E13A-DA89-D84D-89CF-3E6A0B6BD886}"/>
              </a:ext>
            </a:extLst>
          </p:cNvPr>
          <p:cNvSpPr>
            <a:spLocks noGrp="1"/>
          </p:cNvSpPr>
          <p:nvPr>
            <p:ph type="sldNum" sz="quarter" idx="10"/>
          </p:nvPr>
        </p:nvSpPr>
        <p:spPr/>
        <p:txBody>
          <a:bodyPr/>
          <a:lstStyle>
            <a:lvl1pPr>
              <a:defRPr>
                <a:solidFill>
                  <a:srgbClr val="4482F4"/>
                </a:solidFill>
              </a:defRPr>
            </a:lvl1pPr>
          </a:lstStyle>
          <a:p>
            <a:fld id="{86CB4B4D-7CA3-9044-876B-883B54F8677D}" type="slidenum">
              <a:rPr lang="fr-FR" smtClean="0"/>
              <a:pPr/>
              <a:t>‹#›</a:t>
            </a:fld>
            <a:endParaRPr lang="fr-FR"/>
          </a:p>
        </p:txBody>
      </p:sp>
      <p:sp>
        <p:nvSpPr>
          <p:cNvPr id="6" name="Texte niveau 1…">
            <a:extLst>
              <a:ext uri="{FF2B5EF4-FFF2-40B4-BE49-F238E27FC236}">
                <a16:creationId xmlns:a16="http://schemas.microsoft.com/office/drawing/2014/main" id="{1B927CFA-D671-FC45-974E-C3473C3C806C}"/>
              </a:ext>
            </a:extLst>
          </p:cNvPr>
          <p:cNvSpPr txBox="1">
            <a:spLocks noGrp="1"/>
          </p:cNvSpPr>
          <p:nvPr>
            <p:ph type="body" sz="quarter" idx="1" hasCustomPrompt="1"/>
          </p:nvPr>
        </p:nvSpPr>
        <p:spPr>
          <a:xfrm>
            <a:off x="855251" y="2770127"/>
            <a:ext cx="8330317" cy="900708"/>
          </a:xfrm>
          <a:prstGeom prst="rect">
            <a:avLst/>
          </a:prstGeom>
        </p:spPr>
        <p:txBody>
          <a:bodyPr anchor="t"/>
          <a:lstStyle>
            <a:lvl1pPr marL="241940" indent="-241940" algn="l">
              <a:spcBef>
                <a:spcPts val="0"/>
              </a:spcBef>
              <a:buClr>
                <a:srgbClr val="1780FC"/>
              </a:buClr>
              <a:buSzPct val="150000"/>
              <a:buFont typeface="Arial" panose="020B0604020202020204" pitchFamily="34" charset="0"/>
              <a:buChar char="•"/>
              <a:defRPr sz="917" b="0" i="0">
                <a:latin typeface="Avenir Next LT Pro" panose="020B0504020202020204" pitchFamily="34" charset="0"/>
              </a:defRPr>
            </a:lvl1pPr>
            <a:lvl2pPr marL="0" indent="0" algn="l">
              <a:spcBef>
                <a:spcPts val="0"/>
              </a:spcBef>
              <a:buSzTx/>
              <a:buNone/>
              <a:defRPr sz="917" b="0" i="0">
                <a:latin typeface="AvenirNext LT Pro Regular" panose="020B0504020202020204" pitchFamily="34" charset="77"/>
              </a:defRPr>
            </a:lvl2pPr>
            <a:lvl3pPr marL="0" indent="0" algn="l">
              <a:spcBef>
                <a:spcPts val="0"/>
              </a:spcBef>
              <a:buSzTx/>
              <a:buNone/>
              <a:defRPr sz="917" b="0" i="0">
                <a:latin typeface="AvenirNext LT Pro Regular" panose="020B0504020202020204" pitchFamily="34" charset="77"/>
              </a:defRPr>
            </a:lvl3pPr>
            <a:lvl4pPr marL="0" indent="0" algn="l">
              <a:spcBef>
                <a:spcPts val="0"/>
              </a:spcBef>
              <a:buSzTx/>
              <a:buNone/>
              <a:defRPr sz="917" b="0" i="0">
                <a:latin typeface="AvenirNext LT Pro Regular" panose="020B0504020202020204" pitchFamily="34" charset="77"/>
              </a:defRPr>
            </a:lvl4pPr>
            <a:lvl5pPr marL="0" indent="0" algn="l">
              <a:spcBef>
                <a:spcPts val="0"/>
              </a:spcBef>
              <a:buSzTx/>
              <a:buNone/>
              <a:defRPr sz="917" b="0" i="0">
                <a:latin typeface="AvenirNext LT Pro Regular" panose="020B0504020202020204" pitchFamily="34" charset="77"/>
              </a:defRPr>
            </a:lvl5pPr>
          </a:lstStyle>
          <a:p>
            <a:r>
              <a:rPr lang="fr-FR"/>
              <a:t>Chart </a:t>
            </a:r>
            <a:r>
              <a:rPr lang="fr-FR" err="1"/>
              <a:t>Title</a:t>
            </a:r>
            <a:endParaRPr lang="fr-FR"/>
          </a:p>
          <a:p>
            <a:endParaRPr lang="fr-FR"/>
          </a:p>
          <a:p>
            <a:endParaRPr lang="fr-FR"/>
          </a:p>
          <a:p>
            <a:endParaRPr lang="fr-FR"/>
          </a:p>
          <a:p>
            <a:endParaRPr lang="fr-FR"/>
          </a:p>
        </p:txBody>
      </p:sp>
      <p:sp>
        <p:nvSpPr>
          <p:cNvPr id="7" name="Texte niveau 1…">
            <a:extLst>
              <a:ext uri="{FF2B5EF4-FFF2-40B4-BE49-F238E27FC236}">
                <a16:creationId xmlns:a16="http://schemas.microsoft.com/office/drawing/2014/main" id="{B3419EBC-4339-E840-8957-F2B5B0613C9E}"/>
              </a:ext>
            </a:extLst>
          </p:cNvPr>
          <p:cNvSpPr txBox="1">
            <a:spLocks noGrp="1"/>
          </p:cNvSpPr>
          <p:nvPr>
            <p:ph type="body" sz="quarter" idx="11"/>
          </p:nvPr>
        </p:nvSpPr>
        <p:spPr>
          <a:xfrm>
            <a:off x="332531" y="1330876"/>
            <a:ext cx="8853036" cy="1142154"/>
          </a:xfrm>
          <a:prstGeom prst="rect">
            <a:avLst/>
          </a:prstGeom>
        </p:spPr>
        <p:txBody>
          <a:bodyPr anchor="t"/>
          <a:lstStyle>
            <a:lvl1pPr marL="0" indent="0" algn="l">
              <a:spcBef>
                <a:spcPts val="0"/>
              </a:spcBef>
              <a:buSzTx/>
              <a:buFontTx/>
              <a:buNone/>
              <a:defRPr sz="1129" b="0" i="0">
                <a:latin typeface="Avenir Next LT Pro" panose="020B0504020202020204" pitchFamily="34" charset="0"/>
              </a:defRPr>
            </a:lvl1pPr>
            <a:lvl2pPr marL="0" indent="0" algn="l">
              <a:spcBef>
                <a:spcPts val="0"/>
              </a:spcBef>
              <a:buSzTx/>
              <a:buNone/>
              <a:defRPr sz="917" b="0" i="0">
                <a:latin typeface="AvenirNext LT Pro Regular" panose="020B0504020202020204" pitchFamily="34" charset="77"/>
              </a:defRPr>
            </a:lvl2pPr>
            <a:lvl3pPr marL="0" indent="0" algn="l">
              <a:spcBef>
                <a:spcPts val="0"/>
              </a:spcBef>
              <a:buSzTx/>
              <a:buNone/>
              <a:defRPr sz="917" b="0" i="0">
                <a:latin typeface="AvenirNext LT Pro Regular" panose="020B0504020202020204" pitchFamily="34" charset="77"/>
              </a:defRPr>
            </a:lvl3pPr>
            <a:lvl4pPr marL="0" indent="0" algn="l">
              <a:spcBef>
                <a:spcPts val="0"/>
              </a:spcBef>
              <a:buSzTx/>
              <a:buNone/>
              <a:defRPr sz="917" b="0" i="0">
                <a:latin typeface="AvenirNext LT Pro Regular" panose="020B0504020202020204" pitchFamily="34" charset="77"/>
              </a:defRPr>
            </a:lvl4pPr>
            <a:lvl5pPr marL="0" indent="0" algn="l">
              <a:spcBef>
                <a:spcPts val="0"/>
              </a:spcBef>
              <a:buSzTx/>
              <a:buNone/>
              <a:defRPr sz="917" b="0" i="0">
                <a:latin typeface="AvenirNext LT Pro Regular" panose="020B0504020202020204" pitchFamily="34" charset="77"/>
              </a:defRPr>
            </a:lvl5pPr>
          </a:lstStyle>
          <a:p>
            <a:endParaRPr lang="fr-FR"/>
          </a:p>
        </p:txBody>
      </p:sp>
      <p:sp>
        <p:nvSpPr>
          <p:cNvPr id="8" name="Texte niveau 1…">
            <a:extLst>
              <a:ext uri="{FF2B5EF4-FFF2-40B4-BE49-F238E27FC236}">
                <a16:creationId xmlns:a16="http://schemas.microsoft.com/office/drawing/2014/main" id="{4B3BD4D5-212F-5247-85E0-13E1C897E542}"/>
              </a:ext>
            </a:extLst>
          </p:cNvPr>
          <p:cNvSpPr txBox="1">
            <a:spLocks noGrp="1"/>
          </p:cNvSpPr>
          <p:nvPr>
            <p:ph type="body" sz="quarter" idx="20" hasCustomPrompt="1"/>
          </p:nvPr>
        </p:nvSpPr>
        <p:spPr>
          <a:xfrm>
            <a:off x="332533" y="917942"/>
            <a:ext cx="5629874" cy="332311"/>
          </a:xfrm>
          <a:prstGeom prst="rect">
            <a:avLst/>
          </a:prstGeom>
        </p:spPr>
        <p:txBody>
          <a:bodyPr anchor="t"/>
          <a:lstStyle>
            <a:lvl1pPr marL="0" indent="0" algn="l">
              <a:spcBef>
                <a:spcPts val="0"/>
              </a:spcBef>
              <a:buSzTx/>
              <a:buNone/>
              <a:defRPr sz="1412" b="0" i="0">
                <a:solidFill>
                  <a:srgbClr val="EE7D14"/>
                </a:solidFill>
                <a:latin typeface="Avenir Next LT Pro" panose="020B0504020202020204" pitchFamily="34" charset="0"/>
              </a:defRPr>
            </a:lvl1pPr>
            <a:lvl2pPr marL="0" indent="0" algn="ctr">
              <a:spcBef>
                <a:spcPts val="0"/>
              </a:spcBef>
              <a:buSzTx/>
              <a:buNone/>
              <a:defRPr sz="1412" b="1" i="0">
                <a:latin typeface="AvenirNext LT Pro Bold" panose="020B0504020202020204" pitchFamily="34" charset="77"/>
              </a:defRPr>
            </a:lvl2pPr>
            <a:lvl3pPr marL="0" indent="0" algn="ctr">
              <a:spcBef>
                <a:spcPts val="0"/>
              </a:spcBef>
              <a:buSzTx/>
              <a:buNone/>
              <a:defRPr sz="1412" b="1" i="0">
                <a:latin typeface="AvenirNext LT Pro Bold" panose="020B0504020202020204" pitchFamily="34" charset="77"/>
              </a:defRPr>
            </a:lvl3pPr>
            <a:lvl4pPr marL="0" indent="0" algn="ctr">
              <a:spcBef>
                <a:spcPts val="0"/>
              </a:spcBef>
              <a:buSzTx/>
              <a:buNone/>
              <a:defRPr sz="1412" b="1" i="0">
                <a:latin typeface="AvenirNext LT Pro Bold" panose="020B0504020202020204" pitchFamily="34" charset="77"/>
              </a:defRPr>
            </a:lvl4pPr>
            <a:lvl5pPr marL="0" indent="0" algn="ctr">
              <a:spcBef>
                <a:spcPts val="0"/>
              </a:spcBef>
              <a:buSzTx/>
              <a:buNone/>
              <a:defRPr sz="1412" b="1" i="0">
                <a:latin typeface="AvenirNext LT Pro Bold" panose="020B0504020202020204" pitchFamily="34" charset="77"/>
              </a:defRPr>
            </a:lvl5pPr>
          </a:lstStyle>
          <a:p>
            <a:r>
              <a:rPr lang="fr-FR"/>
              <a:t>CONCLUSION</a:t>
            </a:r>
            <a:endParaRPr/>
          </a:p>
        </p:txBody>
      </p:sp>
      <p:sp>
        <p:nvSpPr>
          <p:cNvPr id="9" name="Rectangle 8">
            <a:extLst>
              <a:ext uri="{FF2B5EF4-FFF2-40B4-BE49-F238E27FC236}">
                <a16:creationId xmlns:a16="http://schemas.microsoft.com/office/drawing/2014/main" id="{5AE6B12A-80E0-4D5E-94B3-38E57F0AF7F0}"/>
              </a:ext>
            </a:extLst>
          </p:cNvPr>
          <p:cNvSpPr/>
          <p:nvPr userDrawn="1"/>
        </p:nvSpPr>
        <p:spPr>
          <a:xfrm>
            <a:off x="72710" y="48014"/>
            <a:ext cx="4829934" cy="20276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854" tIns="35854" rIns="35854" bIns="35854" numCol="1" spcCol="38100" rtlCol="0" anchor="ctr">
            <a:spAutoFit/>
          </a:bodyPr>
          <a:lstStyle/>
          <a:p>
            <a:pPr marL="0" marR="0" indent="0" algn="l" defTabSz="412276" rtl="0" fontAlgn="auto" latinLnBrk="0" hangingPunct="0">
              <a:lnSpc>
                <a:spcPct val="100000"/>
              </a:lnSpc>
              <a:spcBef>
                <a:spcPts val="0"/>
              </a:spcBef>
              <a:spcAft>
                <a:spcPts val="0"/>
              </a:spcAft>
              <a:buClrTx/>
              <a:buSzTx/>
              <a:buFontTx/>
              <a:buNone/>
              <a:tabLst/>
            </a:pPr>
            <a:r>
              <a:rPr kumimoji="0" lang="en-GB" sz="847"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pic>
        <p:nvPicPr>
          <p:cNvPr id="12" name="Graphique 11">
            <a:extLst>
              <a:ext uri="{FF2B5EF4-FFF2-40B4-BE49-F238E27FC236}">
                <a16:creationId xmlns:a16="http://schemas.microsoft.com/office/drawing/2014/main" id="{7F0FB35A-8612-44D5-A988-0C40667FB3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71246" y="-58640"/>
            <a:ext cx="2095842" cy="1082991"/>
          </a:xfrm>
          <a:prstGeom prst="rect">
            <a:avLst/>
          </a:prstGeom>
        </p:spPr>
      </p:pic>
    </p:spTree>
    <p:extLst>
      <p:ext uri="{BB962C8B-B14F-4D97-AF65-F5344CB8AC3E}">
        <p14:creationId xmlns:p14="http://schemas.microsoft.com/office/powerpoint/2010/main" val="473538724"/>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BOUT TOBAM">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BB7FCD1-A796-8D48-AD9A-FDF952267C45}"/>
              </a:ext>
            </a:extLst>
          </p:cNvPr>
          <p:cNvSpPr>
            <a:spLocks noGrp="1"/>
          </p:cNvSpPr>
          <p:nvPr>
            <p:ph type="sldNum" sz="quarter" idx="10"/>
          </p:nvPr>
        </p:nvSpPr>
        <p:spPr/>
        <p:txBody>
          <a:bodyPr/>
          <a:lstStyle/>
          <a:p>
            <a:fld id="{86CB4B4D-7CA3-9044-876B-883B54F8677D}" type="slidenum">
              <a:rPr lang="fr-FR" smtClean="0"/>
              <a:pPr/>
              <a:t>‹#›</a:t>
            </a:fld>
            <a:endParaRPr lang="fr-FR"/>
          </a:p>
        </p:txBody>
      </p:sp>
      <p:sp>
        <p:nvSpPr>
          <p:cNvPr id="14" name="Texte niveau 1…">
            <a:extLst>
              <a:ext uri="{FF2B5EF4-FFF2-40B4-BE49-F238E27FC236}">
                <a16:creationId xmlns:a16="http://schemas.microsoft.com/office/drawing/2014/main" id="{8D98A424-7B77-A948-9913-880FBC8ECFE9}"/>
              </a:ext>
            </a:extLst>
          </p:cNvPr>
          <p:cNvSpPr txBox="1">
            <a:spLocks noGrp="1"/>
          </p:cNvSpPr>
          <p:nvPr>
            <p:ph type="body" sz="quarter" idx="28"/>
          </p:nvPr>
        </p:nvSpPr>
        <p:spPr>
          <a:xfrm>
            <a:off x="451823" y="1352957"/>
            <a:ext cx="4363361" cy="3572150"/>
          </a:xfrm>
          <a:prstGeom prst="rect">
            <a:avLst/>
          </a:prstGeom>
        </p:spPr>
        <p:txBody>
          <a:bodyPr anchor="t"/>
          <a:lstStyle>
            <a:lvl1pPr marL="0" indent="0" algn="l">
              <a:spcBef>
                <a:spcPts val="0"/>
              </a:spcBef>
              <a:buSzTx/>
              <a:buFontTx/>
              <a:buNone/>
              <a:defRPr sz="1129" b="0" i="0">
                <a:latin typeface="Avenir Next LT Pro" panose="020B0504020202020204" pitchFamily="34" charset="0"/>
              </a:defRPr>
            </a:lvl1pPr>
            <a:lvl2pPr marL="0" indent="0" algn="l">
              <a:spcBef>
                <a:spcPts val="0"/>
              </a:spcBef>
              <a:buSzTx/>
              <a:buNone/>
              <a:defRPr sz="917" b="0" i="0">
                <a:latin typeface="AvenirNext LT Pro Regular" panose="020B0504020202020204" pitchFamily="34" charset="77"/>
              </a:defRPr>
            </a:lvl2pPr>
            <a:lvl3pPr marL="0" indent="0" algn="l">
              <a:spcBef>
                <a:spcPts val="0"/>
              </a:spcBef>
              <a:buSzTx/>
              <a:buNone/>
              <a:defRPr sz="917" b="0" i="0">
                <a:latin typeface="AvenirNext LT Pro Regular" panose="020B0504020202020204" pitchFamily="34" charset="77"/>
              </a:defRPr>
            </a:lvl3pPr>
            <a:lvl4pPr marL="0" indent="0" algn="l">
              <a:spcBef>
                <a:spcPts val="0"/>
              </a:spcBef>
              <a:buSzTx/>
              <a:buNone/>
              <a:defRPr sz="917" b="0" i="0">
                <a:latin typeface="AvenirNext LT Pro Regular" panose="020B0504020202020204" pitchFamily="34" charset="77"/>
              </a:defRPr>
            </a:lvl4pPr>
            <a:lvl5pPr marL="0" indent="0" algn="l">
              <a:spcBef>
                <a:spcPts val="0"/>
              </a:spcBef>
              <a:buSzTx/>
              <a:buNone/>
              <a:defRPr sz="917" b="0" i="0">
                <a:latin typeface="AvenirNext LT Pro Regular" panose="020B0504020202020204" pitchFamily="34" charset="77"/>
              </a:defRPr>
            </a:lvl5pPr>
          </a:lstStyle>
          <a:p>
            <a:endParaRPr lang="fr-FR"/>
          </a:p>
        </p:txBody>
      </p:sp>
      <p:sp>
        <p:nvSpPr>
          <p:cNvPr id="15" name="Rectangle 14">
            <a:extLst>
              <a:ext uri="{FF2B5EF4-FFF2-40B4-BE49-F238E27FC236}">
                <a16:creationId xmlns:a16="http://schemas.microsoft.com/office/drawing/2014/main" id="{ADD191DA-67D6-E144-9EC4-AE4ADC400F2B}"/>
              </a:ext>
            </a:extLst>
          </p:cNvPr>
          <p:cNvSpPr/>
          <p:nvPr userDrawn="1"/>
        </p:nvSpPr>
        <p:spPr>
          <a:xfrm>
            <a:off x="460678" y="6229658"/>
            <a:ext cx="1702405" cy="988208"/>
          </a:xfrm>
          <a:prstGeom prst="rect">
            <a:avLst/>
          </a:prstGeom>
        </p:spPr>
        <p:txBody>
          <a:bodyPr wrap="square">
            <a:spAutoFit/>
          </a:bodyPr>
          <a:lstStyle/>
          <a:p>
            <a:pPr algn="l"/>
            <a:r>
              <a:rPr lang="fr-FR" sz="1129" b="0" i="0">
                <a:latin typeface="Avenir Next LT Pro" panose="020B0504020202020204" pitchFamily="34" charset="0"/>
              </a:rPr>
              <a:t>PARIS</a:t>
            </a:r>
          </a:p>
          <a:p>
            <a:pPr algn="l"/>
            <a:r>
              <a:rPr lang="fr-FR" sz="1129" b="0" i="0">
                <a:latin typeface="Avenir Next LT Pro" panose="020B0504020202020204" pitchFamily="34" charset="0"/>
              </a:rPr>
              <a:t>49-53, Avenue des Champs Élysées,</a:t>
            </a:r>
          </a:p>
          <a:p>
            <a:pPr algn="l"/>
            <a:r>
              <a:rPr lang="fr-FR" sz="1129" b="0" i="0">
                <a:latin typeface="Avenir Next LT Pro" panose="020B0504020202020204" pitchFamily="34" charset="0"/>
              </a:rPr>
              <a:t>75008 Paris</a:t>
            </a:r>
          </a:p>
          <a:p>
            <a:pPr algn="l"/>
            <a:r>
              <a:rPr lang="fr-FR" sz="1129" b="0" i="0">
                <a:latin typeface="Avenir Next LT Pro" panose="020B0504020202020204" pitchFamily="34" charset="0"/>
              </a:rPr>
              <a:t>France</a:t>
            </a:r>
          </a:p>
        </p:txBody>
      </p:sp>
      <p:sp>
        <p:nvSpPr>
          <p:cNvPr id="17" name="Rectangle 16">
            <a:extLst>
              <a:ext uri="{FF2B5EF4-FFF2-40B4-BE49-F238E27FC236}">
                <a16:creationId xmlns:a16="http://schemas.microsoft.com/office/drawing/2014/main" id="{29CA7ACE-A552-714A-BB3C-ABB1898FFA22}"/>
              </a:ext>
            </a:extLst>
          </p:cNvPr>
          <p:cNvSpPr/>
          <p:nvPr userDrawn="1"/>
        </p:nvSpPr>
        <p:spPr>
          <a:xfrm>
            <a:off x="2218651" y="6229657"/>
            <a:ext cx="1702405" cy="630897"/>
          </a:xfrm>
          <a:prstGeom prst="rect">
            <a:avLst/>
          </a:prstGeom>
        </p:spPr>
        <p:txBody>
          <a:bodyPr wrap="square">
            <a:spAutoFit/>
          </a:bodyPr>
          <a:lstStyle/>
          <a:p>
            <a:pPr algn="l"/>
            <a:r>
              <a:rPr lang="fr-FR" sz="1129" b="0" i="0">
                <a:latin typeface="Avenir Next LT Pro" panose="020B0504020202020204" pitchFamily="34" charset="0"/>
              </a:rPr>
              <a:t>NEW YORK</a:t>
            </a:r>
          </a:p>
          <a:p>
            <a:pPr algn="l"/>
            <a:r>
              <a:rPr lang="fr-FR" sz="1129" b="0" i="0">
                <a:latin typeface="Avenir Next LT Pro" panose="020B0504020202020204" pitchFamily="34" charset="0"/>
              </a:rPr>
              <a:t>DUBLIN</a:t>
            </a:r>
          </a:p>
          <a:p>
            <a:pPr algn="l"/>
            <a:r>
              <a:rPr lang="fr-FR" sz="1129" b="0" i="0">
                <a:latin typeface="Avenir Next LT Pro" panose="020B0504020202020204" pitchFamily="34" charset="0"/>
              </a:rPr>
              <a:t>LUXEMBOURG</a:t>
            </a:r>
          </a:p>
        </p:txBody>
      </p:sp>
      <p:sp>
        <p:nvSpPr>
          <p:cNvPr id="19" name="Rectangle 18">
            <a:extLst>
              <a:ext uri="{FF2B5EF4-FFF2-40B4-BE49-F238E27FC236}">
                <a16:creationId xmlns:a16="http://schemas.microsoft.com/office/drawing/2014/main" id="{40169652-0ECC-F442-82B7-6679ADCE4DF2}"/>
              </a:ext>
            </a:extLst>
          </p:cNvPr>
          <p:cNvSpPr/>
          <p:nvPr userDrawn="1"/>
        </p:nvSpPr>
        <p:spPr>
          <a:xfrm>
            <a:off x="3997947" y="6229657"/>
            <a:ext cx="2036040" cy="452242"/>
          </a:xfrm>
          <a:prstGeom prst="rect">
            <a:avLst/>
          </a:prstGeom>
        </p:spPr>
        <p:txBody>
          <a:bodyPr wrap="square">
            <a:spAutoFit/>
          </a:bodyPr>
          <a:lstStyle/>
          <a:p>
            <a:pPr algn="l"/>
            <a:r>
              <a:rPr lang="fr-FR" sz="1129" b="0" i="0">
                <a:latin typeface="Avenir Next LT Pro" panose="020B0504020202020204" pitchFamily="34" charset="0"/>
              </a:rPr>
              <a:t>CLIENT SERVICE</a:t>
            </a:r>
          </a:p>
          <a:p>
            <a:pPr algn="l"/>
            <a:r>
              <a:rPr lang="fr-FR" sz="1129" b="0" i="0">
                <a:latin typeface="Avenir Next LT Pro" panose="020B0504020202020204" pitchFamily="34" charset="0"/>
              </a:rPr>
              <a:t>clientservice@tobam.fr</a:t>
            </a:r>
          </a:p>
        </p:txBody>
      </p:sp>
      <p:sp>
        <p:nvSpPr>
          <p:cNvPr id="20" name="Rectangle 19">
            <a:extLst>
              <a:ext uri="{FF2B5EF4-FFF2-40B4-BE49-F238E27FC236}">
                <a16:creationId xmlns:a16="http://schemas.microsoft.com/office/drawing/2014/main" id="{F85BC5BE-6B60-4D57-8612-9BB71A87557C}"/>
              </a:ext>
            </a:extLst>
          </p:cNvPr>
          <p:cNvSpPr/>
          <p:nvPr userDrawn="1"/>
        </p:nvSpPr>
        <p:spPr>
          <a:xfrm>
            <a:off x="451821" y="825651"/>
            <a:ext cx="3469234" cy="730970"/>
          </a:xfrm>
          <a:prstGeom prst="rect">
            <a:avLst/>
          </a:prstGeom>
        </p:spPr>
        <p:txBody>
          <a:bodyPr wrap="square">
            <a:spAutoFit/>
          </a:bodyPr>
          <a:lstStyle/>
          <a:p>
            <a:r>
              <a:rPr lang="fr-FR" sz="2193" b="0">
                <a:solidFill>
                  <a:srgbClr val="EE7D14"/>
                </a:solidFill>
                <a:latin typeface="Avenir Next LT Pro" panose="020B0504020202020204" pitchFamily="34" charset="0"/>
              </a:rPr>
              <a:t>ABOUT TOBAM</a:t>
            </a:r>
          </a:p>
          <a:p>
            <a:pPr algn="l"/>
            <a:endParaRPr lang="fr-FR" sz="1827" b="0" i="0">
              <a:solidFill>
                <a:srgbClr val="EE7D14"/>
              </a:solidFill>
              <a:latin typeface="Avenir Next LT Pro" panose="020B0504020202020204" pitchFamily="34" charset="0"/>
            </a:endParaRPr>
          </a:p>
        </p:txBody>
      </p:sp>
      <p:sp>
        <p:nvSpPr>
          <p:cNvPr id="21" name="Rectangle 20">
            <a:extLst>
              <a:ext uri="{FF2B5EF4-FFF2-40B4-BE49-F238E27FC236}">
                <a16:creationId xmlns:a16="http://schemas.microsoft.com/office/drawing/2014/main" id="{C0FAD8C0-D359-4FC7-95EA-2C206ACE6B45}"/>
              </a:ext>
            </a:extLst>
          </p:cNvPr>
          <p:cNvSpPr/>
          <p:nvPr userDrawn="1"/>
        </p:nvSpPr>
        <p:spPr>
          <a:xfrm>
            <a:off x="451820" y="5845754"/>
            <a:ext cx="3469234" cy="497005"/>
          </a:xfrm>
          <a:prstGeom prst="rect">
            <a:avLst/>
          </a:prstGeom>
        </p:spPr>
        <p:txBody>
          <a:bodyPr wrap="square">
            <a:spAutoFit/>
          </a:bodyPr>
          <a:lstStyle/>
          <a:p>
            <a:r>
              <a:rPr lang="fr-FR" sz="1412" b="0">
                <a:solidFill>
                  <a:srgbClr val="34BE54"/>
                </a:solidFill>
                <a:latin typeface="Avenir Next LT Pro" panose="020B0504020202020204" pitchFamily="34" charset="0"/>
              </a:rPr>
              <a:t>CONTACTS</a:t>
            </a:r>
          </a:p>
          <a:p>
            <a:pPr algn="l"/>
            <a:endParaRPr lang="fr-FR" sz="1129" b="0" i="0">
              <a:solidFill>
                <a:srgbClr val="EE7D14"/>
              </a:solidFill>
              <a:latin typeface="Avenir Next LT Pro" panose="020B0504020202020204" pitchFamily="34" charset="0"/>
            </a:endParaRPr>
          </a:p>
        </p:txBody>
      </p:sp>
      <p:sp>
        <p:nvSpPr>
          <p:cNvPr id="2" name="Rectangle 1">
            <a:extLst>
              <a:ext uri="{FF2B5EF4-FFF2-40B4-BE49-F238E27FC236}">
                <a16:creationId xmlns:a16="http://schemas.microsoft.com/office/drawing/2014/main" id="{BCFCA770-6071-4C1D-B35E-F4014945E113}"/>
              </a:ext>
            </a:extLst>
          </p:cNvPr>
          <p:cNvSpPr/>
          <p:nvPr userDrawn="1"/>
        </p:nvSpPr>
        <p:spPr>
          <a:xfrm>
            <a:off x="7967659" y="921273"/>
            <a:ext cx="541200" cy="31125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854" tIns="35854" rIns="35854" bIns="35854" numCol="1" spcCol="38100" rtlCol="0" anchor="ctr">
            <a:spAutoFit/>
          </a:bodyPr>
          <a:lstStyle/>
          <a:p>
            <a:pPr marL="0" marR="0" indent="0" algn="ctr" defTabSz="412276" rtl="0" fontAlgn="auto" latinLnBrk="0" hangingPunct="0">
              <a:lnSpc>
                <a:spcPct val="100000"/>
              </a:lnSpc>
              <a:spcBef>
                <a:spcPts val="0"/>
              </a:spcBef>
              <a:spcAft>
                <a:spcPts val="0"/>
              </a:spcAft>
              <a:buClrTx/>
              <a:buSzTx/>
              <a:buFontTx/>
              <a:buNone/>
              <a:tabLst/>
            </a:pPr>
            <a:endParaRPr kumimoji="0" lang="en-GB" sz="1552"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Rectangle 11">
            <a:extLst>
              <a:ext uri="{FF2B5EF4-FFF2-40B4-BE49-F238E27FC236}">
                <a16:creationId xmlns:a16="http://schemas.microsoft.com/office/drawing/2014/main" id="{5D01D030-ACCB-4F66-ADE0-AF40E665644A}"/>
              </a:ext>
            </a:extLst>
          </p:cNvPr>
          <p:cNvSpPr/>
          <p:nvPr userDrawn="1"/>
        </p:nvSpPr>
        <p:spPr>
          <a:xfrm>
            <a:off x="72710" y="48014"/>
            <a:ext cx="4829934" cy="20276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854" tIns="35854" rIns="35854" bIns="35854" numCol="1" spcCol="38100" rtlCol="0" anchor="ctr">
            <a:spAutoFit/>
          </a:bodyPr>
          <a:lstStyle/>
          <a:p>
            <a:pPr marL="0" marR="0" indent="0" algn="l" defTabSz="412276" rtl="0" fontAlgn="auto" latinLnBrk="0" hangingPunct="0">
              <a:lnSpc>
                <a:spcPct val="100000"/>
              </a:lnSpc>
              <a:spcBef>
                <a:spcPts val="0"/>
              </a:spcBef>
              <a:spcAft>
                <a:spcPts val="0"/>
              </a:spcAft>
              <a:buClrTx/>
              <a:buSzTx/>
              <a:buFontTx/>
              <a:buNone/>
              <a:tabLst/>
            </a:pPr>
            <a:r>
              <a:rPr kumimoji="0" lang="en-GB" sz="847"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pic>
        <p:nvPicPr>
          <p:cNvPr id="16" name="Graphique 15">
            <a:extLst>
              <a:ext uri="{FF2B5EF4-FFF2-40B4-BE49-F238E27FC236}">
                <a16:creationId xmlns:a16="http://schemas.microsoft.com/office/drawing/2014/main" id="{18B3D9C8-0C2E-4F82-85BA-BCC2BF392D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71246" y="-58640"/>
            <a:ext cx="2095842" cy="1082991"/>
          </a:xfrm>
          <a:prstGeom prst="rect">
            <a:avLst/>
          </a:prstGeom>
        </p:spPr>
      </p:pic>
      <p:pic>
        <p:nvPicPr>
          <p:cNvPr id="13" name="Image 12">
            <a:extLst>
              <a:ext uri="{FF2B5EF4-FFF2-40B4-BE49-F238E27FC236}">
                <a16:creationId xmlns:a16="http://schemas.microsoft.com/office/drawing/2014/main" id="{292FF53A-976E-4E5E-AF1E-0778BE09CEE6}"/>
              </a:ext>
            </a:extLst>
          </p:cNvPr>
          <p:cNvPicPr>
            <a:picLocks noChangeAspect="1"/>
          </p:cNvPicPr>
          <p:nvPr userDrawn="1"/>
        </p:nvPicPr>
        <p:blipFill rotWithShape="1">
          <a:blip r:embed="rId4">
            <a:alphaModFix amt="30000"/>
          </a:blip>
          <a:srcRect r="39409" b="28626"/>
          <a:stretch/>
        </p:blipFill>
        <p:spPr>
          <a:xfrm>
            <a:off x="6056961" y="1024350"/>
            <a:ext cx="3987153" cy="6742660"/>
          </a:xfrm>
          <a:prstGeom prst="rect">
            <a:avLst/>
          </a:prstGeom>
        </p:spPr>
      </p:pic>
    </p:spTree>
    <p:extLst>
      <p:ext uri="{BB962C8B-B14F-4D97-AF65-F5344CB8AC3E}">
        <p14:creationId xmlns:p14="http://schemas.microsoft.com/office/powerpoint/2010/main" val="2235749317"/>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806E9AE-1782-5846-869A-11BDE1204EEF}"/>
              </a:ext>
            </a:extLst>
          </p:cNvPr>
          <p:cNvSpPr>
            <a:spLocks noGrp="1"/>
          </p:cNvSpPr>
          <p:nvPr>
            <p:ph type="sldNum" sz="quarter" idx="10"/>
          </p:nvPr>
        </p:nvSpPr>
        <p:spPr/>
        <p:txBody>
          <a:bodyPr/>
          <a:lstStyle>
            <a:lvl1pPr>
              <a:defRPr>
                <a:solidFill>
                  <a:srgbClr val="4482F4"/>
                </a:solidFill>
              </a:defRPr>
            </a:lvl1pPr>
          </a:lstStyle>
          <a:p>
            <a:fld id="{86CB4B4D-7CA3-9044-876B-883B54F8677D}" type="slidenum">
              <a:rPr lang="fr-FR" smtClean="0"/>
              <a:pPr/>
              <a:t>‹#›</a:t>
            </a:fld>
            <a:endParaRPr lang="fr-FR"/>
          </a:p>
        </p:txBody>
      </p:sp>
      <p:sp>
        <p:nvSpPr>
          <p:cNvPr id="9" name="Texte niveau 1…">
            <a:extLst>
              <a:ext uri="{FF2B5EF4-FFF2-40B4-BE49-F238E27FC236}">
                <a16:creationId xmlns:a16="http://schemas.microsoft.com/office/drawing/2014/main" id="{8A8BA933-BB67-2242-A573-4441FCAF66AC}"/>
              </a:ext>
            </a:extLst>
          </p:cNvPr>
          <p:cNvSpPr txBox="1">
            <a:spLocks noGrp="1"/>
          </p:cNvSpPr>
          <p:nvPr>
            <p:ph type="body" sz="quarter" idx="28"/>
          </p:nvPr>
        </p:nvSpPr>
        <p:spPr>
          <a:xfrm>
            <a:off x="601602" y="1522286"/>
            <a:ext cx="8919525" cy="5480973"/>
          </a:xfrm>
          <a:prstGeom prst="rect">
            <a:avLst/>
          </a:prstGeom>
        </p:spPr>
        <p:txBody>
          <a:bodyPr anchor="t"/>
          <a:lstStyle>
            <a:lvl1pPr marL="0" indent="0" algn="l">
              <a:spcBef>
                <a:spcPts val="0"/>
              </a:spcBef>
              <a:buSzTx/>
              <a:buFontTx/>
              <a:buNone/>
              <a:defRPr sz="1129" b="0" i="0">
                <a:latin typeface="Avenir Next LT Pro" panose="020B0504020202020204" pitchFamily="34" charset="0"/>
              </a:defRPr>
            </a:lvl1pPr>
            <a:lvl2pPr marL="0" indent="0" algn="l">
              <a:spcBef>
                <a:spcPts val="0"/>
              </a:spcBef>
              <a:buSzTx/>
              <a:buNone/>
              <a:defRPr sz="917" b="0" i="0">
                <a:latin typeface="AvenirNext LT Pro Regular" panose="020B0504020202020204" pitchFamily="34" charset="77"/>
              </a:defRPr>
            </a:lvl2pPr>
            <a:lvl3pPr marL="0" indent="0" algn="l">
              <a:spcBef>
                <a:spcPts val="0"/>
              </a:spcBef>
              <a:buSzTx/>
              <a:buNone/>
              <a:defRPr sz="917" b="0" i="0">
                <a:latin typeface="AvenirNext LT Pro Regular" panose="020B0504020202020204" pitchFamily="34" charset="77"/>
              </a:defRPr>
            </a:lvl3pPr>
            <a:lvl4pPr marL="0" indent="0" algn="l">
              <a:spcBef>
                <a:spcPts val="0"/>
              </a:spcBef>
              <a:buSzTx/>
              <a:buNone/>
              <a:defRPr sz="917" b="0" i="0">
                <a:latin typeface="AvenirNext LT Pro Regular" panose="020B0504020202020204" pitchFamily="34" charset="77"/>
              </a:defRPr>
            </a:lvl4pPr>
            <a:lvl5pPr marL="0" indent="0" algn="l">
              <a:spcBef>
                <a:spcPts val="0"/>
              </a:spcBef>
              <a:buSzTx/>
              <a:buNone/>
              <a:defRPr sz="917" b="0" i="0">
                <a:latin typeface="AvenirNext LT Pro Regular" panose="020B0504020202020204" pitchFamily="34" charset="77"/>
              </a:defRPr>
            </a:lvl5pPr>
          </a:lstStyle>
          <a:p>
            <a:endParaRPr lang="fr-FR"/>
          </a:p>
        </p:txBody>
      </p:sp>
      <p:sp>
        <p:nvSpPr>
          <p:cNvPr id="12" name="Rectangle">
            <a:extLst>
              <a:ext uri="{FF2B5EF4-FFF2-40B4-BE49-F238E27FC236}">
                <a16:creationId xmlns:a16="http://schemas.microsoft.com/office/drawing/2014/main" id="{443BE3C4-E69C-114C-BEF9-CF9273FA515E}"/>
              </a:ext>
            </a:extLst>
          </p:cNvPr>
          <p:cNvSpPr/>
          <p:nvPr userDrawn="1"/>
        </p:nvSpPr>
        <p:spPr>
          <a:xfrm>
            <a:off x="451822" y="1352958"/>
            <a:ext cx="9199943" cy="5919154"/>
          </a:xfrm>
          <a:prstGeom prst="rect">
            <a:avLst/>
          </a:prstGeom>
          <a:ln w="12700">
            <a:noFill/>
            <a:miter lim="400000"/>
          </a:ln>
        </p:spPr>
        <p:txBody>
          <a:bodyPr lIns="35847" tIns="35847" rIns="35847" bIns="35847" anchor="ctr"/>
          <a:lstStyle/>
          <a:p>
            <a:pPr>
              <a:defRPr sz="2200" b="0">
                <a:solidFill>
                  <a:srgbClr val="FFFFFF"/>
                </a:solidFill>
                <a:latin typeface="+mn-lt"/>
                <a:ea typeface="+mn-ea"/>
                <a:cs typeface="+mn-cs"/>
                <a:sym typeface="Helvetica Neue Medium"/>
              </a:defRPr>
            </a:pPr>
            <a:endParaRPr sz="1552"/>
          </a:p>
        </p:txBody>
      </p:sp>
      <p:sp>
        <p:nvSpPr>
          <p:cNvPr id="11" name="Rectangle 10">
            <a:extLst>
              <a:ext uri="{FF2B5EF4-FFF2-40B4-BE49-F238E27FC236}">
                <a16:creationId xmlns:a16="http://schemas.microsoft.com/office/drawing/2014/main" id="{C0F5D53E-DBB2-48C1-BEB0-90588A6EFE95}"/>
              </a:ext>
            </a:extLst>
          </p:cNvPr>
          <p:cNvSpPr/>
          <p:nvPr userDrawn="1"/>
        </p:nvSpPr>
        <p:spPr>
          <a:xfrm>
            <a:off x="451821" y="825651"/>
            <a:ext cx="3469234" cy="497005"/>
          </a:xfrm>
          <a:prstGeom prst="rect">
            <a:avLst/>
          </a:prstGeom>
        </p:spPr>
        <p:txBody>
          <a:bodyPr wrap="square">
            <a:spAutoFit/>
          </a:bodyPr>
          <a:lstStyle/>
          <a:p>
            <a:r>
              <a:rPr lang="fr-FR" sz="1412" b="0">
                <a:solidFill>
                  <a:srgbClr val="EE7D14"/>
                </a:solidFill>
                <a:latin typeface="Avenir Next LT Pro" panose="020B0504020202020204" pitchFamily="34" charset="0"/>
              </a:rPr>
              <a:t>DISCLAIMER</a:t>
            </a:r>
          </a:p>
          <a:p>
            <a:pPr algn="l"/>
            <a:endParaRPr lang="fr-FR" sz="1129" b="0" i="0">
              <a:solidFill>
                <a:srgbClr val="EE7D14"/>
              </a:solidFill>
              <a:latin typeface="Avenir Next LT Pro" panose="020B0504020202020204" pitchFamily="34" charset="0"/>
            </a:endParaRPr>
          </a:p>
        </p:txBody>
      </p:sp>
      <p:sp>
        <p:nvSpPr>
          <p:cNvPr id="8" name="Rectangle 7">
            <a:extLst>
              <a:ext uri="{FF2B5EF4-FFF2-40B4-BE49-F238E27FC236}">
                <a16:creationId xmlns:a16="http://schemas.microsoft.com/office/drawing/2014/main" id="{E30ECC74-A602-46C1-9F57-0852696BF04A}"/>
              </a:ext>
            </a:extLst>
          </p:cNvPr>
          <p:cNvSpPr/>
          <p:nvPr userDrawn="1"/>
        </p:nvSpPr>
        <p:spPr>
          <a:xfrm>
            <a:off x="72710" y="48014"/>
            <a:ext cx="4829934" cy="20276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854" tIns="35854" rIns="35854" bIns="35854" numCol="1" spcCol="38100" rtlCol="0" anchor="ctr">
            <a:spAutoFit/>
          </a:bodyPr>
          <a:lstStyle/>
          <a:p>
            <a:pPr marL="0" marR="0" indent="0" algn="l" defTabSz="412276" rtl="0" fontAlgn="auto" latinLnBrk="0" hangingPunct="0">
              <a:lnSpc>
                <a:spcPct val="100000"/>
              </a:lnSpc>
              <a:spcBef>
                <a:spcPts val="0"/>
              </a:spcBef>
              <a:spcAft>
                <a:spcPts val="0"/>
              </a:spcAft>
              <a:buClrTx/>
              <a:buSzTx/>
              <a:buFontTx/>
              <a:buNone/>
              <a:tabLst/>
            </a:pPr>
            <a:r>
              <a:rPr kumimoji="0" lang="en-GB" sz="847"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pic>
        <p:nvPicPr>
          <p:cNvPr id="15" name="Graphique 14">
            <a:extLst>
              <a:ext uri="{FF2B5EF4-FFF2-40B4-BE49-F238E27FC236}">
                <a16:creationId xmlns:a16="http://schemas.microsoft.com/office/drawing/2014/main" id="{D54DE80A-C686-47ED-A8F7-A28A06DDAC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71246" y="-58640"/>
            <a:ext cx="2095842" cy="1082991"/>
          </a:xfrm>
          <a:prstGeom prst="rect">
            <a:avLst/>
          </a:prstGeom>
        </p:spPr>
      </p:pic>
      <p:pic>
        <p:nvPicPr>
          <p:cNvPr id="13" name="Image 12">
            <a:extLst>
              <a:ext uri="{FF2B5EF4-FFF2-40B4-BE49-F238E27FC236}">
                <a16:creationId xmlns:a16="http://schemas.microsoft.com/office/drawing/2014/main" id="{E00E4DE2-5EC1-42E9-8B36-D379F13BF722}"/>
              </a:ext>
            </a:extLst>
          </p:cNvPr>
          <p:cNvPicPr>
            <a:picLocks noChangeAspect="1"/>
          </p:cNvPicPr>
          <p:nvPr userDrawn="1"/>
        </p:nvPicPr>
        <p:blipFill rotWithShape="1">
          <a:blip r:embed="rId4">
            <a:alphaModFix amt="23000"/>
          </a:blip>
          <a:srcRect r="39409" b="28626"/>
          <a:stretch/>
        </p:blipFill>
        <p:spPr>
          <a:xfrm>
            <a:off x="6010652" y="891439"/>
            <a:ext cx="3987153" cy="6742660"/>
          </a:xfrm>
          <a:prstGeom prst="rect">
            <a:avLst/>
          </a:prstGeom>
        </p:spPr>
      </p:pic>
    </p:spTree>
    <p:extLst>
      <p:ext uri="{BB962C8B-B14F-4D97-AF65-F5344CB8AC3E}">
        <p14:creationId xmlns:p14="http://schemas.microsoft.com/office/powerpoint/2010/main" val="277508851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p>
        </p:txBody>
      </p:sp>
      <p:sp>
        <p:nvSpPr>
          <p:cNvPr id="3" name="Espace réservé du contenu 2">
            <a:extLst>
              <a:ext uri="{FF2B5EF4-FFF2-40B4-BE49-F238E27FC236}">
                <a16:creationId xmlns:a16="http://schemas.microsoft.com/office/drawing/2014/main" id="{B3D3A9A9-C109-4A68-8A3F-E092690A6EDA}"/>
              </a:ext>
            </a:extLst>
          </p:cNvPr>
          <p:cNvSpPr>
            <a:spLocks noGrp="1"/>
          </p:cNvSpPr>
          <p:nvPr>
            <p:ph sz="quarter" idx="14" hasCustomPrompt="1"/>
          </p:nvPr>
        </p:nvSpPr>
        <p:spPr>
          <a:xfrm>
            <a:off x="450232" y="1344370"/>
            <a:ext cx="4498250"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a:t>Use Alt + Shift + Right / Left arrow to navigate through text levels</a:t>
            </a:r>
          </a:p>
          <a:p>
            <a:pPr lvl="1"/>
            <a:r>
              <a:rPr lang="en-US"/>
              <a:t>Deuxième niveau</a:t>
            </a:r>
          </a:p>
          <a:p>
            <a:pPr lvl="2"/>
            <a:r>
              <a:rPr lang="en-US"/>
              <a:t>Troisième niveau</a:t>
            </a:r>
          </a:p>
          <a:p>
            <a:pPr lvl="3"/>
            <a:r>
              <a:rPr lang="en-US"/>
              <a:t>Quatrième niveau</a:t>
            </a:r>
          </a:p>
          <a:p>
            <a:pPr lvl="4"/>
            <a:r>
              <a:rPr lang="en-US"/>
              <a:t>Cinquième niveau</a:t>
            </a:r>
          </a:p>
        </p:txBody>
      </p:sp>
      <p:sp>
        <p:nvSpPr>
          <p:cNvPr id="7" name="Espace réservé du contenu 6">
            <a:extLst>
              <a:ext uri="{FF2B5EF4-FFF2-40B4-BE49-F238E27FC236}">
                <a16:creationId xmlns:a16="http://schemas.microsoft.com/office/drawing/2014/main" id="{6E80021B-D418-4AE6-89BF-314A522A64BE}"/>
              </a:ext>
            </a:extLst>
          </p:cNvPr>
          <p:cNvSpPr>
            <a:spLocks noGrp="1"/>
          </p:cNvSpPr>
          <p:nvPr>
            <p:ph sz="quarter" idx="15" hasCustomPrompt="1"/>
          </p:nvPr>
        </p:nvSpPr>
        <p:spPr>
          <a:xfrm>
            <a:off x="5095630" y="1344370"/>
            <a:ext cx="4498250"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a:t>Use Alt + Shift + Right / Left arrow to navigate through text levels</a:t>
            </a:r>
          </a:p>
          <a:p>
            <a:pPr lvl="1"/>
            <a:r>
              <a:rPr lang="en-US"/>
              <a:t>Deuxième niveau</a:t>
            </a:r>
          </a:p>
          <a:p>
            <a:pPr lvl="2"/>
            <a:r>
              <a:rPr lang="en-US"/>
              <a:t>Troisième niveau</a:t>
            </a:r>
          </a:p>
          <a:p>
            <a:pPr lvl="3"/>
            <a:r>
              <a:rPr lang="en-US"/>
              <a:t>Quatrième niveau</a:t>
            </a:r>
          </a:p>
          <a:p>
            <a:pPr lvl="4"/>
            <a:r>
              <a:rPr lang="en-US"/>
              <a:t>Cinquième niveau</a:t>
            </a:r>
          </a:p>
        </p:txBody>
      </p:sp>
      <p:sp>
        <p:nvSpPr>
          <p:cNvPr id="5" name="Espace réservé de la date 4">
            <a:extLst>
              <a:ext uri="{FF2B5EF4-FFF2-40B4-BE49-F238E27FC236}">
                <a16:creationId xmlns:a16="http://schemas.microsoft.com/office/drawing/2014/main" id="{9CD8D519-D584-41F2-A105-BC7BCB237F67}"/>
              </a:ext>
            </a:extLst>
          </p:cNvPr>
          <p:cNvSpPr>
            <a:spLocks noGrp="1"/>
          </p:cNvSpPr>
          <p:nvPr>
            <p:ph type="dt" sz="half" idx="16"/>
          </p:nvPr>
        </p:nvSpPr>
        <p:spPr/>
        <p:txBody>
          <a:bodyPr/>
          <a:lstStyle/>
          <a:p>
            <a:fld id="{CF612357-6474-4A15-8FC1-E5A796C215FB}" type="datetime1">
              <a:rPr lang="en-US" smtClean="0"/>
              <a:t>11/25/2024</a:t>
            </a:fld>
            <a:endParaRPr lang="en-US"/>
          </a:p>
        </p:txBody>
      </p:sp>
      <p:sp>
        <p:nvSpPr>
          <p:cNvPr id="9" name="Espace réservé du pied de page 8">
            <a:extLst>
              <a:ext uri="{FF2B5EF4-FFF2-40B4-BE49-F238E27FC236}">
                <a16:creationId xmlns:a16="http://schemas.microsoft.com/office/drawing/2014/main" id="{567125CF-40DD-4666-9472-96CE34DA254C}"/>
              </a:ext>
            </a:extLst>
          </p:cNvPr>
          <p:cNvSpPr>
            <a:spLocks noGrp="1"/>
          </p:cNvSpPr>
          <p:nvPr>
            <p:ph type="ftr" sz="quarter" idx="17"/>
          </p:nvPr>
        </p:nvSpPr>
        <p:spPr/>
        <p:txBody>
          <a:bodyPr/>
          <a:lstStyle/>
          <a:p>
            <a:pPr defTabSz="425428"/>
            <a:r>
              <a:rPr lang="en-GB"/>
              <a:t>For institutional investors only</a:t>
            </a:r>
          </a:p>
        </p:txBody>
      </p:sp>
      <p:sp>
        <p:nvSpPr>
          <p:cNvPr id="10" name="Espace réservé du numéro de diapositive 9">
            <a:extLst>
              <a:ext uri="{FF2B5EF4-FFF2-40B4-BE49-F238E27FC236}">
                <a16:creationId xmlns:a16="http://schemas.microsoft.com/office/drawing/2014/main" id="{34DC9126-54B5-485E-8B02-FD6357DE99CC}"/>
              </a:ext>
            </a:extLst>
          </p:cNvPr>
          <p:cNvSpPr>
            <a:spLocks noGrp="1"/>
          </p:cNvSpPr>
          <p:nvPr>
            <p:ph type="sldNum" sz="quarter" idx="18"/>
          </p:nvPr>
        </p:nvSpPr>
        <p:spPr>
          <a:xfrm>
            <a:off x="9521126" y="7384179"/>
            <a:ext cx="476678" cy="282961"/>
          </a:xfrm>
        </p:spPr>
        <p:txBody>
          <a:bodyPr/>
          <a:lstStyle>
            <a:lvl1pPr>
              <a:defRPr lang="fr-FR" smtClean="0"/>
            </a:lvl1pPr>
          </a:lstStyle>
          <a:p>
            <a:pPr defTabSz="332943"/>
            <a:fld id="{355F9927-066A-4E42-B902-7FE3DF2732F9}" type="slidenum">
              <a:rPr lang="en-US" smtClean="0"/>
              <a:pPr defTabSz="332943"/>
              <a:t>‹#›</a:t>
            </a:fld>
            <a:endParaRPr lang="en-US"/>
          </a:p>
        </p:txBody>
      </p:sp>
    </p:spTree>
    <p:extLst>
      <p:ext uri="{BB962C8B-B14F-4D97-AF65-F5344CB8AC3E}">
        <p14:creationId xmlns:p14="http://schemas.microsoft.com/office/powerpoint/2010/main" val="1196528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8" name="Image 6">
            <a:extLst>
              <a:ext uri="{FF2B5EF4-FFF2-40B4-BE49-F238E27FC236}">
                <a16:creationId xmlns:a16="http://schemas.microsoft.com/office/drawing/2014/main" id="{9482D7BE-79F9-407B-8D3B-1DF3394AA2C9}"/>
              </a:ext>
            </a:extLst>
          </p:cNvPr>
          <p:cNvPicPr>
            <a:picLocks noChangeAspect="1"/>
          </p:cNvPicPr>
          <p:nvPr userDrawn="1"/>
        </p:nvPicPr>
        <p:blipFill rotWithShape="1">
          <a:blip r:embed="rId2">
            <a:alphaModFix amt="30000"/>
          </a:blip>
          <a:srcRect r="26825"/>
          <a:stretch/>
        </p:blipFill>
        <p:spPr>
          <a:xfrm rot="5400000">
            <a:off x="1930892" y="608929"/>
            <a:ext cx="5237323" cy="9099106"/>
          </a:xfrm>
          <a:prstGeom prst="rect">
            <a:avLst/>
          </a:prstGeom>
        </p:spPr>
      </p:pic>
      <p:sp>
        <p:nvSpPr>
          <p:cNvPr id="11" name="ZoneTexte 10">
            <a:extLst>
              <a:ext uri="{FF2B5EF4-FFF2-40B4-BE49-F238E27FC236}">
                <a16:creationId xmlns:a16="http://schemas.microsoft.com/office/drawing/2014/main" id="{1B94AFA8-0B79-454B-B84E-2E2E5088E120}"/>
              </a:ext>
            </a:extLst>
          </p:cNvPr>
          <p:cNvSpPr txBox="1">
            <a:spLocks/>
          </p:cNvSpPr>
          <p:nvPr userDrawn="1"/>
        </p:nvSpPr>
        <p:spPr>
          <a:xfrm>
            <a:off x="450234" y="2083014"/>
            <a:ext cx="3945987" cy="1357830"/>
          </a:xfrm>
          <a:prstGeom prst="rect">
            <a:avLst/>
          </a:prstGeom>
          <a:noFill/>
        </p:spPr>
        <p:txBody>
          <a:bodyPr lIns="0" tIns="0" rIns="0" bIns="0" rtlCol="0" anchor="ctr">
            <a:noAutofit/>
          </a:bodyPr>
          <a:lstStyle>
            <a:defPPr>
              <a:defRPr lang="en-US"/>
            </a:defPPr>
            <a:lvl1pPr lvl="0" indent="0" defTabSz="457200" eaLnBrk="0" fontAlgn="base" hangingPunct="0">
              <a:spcBef>
                <a:spcPct val="20000"/>
              </a:spcBef>
              <a:spcAft>
                <a:spcPct val="0"/>
              </a:spcAft>
              <a:buClr>
                <a:srgbClr val="B3B3B3"/>
              </a:buClr>
              <a:buFont typeface="Arial" panose="020B0604020202020204" pitchFamily="34" charset="0"/>
              <a:buNone/>
              <a:defRPr sz="2000" b="0" i="1" cap="none" spc="0" baseline="0">
                <a:latin typeface="Avenir Next LT Pro" panose="020B0504020202020204" pitchFamily="34" charset="0"/>
                <a:ea typeface="MS PGothic" panose="020B0600070205080204" pitchFamily="34" charset="-128"/>
                <a:cs typeface="Arial" panose="020B0604020202020204" pitchFamily="34" charset="0"/>
              </a:defRPr>
            </a:lvl1pPr>
            <a:lvl2pPr marL="742950" indent="-285750" defTabSz="457200" eaLnBrk="0" fontAlgn="base" hangingPunct="0">
              <a:spcBef>
                <a:spcPct val="20000"/>
              </a:spcBef>
              <a:spcAft>
                <a:spcPct val="0"/>
              </a:spcAft>
              <a:buFont typeface="Arial" panose="020B0604020202020204" pitchFamily="34" charset="0"/>
              <a:buChar char="–"/>
              <a:defRPr sz="2800">
                <a:ea typeface="MS PGothic" panose="020B0600070205080204" pitchFamily="34" charset="-128"/>
              </a:defRPr>
            </a:lvl2pPr>
            <a:lvl3pPr marL="1143000" indent="-228600" defTabSz="457200" eaLnBrk="0" fontAlgn="base" hangingPunct="0">
              <a:spcBef>
                <a:spcPct val="20000"/>
              </a:spcBef>
              <a:spcAft>
                <a:spcPct val="0"/>
              </a:spcAft>
              <a:buFont typeface="Arial" panose="020B0604020202020204" pitchFamily="34" charset="0"/>
              <a:buChar char="•"/>
              <a:defRPr sz="2400">
                <a:ea typeface="MS PGothic" panose="020B0600070205080204" pitchFamily="34" charset="-128"/>
              </a:defRPr>
            </a:lvl3pPr>
            <a:lvl4pPr marL="1600200" indent="-228600" defTabSz="457200" eaLnBrk="0" fontAlgn="base" hangingPunct="0">
              <a:spcBef>
                <a:spcPct val="20000"/>
              </a:spcBef>
              <a:spcAft>
                <a:spcPct val="0"/>
              </a:spcAft>
              <a:buFont typeface="Arial" panose="020B0604020202020204" pitchFamily="34" charset="0"/>
              <a:buChar char="–"/>
              <a:defRPr sz="2000">
                <a:ea typeface="MS PGothic" panose="020B0600070205080204" pitchFamily="34" charset="-128"/>
              </a:defRPr>
            </a:lvl4pPr>
            <a:lvl5pPr marL="2057400" indent="-228600" defTabSz="457200" eaLnBrk="0" fontAlgn="base" hangingPunct="0">
              <a:spcBef>
                <a:spcPct val="20000"/>
              </a:spcBef>
              <a:spcAft>
                <a:spcPct val="0"/>
              </a:spcAft>
              <a:buFont typeface="Arial" panose="020B0604020202020204" pitchFamily="34" charset="0"/>
              <a:buChar char="»"/>
              <a:defRPr sz="2000">
                <a:ea typeface="MS PGothic" panose="020B0600070205080204" pitchFamily="34" charset="-128"/>
              </a:defRPr>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lvl="0"/>
            <a:r>
              <a:rPr lang="en-US" sz="1503" dirty="0">
                <a:latin typeface="+mn-lt"/>
              </a:rPr>
              <a:t>Our mission: Provide rational and professional solutions to long term investors in the context of efficient markets</a:t>
            </a:r>
          </a:p>
        </p:txBody>
      </p:sp>
      <p:sp>
        <p:nvSpPr>
          <p:cNvPr id="2" name="Title 1"/>
          <p:cNvSpPr>
            <a:spLocks noGrp="1"/>
          </p:cNvSpPr>
          <p:nvPr>
            <p:ph type="ctrTitle" hasCustomPrompt="1"/>
          </p:nvPr>
        </p:nvSpPr>
        <p:spPr>
          <a:xfrm>
            <a:off x="450234" y="571786"/>
            <a:ext cx="9147529" cy="1064650"/>
          </a:xfrm>
        </p:spPr>
        <p:txBody>
          <a:bodyPr lIns="0" tIns="0" rIns="0" bIns="0" anchor="t"/>
          <a:lstStyle>
            <a:lvl1pPr algn="l">
              <a:defRPr sz="2630" b="0" cap="all" baseline="0">
                <a:solidFill>
                  <a:schemeClr val="bg2"/>
                </a:solidFill>
                <a:latin typeface="+mj-lt"/>
              </a:defRPr>
            </a:lvl1pPr>
          </a:lstStyle>
          <a:p>
            <a:r>
              <a:rPr lang="en-US" noProof="0"/>
              <a:t>Presentation title</a:t>
            </a:r>
            <a:endParaRPr lang="en-US" noProof="0" dirty="0"/>
          </a:p>
        </p:txBody>
      </p:sp>
      <p:sp>
        <p:nvSpPr>
          <p:cNvPr id="13" name="Espace réservé du texte 12">
            <a:extLst>
              <a:ext uri="{FF2B5EF4-FFF2-40B4-BE49-F238E27FC236}">
                <a16:creationId xmlns:a16="http://schemas.microsoft.com/office/drawing/2014/main" id="{1CE41566-3BD0-4ED0-8CDB-7D5AB8C5956E}"/>
              </a:ext>
            </a:extLst>
          </p:cNvPr>
          <p:cNvSpPr>
            <a:spLocks noGrp="1"/>
          </p:cNvSpPr>
          <p:nvPr>
            <p:ph type="body" sz="quarter" idx="10" hasCustomPrompt="1"/>
          </p:nvPr>
        </p:nvSpPr>
        <p:spPr>
          <a:xfrm>
            <a:off x="450235" y="7385575"/>
            <a:ext cx="1627591" cy="378907"/>
          </a:xfrm>
          <a:noFill/>
        </p:spPr>
        <p:txBody>
          <a:bodyPr rtlCol="0" anchor="ctr">
            <a:noAutofit/>
          </a:bodyPr>
          <a:lstStyle>
            <a:lvl1pPr>
              <a:defRPr lang="en-GB" sz="1311" b="0" i="1" spc="0" noProof="0" dirty="0">
                <a:latin typeface="+mn-lt"/>
                <a:ea typeface="MS PGothic" panose="020B0600070205080204" pitchFamily="34" charset="-128"/>
              </a:defRPr>
            </a:lvl1pPr>
          </a:lstStyle>
          <a:p>
            <a:pPr lvl="0" defTabSz="332941" eaLnBrk="0" fontAlgn="base" hangingPunct="0">
              <a:spcBef>
                <a:spcPct val="20000"/>
              </a:spcBef>
              <a:spcAft>
                <a:spcPct val="0"/>
              </a:spcAft>
              <a:buClr>
                <a:srgbClr val="B3B3B3"/>
              </a:buClr>
              <a:buFont typeface="Arial" panose="020B0604020202020204" pitchFamily="34" charset="0"/>
            </a:pPr>
            <a:r>
              <a:rPr lang="en-US" noProof="0"/>
              <a:t>[Month year]</a:t>
            </a:r>
            <a:endParaRPr lang="en-US" noProof="0" dirty="0"/>
          </a:p>
        </p:txBody>
      </p:sp>
      <p:sp>
        <p:nvSpPr>
          <p:cNvPr id="14" name="Espace réservé du texte 12">
            <a:extLst>
              <a:ext uri="{FF2B5EF4-FFF2-40B4-BE49-F238E27FC236}">
                <a16:creationId xmlns:a16="http://schemas.microsoft.com/office/drawing/2014/main" id="{FEB4DBF5-F4AA-4F2A-8767-8CDCC79C2C5C}"/>
              </a:ext>
            </a:extLst>
          </p:cNvPr>
          <p:cNvSpPr>
            <a:spLocks noGrp="1"/>
          </p:cNvSpPr>
          <p:nvPr>
            <p:ph type="body" sz="quarter" idx="11" hasCustomPrompt="1"/>
          </p:nvPr>
        </p:nvSpPr>
        <p:spPr>
          <a:xfrm>
            <a:off x="5885874" y="217196"/>
            <a:ext cx="3705757" cy="225561"/>
          </a:xfrm>
        </p:spPr>
        <p:txBody>
          <a:bodyPr lIns="0" tIns="46800" rIns="0" bIns="46800"/>
          <a:lstStyle>
            <a:lvl1pPr algn="r">
              <a:lnSpc>
                <a:spcPct val="100000"/>
              </a:lnSpc>
              <a:defRPr sz="846" b="0" i="0">
                <a:latin typeface="+mn-lt"/>
              </a:defRPr>
            </a:lvl1pPr>
            <a:lvl3pPr marL="0" indent="0" algn="l">
              <a:spcBef>
                <a:spcPts val="0"/>
              </a:spcBef>
              <a:buNone/>
              <a:defRPr/>
            </a:lvl3pPr>
          </a:lstStyle>
          <a:p>
            <a:pPr lvl="0"/>
            <a:r>
              <a:rPr lang="en-US" noProof="0"/>
              <a:t>Confidentiality</a:t>
            </a:r>
            <a:endParaRPr lang="en-US" noProof="0" dirty="0"/>
          </a:p>
        </p:txBody>
      </p:sp>
      <p:pic>
        <p:nvPicPr>
          <p:cNvPr id="16" name="Graphique 15">
            <a:extLst>
              <a:ext uri="{FF2B5EF4-FFF2-40B4-BE49-F238E27FC236}">
                <a16:creationId xmlns:a16="http://schemas.microsoft.com/office/drawing/2014/main" id="{32285908-A981-4E0E-AB18-94FF13468D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8112388" y="5831176"/>
            <a:ext cx="2724447" cy="1322346"/>
          </a:xfrm>
          <a:prstGeom prst="rect">
            <a:avLst/>
          </a:prstGeom>
        </p:spPr>
      </p:pic>
      <p:sp>
        <p:nvSpPr>
          <p:cNvPr id="6" name="Espace réservé de la date 5">
            <a:extLst>
              <a:ext uri="{FF2B5EF4-FFF2-40B4-BE49-F238E27FC236}">
                <a16:creationId xmlns:a16="http://schemas.microsoft.com/office/drawing/2014/main" id="{151CE5FC-9303-4E3F-BFA6-0CF8C7EF5087}"/>
              </a:ext>
            </a:extLst>
          </p:cNvPr>
          <p:cNvSpPr>
            <a:spLocks noGrp="1"/>
          </p:cNvSpPr>
          <p:nvPr>
            <p:ph type="dt" sz="half" idx="12"/>
          </p:nvPr>
        </p:nvSpPr>
        <p:spPr/>
        <p:txBody>
          <a:bodyPr/>
          <a:lstStyle/>
          <a:p>
            <a:fld id="{CF612357-6474-4A15-8FC1-E5A796C215FB}" type="datetime1">
              <a:rPr lang="en-US" smtClean="0"/>
              <a:t>11/25/2024</a:t>
            </a:fld>
            <a:endParaRPr lang="en-US" dirty="0"/>
          </a:p>
        </p:txBody>
      </p:sp>
      <p:sp>
        <p:nvSpPr>
          <p:cNvPr id="7" name="Espace réservé du pied de page 6">
            <a:extLst>
              <a:ext uri="{FF2B5EF4-FFF2-40B4-BE49-F238E27FC236}">
                <a16:creationId xmlns:a16="http://schemas.microsoft.com/office/drawing/2014/main" id="{1E0B9642-6770-43FC-915C-CBF3B5D1634C}"/>
              </a:ext>
            </a:extLst>
          </p:cNvPr>
          <p:cNvSpPr>
            <a:spLocks noGrp="1"/>
          </p:cNvSpPr>
          <p:nvPr>
            <p:ph type="ftr" sz="quarter" idx="13"/>
          </p:nvPr>
        </p:nvSpPr>
        <p:spPr>
          <a:xfrm>
            <a:off x="0" y="0"/>
            <a:ext cx="0" cy="0"/>
          </a:xfrm>
          <a:noFill/>
          <a:ln>
            <a:noFill/>
          </a:ln>
        </p:spPr>
        <p:txBody>
          <a:bodyPr/>
          <a:lstStyle>
            <a:lvl1pPr>
              <a:defRPr sz="100">
                <a:ln>
                  <a:noFill/>
                </a:ln>
                <a:noFill/>
              </a:defRPr>
            </a:lvl1pPr>
          </a:lstStyle>
          <a:p>
            <a:pPr defTabSz="425425"/>
            <a:r>
              <a:rPr lang="en-GB"/>
              <a:t>For institutional investors only</a:t>
            </a:r>
            <a:endParaRPr lang="en-GB" dirty="0"/>
          </a:p>
        </p:txBody>
      </p:sp>
      <p:sp>
        <p:nvSpPr>
          <p:cNvPr id="9" name="Espace réservé du numéro de diapositive 8">
            <a:extLst>
              <a:ext uri="{FF2B5EF4-FFF2-40B4-BE49-F238E27FC236}">
                <a16:creationId xmlns:a16="http://schemas.microsoft.com/office/drawing/2014/main" id="{E4F286B9-1BAF-42C6-B1B0-4F6D0D7D61C8}"/>
              </a:ext>
            </a:extLst>
          </p:cNvPr>
          <p:cNvSpPr>
            <a:spLocks noGrp="1"/>
          </p:cNvSpPr>
          <p:nvPr>
            <p:ph type="sldNum" sz="quarter" idx="14"/>
          </p:nvPr>
        </p:nvSpPr>
        <p:spPr>
          <a:xfrm>
            <a:off x="0" y="0"/>
            <a:ext cx="0" cy="0"/>
          </a:xfrm>
          <a:noFill/>
          <a:ln>
            <a:noFill/>
          </a:ln>
        </p:spPr>
        <p:txBody>
          <a:bodyPr/>
          <a:lstStyle>
            <a:lvl1pPr>
              <a:defRPr sz="100">
                <a:ln>
                  <a:noFill/>
                </a:ln>
                <a:noFill/>
              </a:defRPr>
            </a:lvl1pPr>
          </a:lstStyle>
          <a:p>
            <a:pPr algn="r" defTabSz="332941"/>
            <a:fld id="{355F9927-066A-4E42-B902-7FE3DF2732F9}" type="slidenum">
              <a:rPr lang="en-US" smtClean="0"/>
              <a:pPr algn="r" defTabSz="332941"/>
              <a:t>‹#›</a:t>
            </a:fld>
            <a:endParaRPr lang="en-US" dirty="0"/>
          </a:p>
        </p:txBody>
      </p:sp>
    </p:spTree>
    <p:extLst>
      <p:ext uri="{BB962C8B-B14F-4D97-AF65-F5344CB8AC3E}">
        <p14:creationId xmlns:p14="http://schemas.microsoft.com/office/powerpoint/2010/main" val="656873572"/>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D673E6-1EEE-41E9-8305-F76C23C9004F}"/>
              </a:ext>
            </a:extLst>
          </p:cNvPr>
          <p:cNvSpPr>
            <a:spLocks noGrp="1"/>
          </p:cNvSpPr>
          <p:nvPr>
            <p:ph type="title" hasCustomPrompt="1"/>
          </p:nvPr>
        </p:nvSpPr>
        <p:spPr/>
        <p:txBody>
          <a:bodyPr/>
          <a:lstStyle>
            <a:lvl1pPr>
              <a:defRPr/>
            </a:lvl1pPr>
          </a:lstStyle>
          <a:p>
            <a:r>
              <a:rPr lang="en-US" noProof="0"/>
              <a:t>Slide title</a:t>
            </a:r>
            <a:endParaRPr lang="en-US" noProof="0" dirty="0"/>
          </a:p>
        </p:txBody>
      </p:sp>
      <p:sp>
        <p:nvSpPr>
          <p:cNvPr id="6" name="Espace réservé de la date 5">
            <a:extLst>
              <a:ext uri="{FF2B5EF4-FFF2-40B4-BE49-F238E27FC236}">
                <a16:creationId xmlns:a16="http://schemas.microsoft.com/office/drawing/2014/main" id="{DBB29243-DCAE-4A64-8CFD-863D97580EE0}"/>
              </a:ext>
            </a:extLst>
          </p:cNvPr>
          <p:cNvSpPr>
            <a:spLocks noGrp="1"/>
          </p:cNvSpPr>
          <p:nvPr>
            <p:ph type="dt" sz="half" idx="10"/>
          </p:nvPr>
        </p:nvSpPr>
        <p:spPr/>
        <p:txBody>
          <a:bodyPr/>
          <a:lstStyle/>
          <a:p>
            <a:fld id="{CF612357-6474-4A15-8FC1-E5A796C215FB}" type="datetime1">
              <a:rPr lang="en-US" smtClean="0"/>
              <a:t>11/25/2024</a:t>
            </a:fld>
            <a:endParaRPr lang="en-US" dirty="0"/>
          </a:p>
        </p:txBody>
      </p:sp>
      <p:sp>
        <p:nvSpPr>
          <p:cNvPr id="7" name="Espace réservé du pied de page 6">
            <a:extLst>
              <a:ext uri="{FF2B5EF4-FFF2-40B4-BE49-F238E27FC236}">
                <a16:creationId xmlns:a16="http://schemas.microsoft.com/office/drawing/2014/main" id="{5F8F4521-AECA-4459-A58E-3D4B83916A9D}"/>
              </a:ext>
            </a:extLst>
          </p:cNvPr>
          <p:cNvSpPr>
            <a:spLocks noGrp="1"/>
          </p:cNvSpPr>
          <p:nvPr>
            <p:ph type="ftr" sz="quarter" idx="11"/>
          </p:nvPr>
        </p:nvSpPr>
        <p:spPr/>
        <p:txBody>
          <a:bodyPr/>
          <a:lstStyle/>
          <a:p>
            <a:pPr defTabSz="425425"/>
            <a:r>
              <a:rPr lang="en-GB"/>
              <a:t>For institutional investors only</a:t>
            </a:r>
            <a:endParaRPr lang="en-GB" dirty="0"/>
          </a:p>
        </p:txBody>
      </p:sp>
      <p:sp>
        <p:nvSpPr>
          <p:cNvPr id="8" name="Espace réservé du numéro de diapositive 7">
            <a:extLst>
              <a:ext uri="{FF2B5EF4-FFF2-40B4-BE49-F238E27FC236}">
                <a16:creationId xmlns:a16="http://schemas.microsoft.com/office/drawing/2014/main" id="{99B6C336-299A-42EA-B758-AB2E785AE2CC}"/>
              </a:ext>
            </a:extLst>
          </p:cNvPr>
          <p:cNvSpPr>
            <a:spLocks noGrp="1"/>
          </p:cNvSpPr>
          <p:nvPr>
            <p:ph type="sldNum" sz="quarter" idx="12"/>
          </p:nvPr>
        </p:nvSpPr>
        <p:spPr>
          <a:xfrm>
            <a:off x="9521125" y="7384180"/>
            <a:ext cx="476678" cy="282961"/>
          </a:xfrm>
        </p:spPr>
        <p:txBody>
          <a:bodyPr/>
          <a:lstStyle>
            <a:lvl1pPr>
              <a:defRPr lang="fr-FR" smtClean="0"/>
            </a:lvl1pPr>
          </a:lstStyle>
          <a:p>
            <a:pPr defTabSz="332941"/>
            <a:fld id="{355F9927-066A-4E42-B902-7FE3DF2732F9}" type="slidenum">
              <a:rPr lang="en-US" smtClean="0"/>
              <a:pPr defTabSz="332941"/>
              <a:t>‹#›</a:t>
            </a:fld>
            <a:endParaRPr lang="en-US" dirty="0"/>
          </a:p>
        </p:txBody>
      </p:sp>
    </p:spTree>
    <p:extLst>
      <p:ext uri="{BB962C8B-B14F-4D97-AF65-F5344CB8AC3E}">
        <p14:creationId xmlns:p14="http://schemas.microsoft.com/office/powerpoint/2010/main" val="6131369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DBB29243-DCAE-4A64-8CFD-863D97580EE0}"/>
              </a:ext>
            </a:extLst>
          </p:cNvPr>
          <p:cNvSpPr>
            <a:spLocks noGrp="1"/>
          </p:cNvSpPr>
          <p:nvPr>
            <p:ph type="dt" sz="half" idx="10"/>
          </p:nvPr>
        </p:nvSpPr>
        <p:spPr/>
        <p:txBody>
          <a:bodyPr/>
          <a:lstStyle/>
          <a:p>
            <a:fld id="{CF612357-6474-4A15-8FC1-E5A796C215FB}" type="datetime1">
              <a:rPr lang="en-US" smtClean="0"/>
              <a:t>11/25/2024</a:t>
            </a:fld>
            <a:endParaRPr lang="en-US" dirty="0"/>
          </a:p>
        </p:txBody>
      </p:sp>
      <p:sp>
        <p:nvSpPr>
          <p:cNvPr id="8" name="Espace réservé du numéro de diapositive 7">
            <a:extLst>
              <a:ext uri="{FF2B5EF4-FFF2-40B4-BE49-F238E27FC236}">
                <a16:creationId xmlns:a16="http://schemas.microsoft.com/office/drawing/2014/main" id="{99B6C336-299A-42EA-B758-AB2E785AE2CC}"/>
              </a:ext>
            </a:extLst>
          </p:cNvPr>
          <p:cNvSpPr>
            <a:spLocks noGrp="1"/>
          </p:cNvSpPr>
          <p:nvPr>
            <p:ph type="sldNum" sz="quarter" idx="12"/>
          </p:nvPr>
        </p:nvSpPr>
        <p:spPr>
          <a:xfrm>
            <a:off x="9521125" y="7384180"/>
            <a:ext cx="476678" cy="282961"/>
          </a:xfrm>
        </p:spPr>
        <p:txBody>
          <a:bodyPr/>
          <a:lstStyle>
            <a:lvl1pPr>
              <a:defRPr lang="fr-FR" smtClean="0"/>
            </a:lvl1pPr>
          </a:lstStyle>
          <a:p>
            <a:pPr defTabSz="332941"/>
            <a:fld id="{355F9927-066A-4E42-B902-7FE3DF2732F9}" type="slidenum">
              <a:rPr lang="en-US" smtClean="0"/>
              <a:pPr defTabSz="332941"/>
              <a:t>‹#›</a:t>
            </a:fld>
            <a:endParaRPr lang="en-US" dirty="0"/>
          </a:p>
        </p:txBody>
      </p:sp>
    </p:spTree>
    <p:extLst>
      <p:ext uri="{BB962C8B-B14F-4D97-AF65-F5344CB8AC3E}">
        <p14:creationId xmlns:p14="http://schemas.microsoft.com/office/powerpoint/2010/main" val="25796987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endParaRPr lang="en-US" noProof="0" dirty="0"/>
          </a:p>
        </p:txBody>
      </p:sp>
      <p:sp>
        <p:nvSpPr>
          <p:cNvPr id="8" name="Espace réservé du texte 7">
            <a:extLst>
              <a:ext uri="{FF2B5EF4-FFF2-40B4-BE49-F238E27FC236}">
                <a16:creationId xmlns:a16="http://schemas.microsoft.com/office/drawing/2014/main" id="{25F41B83-2ADD-40CF-80E5-F7208B8DFD7B}"/>
              </a:ext>
            </a:extLst>
          </p:cNvPr>
          <p:cNvSpPr>
            <a:spLocks noGrp="1"/>
          </p:cNvSpPr>
          <p:nvPr>
            <p:ph type="body" sz="quarter" idx="13" hasCustomPrompt="1"/>
          </p:nvPr>
        </p:nvSpPr>
        <p:spPr>
          <a:xfrm>
            <a:off x="450233" y="1344371"/>
            <a:ext cx="9143647" cy="6039808"/>
          </a:xfrm>
        </p:spPr>
        <p:txBody>
          <a:bodyPr/>
          <a:lstStyle>
            <a:lvl2pPr>
              <a:defRPr/>
            </a:lvl2pPr>
            <a:lvl3pPr>
              <a:defRPr/>
            </a:lvl3pPr>
            <a:lvl4pPr>
              <a:defRPr/>
            </a:lvl4pPr>
            <a:lvl5pPr>
              <a:defRPr/>
            </a:lvl5pPr>
          </a:lstStyle>
          <a:p>
            <a:pPr lvl="0"/>
            <a:r>
              <a:rPr lang="en-US" noProof="0"/>
              <a:t>Use Alt + Shift + Right / Left arrow to navigate through text levels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Espace réservé de la date 12">
            <a:extLst>
              <a:ext uri="{FF2B5EF4-FFF2-40B4-BE49-F238E27FC236}">
                <a16:creationId xmlns:a16="http://schemas.microsoft.com/office/drawing/2014/main" id="{C56B2CA5-30C8-4C0E-9443-B96D45E99C15}"/>
              </a:ext>
            </a:extLst>
          </p:cNvPr>
          <p:cNvSpPr>
            <a:spLocks noGrp="1"/>
          </p:cNvSpPr>
          <p:nvPr>
            <p:ph type="dt" sz="half" idx="14"/>
          </p:nvPr>
        </p:nvSpPr>
        <p:spPr/>
        <p:txBody>
          <a:bodyPr/>
          <a:lstStyle/>
          <a:p>
            <a:fld id="{CF612357-6474-4A15-8FC1-E5A796C215FB}" type="datetime1">
              <a:rPr lang="en-US" smtClean="0"/>
              <a:t>11/25/2024</a:t>
            </a:fld>
            <a:endParaRPr lang="en-US" dirty="0"/>
          </a:p>
        </p:txBody>
      </p:sp>
      <p:sp>
        <p:nvSpPr>
          <p:cNvPr id="14" name="Espace réservé du pied de page 13">
            <a:extLst>
              <a:ext uri="{FF2B5EF4-FFF2-40B4-BE49-F238E27FC236}">
                <a16:creationId xmlns:a16="http://schemas.microsoft.com/office/drawing/2014/main" id="{F2A56223-C953-46DD-8F97-F8A3530BCD06}"/>
              </a:ext>
            </a:extLst>
          </p:cNvPr>
          <p:cNvSpPr>
            <a:spLocks noGrp="1"/>
          </p:cNvSpPr>
          <p:nvPr>
            <p:ph type="ftr" sz="quarter" idx="15"/>
          </p:nvPr>
        </p:nvSpPr>
        <p:spPr/>
        <p:txBody>
          <a:bodyPr/>
          <a:lstStyle/>
          <a:p>
            <a:pPr defTabSz="425425"/>
            <a:r>
              <a:rPr lang="en-GB"/>
              <a:t>For institutional investors only</a:t>
            </a:r>
            <a:endParaRPr lang="en-GB" dirty="0"/>
          </a:p>
        </p:txBody>
      </p:sp>
      <p:sp>
        <p:nvSpPr>
          <p:cNvPr id="15" name="Espace réservé du numéro de diapositive 14">
            <a:extLst>
              <a:ext uri="{FF2B5EF4-FFF2-40B4-BE49-F238E27FC236}">
                <a16:creationId xmlns:a16="http://schemas.microsoft.com/office/drawing/2014/main" id="{7140FE2F-F594-4C63-A985-AFD40B68DCCA}"/>
              </a:ext>
            </a:extLst>
          </p:cNvPr>
          <p:cNvSpPr>
            <a:spLocks noGrp="1"/>
          </p:cNvSpPr>
          <p:nvPr>
            <p:ph type="sldNum" sz="quarter" idx="16"/>
          </p:nvPr>
        </p:nvSpPr>
        <p:spPr>
          <a:xfrm>
            <a:off x="9521125" y="7384180"/>
            <a:ext cx="476678" cy="282961"/>
          </a:xfrm>
        </p:spPr>
        <p:txBody>
          <a:bodyPr/>
          <a:lstStyle>
            <a:lvl1pPr>
              <a:defRPr lang="fr-FR" smtClean="0"/>
            </a:lvl1pPr>
          </a:lstStyle>
          <a:p>
            <a:pPr defTabSz="332941"/>
            <a:fld id="{355F9927-066A-4E42-B902-7FE3DF2732F9}" type="slidenum">
              <a:rPr lang="en-US" smtClean="0"/>
              <a:pPr defTabSz="332941"/>
              <a:t>‹#›</a:t>
            </a:fld>
            <a:endParaRPr lang="en-US" dirty="0"/>
          </a:p>
        </p:txBody>
      </p:sp>
    </p:spTree>
    <p:extLst>
      <p:ext uri="{BB962C8B-B14F-4D97-AF65-F5344CB8AC3E}">
        <p14:creationId xmlns:p14="http://schemas.microsoft.com/office/powerpoint/2010/main" val="27227157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endParaRPr lang="en-US" noProof="0" dirty="0"/>
          </a:p>
        </p:txBody>
      </p:sp>
      <p:sp>
        <p:nvSpPr>
          <p:cNvPr id="3" name="Espace réservé du contenu 2">
            <a:extLst>
              <a:ext uri="{FF2B5EF4-FFF2-40B4-BE49-F238E27FC236}">
                <a16:creationId xmlns:a16="http://schemas.microsoft.com/office/drawing/2014/main" id="{B3D3A9A9-C109-4A68-8A3F-E092690A6EDA}"/>
              </a:ext>
            </a:extLst>
          </p:cNvPr>
          <p:cNvSpPr>
            <a:spLocks noGrp="1"/>
          </p:cNvSpPr>
          <p:nvPr>
            <p:ph sz="quarter" idx="14" hasCustomPrompt="1"/>
          </p:nvPr>
        </p:nvSpPr>
        <p:spPr>
          <a:xfrm>
            <a:off x="450233" y="1344370"/>
            <a:ext cx="4498250"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dirty="0"/>
              <a:t>Use Alt + Shift + Right / Left arrow to navigate through text levels</a:t>
            </a:r>
          </a:p>
          <a:p>
            <a:pPr lvl="1"/>
            <a:r>
              <a:rPr lang="en-US"/>
              <a:t>Deuxième niveau</a:t>
            </a:r>
          </a:p>
          <a:p>
            <a:pPr lvl="2"/>
            <a:r>
              <a:rPr lang="en-US"/>
              <a:t>Troisième niveau</a:t>
            </a:r>
          </a:p>
          <a:p>
            <a:pPr lvl="3"/>
            <a:r>
              <a:rPr lang="en-US"/>
              <a:t>Quatrième niveau</a:t>
            </a:r>
          </a:p>
          <a:p>
            <a:pPr lvl="4"/>
            <a:r>
              <a:rPr lang="en-US"/>
              <a:t>Cinquième niveau</a:t>
            </a:r>
            <a:endParaRPr lang="en-US" dirty="0"/>
          </a:p>
        </p:txBody>
      </p:sp>
      <p:sp>
        <p:nvSpPr>
          <p:cNvPr id="7" name="Espace réservé du contenu 6">
            <a:extLst>
              <a:ext uri="{FF2B5EF4-FFF2-40B4-BE49-F238E27FC236}">
                <a16:creationId xmlns:a16="http://schemas.microsoft.com/office/drawing/2014/main" id="{6E80021B-D418-4AE6-89BF-314A522A64BE}"/>
              </a:ext>
            </a:extLst>
          </p:cNvPr>
          <p:cNvSpPr>
            <a:spLocks noGrp="1"/>
          </p:cNvSpPr>
          <p:nvPr>
            <p:ph sz="quarter" idx="15" hasCustomPrompt="1"/>
          </p:nvPr>
        </p:nvSpPr>
        <p:spPr>
          <a:xfrm>
            <a:off x="5095630" y="1344370"/>
            <a:ext cx="4498250"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dirty="0"/>
              <a:t>Use Alt + Shift + Right / Left arrow to navigate through text levels</a:t>
            </a:r>
          </a:p>
          <a:p>
            <a:pPr lvl="1"/>
            <a:r>
              <a:rPr lang="en-US"/>
              <a:t>Deuxième niveau</a:t>
            </a:r>
          </a:p>
          <a:p>
            <a:pPr lvl="2"/>
            <a:r>
              <a:rPr lang="en-US"/>
              <a:t>Troisième niveau</a:t>
            </a:r>
          </a:p>
          <a:p>
            <a:pPr lvl="3"/>
            <a:r>
              <a:rPr lang="en-US"/>
              <a:t>Quatrième niveau</a:t>
            </a:r>
          </a:p>
          <a:p>
            <a:pPr lvl="4"/>
            <a:r>
              <a:rPr lang="en-US"/>
              <a:t>Cinquième niveau</a:t>
            </a:r>
            <a:endParaRPr lang="en-US" dirty="0"/>
          </a:p>
        </p:txBody>
      </p:sp>
      <p:sp>
        <p:nvSpPr>
          <p:cNvPr id="5" name="Espace réservé de la date 4">
            <a:extLst>
              <a:ext uri="{FF2B5EF4-FFF2-40B4-BE49-F238E27FC236}">
                <a16:creationId xmlns:a16="http://schemas.microsoft.com/office/drawing/2014/main" id="{9CD8D519-D584-41F2-A105-BC7BCB237F67}"/>
              </a:ext>
            </a:extLst>
          </p:cNvPr>
          <p:cNvSpPr>
            <a:spLocks noGrp="1"/>
          </p:cNvSpPr>
          <p:nvPr>
            <p:ph type="dt" sz="half" idx="16"/>
          </p:nvPr>
        </p:nvSpPr>
        <p:spPr/>
        <p:txBody>
          <a:bodyPr/>
          <a:lstStyle/>
          <a:p>
            <a:fld id="{CF612357-6474-4A15-8FC1-E5A796C215FB}" type="datetime1">
              <a:rPr lang="en-US" smtClean="0"/>
              <a:t>11/25/2024</a:t>
            </a:fld>
            <a:endParaRPr lang="en-US" dirty="0"/>
          </a:p>
        </p:txBody>
      </p:sp>
      <p:sp>
        <p:nvSpPr>
          <p:cNvPr id="10" name="Espace réservé du numéro de diapositive 9">
            <a:extLst>
              <a:ext uri="{FF2B5EF4-FFF2-40B4-BE49-F238E27FC236}">
                <a16:creationId xmlns:a16="http://schemas.microsoft.com/office/drawing/2014/main" id="{34DC9126-54B5-485E-8B02-FD6357DE99CC}"/>
              </a:ext>
            </a:extLst>
          </p:cNvPr>
          <p:cNvSpPr>
            <a:spLocks noGrp="1"/>
          </p:cNvSpPr>
          <p:nvPr>
            <p:ph type="sldNum" sz="quarter" idx="18"/>
          </p:nvPr>
        </p:nvSpPr>
        <p:spPr>
          <a:xfrm>
            <a:off x="9521125" y="7384180"/>
            <a:ext cx="476678" cy="282961"/>
          </a:xfrm>
        </p:spPr>
        <p:txBody>
          <a:bodyPr/>
          <a:lstStyle>
            <a:lvl1pPr>
              <a:defRPr lang="fr-FR" smtClean="0"/>
            </a:lvl1pPr>
          </a:lstStyle>
          <a:p>
            <a:pPr defTabSz="332941"/>
            <a:fld id="{355F9927-066A-4E42-B902-7FE3DF2732F9}" type="slidenum">
              <a:rPr lang="en-US" smtClean="0"/>
              <a:pPr defTabSz="332941"/>
              <a:t>‹#›</a:t>
            </a:fld>
            <a:endParaRPr lang="en-US" dirty="0"/>
          </a:p>
        </p:txBody>
      </p:sp>
      <p:sp>
        <p:nvSpPr>
          <p:cNvPr id="4" name="Rectangle 3">
            <a:extLst>
              <a:ext uri="{FF2B5EF4-FFF2-40B4-BE49-F238E27FC236}">
                <a16:creationId xmlns:a16="http://schemas.microsoft.com/office/drawing/2014/main" id="{23BA4B23-CE37-B9EF-3F6A-2F54024AA8E6}"/>
              </a:ext>
            </a:extLst>
          </p:cNvPr>
          <p:cNvSpPr/>
          <p:nvPr userDrawn="1"/>
        </p:nvSpPr>
        <p:spPr>
          <a:xfrm>
            <a:off x="308379" y="33339"/>
            <a:ext cx="4829934" cy="20235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240" tIns="39240" rIns="39240" bIns="39240" numCol="1" spcCol="38100" rtlCol="0" anchor="ctr">
            <a:spAutoFit/>
          </a:bodyPr>
          <a:lstStyle/>
          <a:p>
            <a:pPr marL="0" marR="0" indent="0" algn="l" defTabSz="451236" rtl="0" fontAlgn="auto" latinLnBrk="0" hangingPunct="0">
              <a:lnSpc>
                <a:spcPct val="100000"/>
              </a:lnSpc>
              <a:spcBef>
                <a:spcPts val="0"/>
              </a:spcBef>
              <a:spcAft>
                <a:spcPts val="0"/>
              </a:spcAft>
              <a:buClrTx/>
              <a:buSzTx/>
              <a:buFontTx/>
              <a:buNone/>
              <a:tabLst/>
            </a:pPr>
            <a:r>
              <a:rPr kumimoji="0" lang="en-GB" sz="800" b="0" i="0" u="none" strike="noStrike" cap="none" spc="0" normalizeH="0" baseline="0" dirty="0">
                <a:ln>
                  <a:noFill/>
                </a:ln>
                <a:solidFill>
                  <a:schemeClr val="tx1"/>
                </a:solidFill>
                <a:effectLst/>
                <a:uFillTx/>
                <a:latin typeface="Avenir Next LT Pro" panose="020B0504020202020204" pitchFamily="34" charset="0"/>
                <a:ea typeface="+mn-ea"/>
                <a:cs typeface="+mn-cs"/>
                <a:sym typeface="Helvetica Neue Medium"/>
              </a:rPr>
              <a:t>For institutional investors only</a:t>
            </a:r>
            <a:endParaRPr kumimoji="0" lang="fr-FR" sz="800" b="0" i="0" u="none" strike="noStrike" cap="none" spc="0" normalizeH="0" baseline="0" dirty="0">
              <a:ln>
                <a:noFill/>
              </a:ln>
              <a:solidFill>
                <a:schemeClr val="tx1"/>
              </a:solidFill>
              <a:effectLst/>
              <a:uFillTx/>
              <a:latin typeface="Avenir Next LT Pro" panose="020B0504020202020204" pitchFamily="34" charset="0"/>
              <a:ea typeface="+mn-ea"/>
              <a:cs typeface="+mn-cs"/>
              <a:sym typeface="Helvetica Neue Medium"/>
            </a:endParaRPr>
          </a:p>
        </p:txBody>
      </p:sp>
    </p:spTree>
    <p:extLst>
      <p:ext uri="{BB962C8B-B14F-4D97-AF65-F5344CB8AC3E}">
        <p14:creationId xmlns:p14="http://schemas.microsoft.com/office/powerpoint/2010/main" val="26322650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endParaRPr lang="en-US" noProof="0" dirty="0"/>
          </a:p>
        </p:txBody>
      </p:sp>
      <p:sp>
        <p:nvSpPr>
          <p:cNvPr id="4" name="Date Placeholder 3"/>
          <p:cNvSpPr>
            <a:spLocks noGrp="1"/>
          </p:cNvSpPr>
          <p:nvPr>
            <p:ph type="dt" sz="half" idx="10"/>
          </p:nvPr>
        </p:nvSpPr>
        <p:spPr/>
        <p:txBody>
          <a:bodyPr/>
          <a:lstStyle/>
          <a:p>
            <a:fld id="{7B0E42A6-8BA2-4254-AA0E-7ED5187CD789}" type="datetime1">
              <a:rPr lang="en-US" noProof="0" smtClean="0"/>
              <a:t>11/25/2024</a:t>
            </a:fld>
            <a:endParaRPr lang="en-US" noProof="0" dirty="0"/>
          </a:p>
        </p:txBody>
      </p:sp>
      <p:sp>
        <p:nvSpPr>
          <p:cNvPr id="6" name="Slide Number Placeholder 5"/>
          <p:cNvSpPr>
            <a:spLocks noGrp="1"/>
          </p:cNvSpPr>
          <p:nvPr>
            <p:ph type="sldNum" sz="quarter" idx="12"/>
          </p:nvPr>
        </p:nvSpPr>
        <p:spPr>
          <a:xfrm>
            <a:off x="9521125" y="7384180"/>
            <a:ext cx="476678" cy="282961"/>
          </a:xfrm>
        </p:spPr>
        <p:txBody>
          <a:bodyPr/>
          <a:lstStyle>
            <a:lvl1pPr>
              <a:defRPr lang="en-GB" smtClean="0"/>
            </a:lvl1pPr>
          </a:lstStyle>
          <a:p>
            <a:pPr defTabSz="332941"/>
            <a:fld id="{355F9927-066A-4E42-B902-7FE3DF2732F9}" type="slidenum">
              <a:rPr lang="en-US" smtClean="0"/>
              <a:pPr defTabSz="332941"/>
              <a:t>‹#›</a:t>
            </a:fld>
            <a:endParaRPr lang="en-US" dirty="0"/>
          </a:p>
        </p:txBody>
      </p:sp>
      <p:sp>
        <p:nvSpPr>
          <p:cNvPr id="3" name="Espace réservé du contenu 2">
            <a:extLst>
              <a:ext uri="{FF2B5EF4-FFF2-40B4-BE49-F238E27FC236}">
                <a16:creationId xmlns:a16="http://schemas.microsoft.com/office/drawing/2014/main" id="{2F4D3214-E7D4-49BE-82FB-0DF9A231D5E7}"/>
              </a:ext>
            </a:extLst>
          </p:cNvPr>
          <p:cNvSpPr>
            <a:spLocks noGrp="1"/>
          </p:cNvSpPr>
          <p:nvPr>
            <p:ph sz="quarter" idx="14" hasCustomPrompt="1"/>
          </p:nvPr>
        </p:nvSpPr>
        <p:spPr>
          <a:xfrm>
            <a:off x="450233" y="1344371"/>
            <a:ext cx="9143647"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endParaRPr lang="en-US" noProof="0" dirty="0"/>
          </a:p>
        </p:txBody>
      </p:sp>
      <p:sp>
        <p:nvSpPr>
          <p:cNvPr id="7" name="Espace réservé du contenu 6">
            <a:extLst>
              <a:ext uri="{FF2B5EF4-FFF2-40B4-BE49-F238E27FC236}">
                <a16:creationId xmlns:a16="http://schemas.microsoft.com/office/drawing/2014/main" id="{3A313F16-062D-42AE-B866-CD0C3B1F9D8F}"/>
              </a:ext>
            </a:extLst>
          </p:cNvPr>
          <p:cNvSpPr>
            <a:spLocks noGrp="1"/>
          </p:cNvSpPr>
          <p:nvPr>
            <p:ph sz="quarter" idx="15" hasCustomPrompt="1"/>
          </p:nvPr>
        </p:nvSpPr>
        <p:spPr>
          <a:xfrm>
            <a:off x="450233" y="4440189"/>
            <a:ext cx="9143647"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endParaRPr lang="en-US" noProof="0" dirty="0"/>
          </a:p>
        </p:txBody>
      </p:sp>
      <p:sp>
        <p:nvSpPr>
          <p:cNvPr id="8" name="Espace réservé du pied de page 3">
            <a:extLst>
              <a:ext uri="{FF2B5EF4-FFF2-40B4-BE49-F238E27FC236}">
                <a16:creationId xmlns:a16="http://schemas.microsoft.com/office/drawing/2014/main" id="{E56818BB-573F-4059-A253-E15E9A3D3969}"/>
              </a:ext>
            </a:extLst>
          </p:cNvPr>
          <p:cNvSpPr>
            <a:spLocks noGrp="1"/>
          </p:cNvSpPr>
          <p:nvPr>
            <p:ph type="ftr" sz="quarter" idx="11"/>
          </p:nvPr>
        </p:nvSpPr>
        <p:spPr>
          <a:xfrm>
            <a:off x="450236" y="34923"/>
            <a:ext cx="4829934" cy="228946"/>
          </a:xfr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lang="fr-FR" smtClean="0"/>
            </a:lvl1pPr>
          </a:lstStyle>
          <a:p>
            <a:pPr defTabSz="425425"/>
            <a:r>
              <a:rPr lang="en-US"/>
              <a:t>For institutional investors only</a:t>
            </a:r>
            <a:endParaRPr lang="en-US" dirty="0"/>
          </a:p>
        </p:txBody>
      </p:sp>
    </p:spTree>
    <p:extLst>
      <p:ext uri="{BB962C8B-B14F-4D97-AF65-F5344CB8AC3E}">
        <p14:creationId xmlns:p14="http://schemas.microsoft.com/office/powerpoint/2010/main" val="41425478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our Squa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endParaRPr lang="en-US" noProof="0" dirty="0"/>
          </a:p>
        </p:txBody>
      </p:sp>
      <p:sp>
        <p:nvSpPr>
          <p:cNvPr id="4" name="Date Placeholder 3"/>
          <p:cNvSpPr>
            <a:spLocks noGrp="1"/>
          </p:cNvSpPr>
          <p:nvPr>
            <p:ph type="dt" sz="half" idx="10"/>
          </p:nvPr>
        </p:nvSpPr>
        <p:spPr/>
        <p:txBody>
          <a:bodyPr/>
          <a:lstStyle/>
          <a:p>
            <a:fld id="{A2422AAE-5419-422A-B9BF-164198B09718}" type="datetime1">
              <a:rPr lang="en-US" noProof="0" smtClean="0"/>
              <a:t>11/25/2024</a:t>
            </a:fld>
            <a:endParaRPr lang="en-US" noProof="0" dirty="0"/>
          </a:p>
        </p:txBody>
      </p:sp>
      <p:sp>
        <p:nvSpPr>
          <p:cNvPr id="6" name="Slide Number Placeholder 5"/>
          <p:cNvSpPr>
            <a:spLocks noGrp="1"/>
          </p:cNvSpPr>
          <p:nvPr>
            <p:ph type="sldNum" sz="quarter" idx="12"/>
          </p:nvPr>
        </p:nvSpPr>
        <p:spPr>
          <a:xfrm>
            <a:off x="9521125" y="7384180"/>
            <a:ext cx="476678" cy="282961"/>
          </a:xfrm>
        </p:spPr>
        <p:txBody>
          <a:bodyPr/>
          <a:lstStyle>
            <a:lvl1pPr>
              <a:defRPr lang="en-GB" smtClean="0"/>
            </a:lvl1pPr>
          </a:lstStyle>
          <a:p>
            <a:pPr defTabSz="332941"/>
            <a:fld id="{355F9927-066A-4E42-B902-7FE3DF2732F9}" type="slidenum">
              <a:rPr lang="en-US" smtClean="0"/>
              <a:pPr defTabSz="332941"/>
              <a:t>‹#›</a:t>
            </a:fld>
            <a:endParaRPr lang="en-US" dirty="0"/>
          </a:p>
        </p:txBody>
      </p:sp>
      <p:sp>
        <p:nvSpPr>
          <p:cNvPr id="3" name="Espace réservé du contenu 2">
            <a:extLst>
              <a:ext uri="{FF2B5EF4-FFF2-40B4-BE49-F238E27FC236}">
                <a16:creationId xmlns:a16="http://schemas.microsoft.com/office/drawing/2014/main" id="{368AE907-5C50-431E-B550-53B466A77822}"/>
              </a:ext>
            </a:extLst>
          </p:cNvPr>
          <p:cNvSpPr>
            <a:spLocks noGrp="1"/>
          </p:cNvSpPr>
          <p:nvPr>
            <p:ph sz="quarter" idx="14" hasCustomPrompt="1"/>
          </p:nvPr>
        </p:nvSpPr>
        <p:spPr>
          <a:xfrm>
            <a:off x="450233" y="1344371"/>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endParaRPr lang="en-US" noProof="0" dirty="0"/>
          </a:p>
        </p:txBody>
      </p:sp>
      <p:sp>
        <p:nvSpPr>
          <p:cNvPr id="7" name="Espace réservé du contenu 6">
            <a:extLst>
              <a:ext uri="{FF2B5EF4-FFF2-40B4-BE49-F238E27FC236}">
                <a16:creationId xmlns:a16="http://schemas.microsoft.com/office/drawing/2014/main" id="{4399F403-3BBE-42FE-92CD-CC7D62A2FE96}"/>
              </a:ext>
            </a:extLst>
          </p:cNvPr>
          <p:cNvSpPr>
            <a:spLocks noGrp="1"/>
          </p:cNvSpPr>
          <p:nvPr>
            <p:ph sz="quarter" idx="15" hasCustomPrompt="1"/>
          </p:nvPr>
        </p:nvSpPr>
        <p:spPr>
          <a:xfrm>
            <a:off x="450233" y="4440189"/>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endParaRPr lang="en-US" noProof="0" dirty="0"/>
          </a:p>
        </p:txBody>
      </p:sp>
      <p:sp>
        <p:nvSpPr>
          <p:cNvPr id="9" name="Espace réservé du contenu 8">
            <a:extLst>
              <a:ext uri="{FF2B5EF4-FFF2-40B4-BE49-F238E27FC236}">
                <a16:creationId xmlns:a16="http://schemas.microsoft.com/office/drawing/2014/main" id="{31D48D6F-7640-443F-A005-73DAA5371AD0}"/>
              </a:ext>
            </a:extLst>
          </p:cNvPr>
          <p:cNvSpPr>
            <a:spLocks noGrp="1"/>
          </p:cNvSpPr>
          <p:nvPr>
            <p:ph sz="quarter" idx="16" hasCustomPrompt="1"/>
          </p:nvPr>
        </p:nvSpPr>
        <p:spPr>
          <a:xfrm>
            <a:off x="5095630" y="1344371"/>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endParaRPr lang="en-US" noProof="0" dirty="0"/>
          </a:p>
        </p:txBody>
      </p:sp>
      <p:sp>
        <p:nvSpPr>
          <p:cNvPr id="10" name="Espace réservé du contenu 9">
            <a:extLst>
              <a:ext uri="{FF2B5EF4-FFF2-40B4-BE49-F238E27FC236}">
                <a16:creationId xmlns:a16="http://schemas.microsoft.com/office/drawing/2014/main" id="{E11233B7-D33C-4BD5-B03F-774E9C2B61E1}"/>
              </a:ext>
            </a:extLst>
          </p:cNvPr>
          <p:cNvSpPr>
            <a:spLocks noGrp="1"/>
          </p:cNvSpPr>
          <p:nvPr>
            <p:ph sz="quarter" idx="17" hasCustomPrompt="1"/>
          </p:nvPr>
        </p:nvSpPr>
        <p:spPr>
          <a:xfrm>
            <a:off x="5095630" y="4440189"/>
            <a:ext cx="4498250" cy="2943990"/>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endParaRPr lang="en-US" noProof="0" dirty="0"/>
          </a:p>
        </p:txBody>
      </p:sp>
      <p:sp>
        <p:nvSpPr>
          <p:cNvPr id="11" name="Espace réservé du pied de page 3">
            <a:extLst>
              <a:ext uri="{FF2B5EF4-FFF2-40B4-BE49-F238E27FC236}">
                <a16:creationId xmlns:a16="http://schemas.microsoft.com/office/drawing/2014/main" id="{5300483D-C86E-49AE-A0FA-1443F3367377}"/>
              </a:ext>
            </a:extLst>
          </p:cNvPr>
          <p:cNvSpPr>
            <a:spLocks noGrp="1"/>
          </p:cNvSpPr>
          <p:nvPr>
            <p:ph type="ftr" sz="quarter" idx="11"/>
          </p:nvPr>
        </p:nvSpPr>
        <p:spPr>
          <a:xfrm>
            <a:off x="450236" y="34923"/>
            <a:ext cx="4829934" cy="228946"/>
          </a:xfr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lang="fr-FR" smtClean="0"/>
            </a:lvl1pPr>
          </a:lstStyle>
          <a:p>
            <a:pPr defTabSz="425425"/>
            <a:r>
              <a:rPr lang="en-US"/>
              <a:t>For institutional investors only</a:t>
            </a:r>
            <a:endParaRPr lang="en-US" dirty="0"/>
          </a:p>
        </p:txBody>
      </p:sp>
    </p:spTree>
    <p:extLst>
      <p:ext uri="{BB962C8B-B14F-4D97-AF65-F5344CB8AC3E}">
        <p14:creationId xmlns:p14="http://schemas.microsoft.com/office/powerpoint/2010/main" val="26993394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s (2/3, 1/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Slide title</a:t>
            </a:r>
            <a:endParaRPr lang="en-US" noProof="0" dirty="0"/>
          </a:p>
        </p:txBody>
      </p:sp>
      <p:sp>
        <p:nvSpPr>
          <p:cNvPr id="4" name="Date Placeholder 3"/>
          <p:cNvSpPr>
            <a:spLocks noGrp="1"/>
          </p:cNvSpPr>
          <p:nvPr>
            <p:ph type="dt" sz="half" idx="10"/>
          </p:nvPr>
        </p:nvSpPr>
        <p:spPr/>
        <p:txBody>
          <a:bodyPr/>
          <a:lstStyle/>
          <a:p>
            <a:fld id="{DA70FBC0-836E-44C4-913D-E0F41D909B64}" type="datetime1">
              <a:rPr lang="en-US" noProof="0" smtClean="0"/>
              <a:t>11/25/2024</a:t>
            </a:fld>
            <a:endParaRPr lang="en-US" noProof="0" dirty="0"/>
          </a:p>
        </p:txBody>
      </p:sp>
      <p:sp>
        <p:nvSpPr>
          <p:cNvPr id="6" name="Slide Number Placeholder 5"/>
          <p:cNvSpPr>
            <a:spLocks noGrp="1"/>
          </p:cNvSpPr>
          <p:nvPr>
            <p:ph type="sldNum" sz="quarter" idx="12"/>
          </p:nvPr>
        </p:nvSpPr>
        <p:spPr>
          <a:xfrm>
            <a:off x="9521125" y="7384180"/>
            <a:ext cx="476678" cy="282961"/>
          </a:xfrm>
        </p:spPr>
        <p:txBody>
          <a:bodyPr/>
          <a:lstStyle>
            <a:lvl1pPr>
              <a:defRPr lang="en-GB" smtClean="0"/>
            </a:lvl1pPr>
          </a:lstStyle>
          <a:p>
            <a:pPr defTabSz="332941"/>
            <a:fld id="{355F9927-066A-4E42-B902-7FE3DF2732F9}" type="slidenum">
              <a:rPr lang="en-US" smtClean="0"/>
              <a:pPr defTabSz="332941"/>
              <a:t>‹#›</a:t>
            </a:fld>
            <a:endParaRPr lang="en-US" dirty="0"/>
          </a:p>
        </p:txBody>
      </p:sp>
      <p:sp>
        <p:nvSpPr>
          <p:cNvPr id="3" name="Espace réservé du contenu 2">
            <a:extLst>
              <a:ext uri="{FF2B5EF4-FFF2-40B4-BE49-F238E27FC236}">
                <a16:creationId xmlns:a16="http://schemas.microsoft.com/office/drawing/2014/main" id="{BDDF0120-FA16-4CBB-8E65-0B667AEA6DC3}"/>
              </a:ext>
            </a:extLst>
          </p:cNvPr>
          <p:cNvSpPr>
            <a:spLocks noGrp="1"/>
          </p:cNvSpPr>
          <p:nvPr>
            <p:ph sz="quarter" idx="14" hasCustomPrompt="1"/>
          </p:nvPr>
        </p:nvSpPr>
        <p:spPr>
          <a:xfrm>
            <a:off x="450233" y="1344370"/>
            <a:ext cx="5997666"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endParaRPr lang="en-US" noProof="0" dirty="0"/>
          </a:p>
        </p:txBody>
      </p:sp>
      <p:sp>
        <p:nvSpPr>
          <p:cNvPr id="7" name="Espace réservé du contenu 6">
            <a:extLst>
              <a:ext uri="{FF2B5EF4-FFF2-40B4-BE49-F238E27FC236}">
                <a16:creationId xmlns:a16="http://schemas.microsoft.com/office/drawing/2014/main" id="{B6BECA35-F91C-4F08-9426-D25C43231EF5}"/>
              </a:ext>
            </a:extLst>
          </p:cNvPr>
          <p:cNvSpPr>
            <a:spLocks noGrp="1"/>
          </p:cNvSpPr>
          <p:nvPr>
            <p:ph sz="quarter" idx="15" hasCustomPrompt="1"/>
          </p:nvPr>
        </p:nvSpPr>
        <p:spPr>
          <a:xfrm>
            <a:off x="6595047" y="1344370"/>
            <a:ext cx="2998833" cy="6039808"/>
          </a:xfrm>
          <a:prstGeom prst="rect">
            <a:avLst/>
          </a:prstGeom>
        </p:spPr>
        <p:txBody>
          <a:bodyPr vert="horz" lIns="0" tIns="0" rIns="0" bIns="0" rtlCol="0">
            <a:noAutofit/>
          </a:bodyPr>
          <a:lstStyle>
            <a:lvl1pPr>
              <a:defRPr lang="fr-FR" smtClean="0"/>
            </a:lvl1pPr>
            <a:lvl2pPr>
              <a:defRPr lang="fr-FR" smtClean="0"/>
            </a:lvl2pPr>
            <a:lvl3pPr>
              <a:defRPr lang="fr-FR" smtClean="0"/>
            </a:lvl3pPr>
            <a:lvl4pPr>
              <a:defRPr lang="fr-FR" smtClean="0"/>
            </a:lvl4pPr>
            <a:lvl5pPr>
              <a:defRPr lang="fr-FR"/>
            </a:lvl5pPr>
          </a:lstStyle>
          <a:p>
            <a:pPr lvl="0"/>
            <a:r>
              <a:rPr lang="en-US" noProof="0"/>
              <a:t>Use Alt + Shift + Right / Left arrow to navigate through text levels</a:t>
            </a:r>
          </a:p>
          <a:p>
            <a:pPr lvl="1"/>
            <a:r>
              <a:rPr lang="en-US" noProof="0"/>
              <a:t>Deuxième niveau</a:t>
            </a:r>
          </a:p>
          <a:p>
            <a:pPr lvl="2"/>
            <a:r>
              <a:rPr lang="en-US" noProof="0"/>
              <a:t>Troisième niveau</a:t>
            </a:r>
          </a:p>
          <a:p>
            <a:pPr lvl="3"/>
            <a:r>
              <a:rPr lang="en-US" noProof="0"/>
              <a:t>Quatrième niveau</a:t>
            </a:r>
          </a:p>
          <a:p>
            <a:pPr lvl="4"/>
            <a:r>
              <a:rPr lang="en-US" noProof="0"/>
              <a:t>Cinquième niveau</a:t>
            </a:r>
            <a:endParaRPr lang="en-US" noProof="0" dirty="0"/>
          </a:p>
        </p:txBody>
      </p:sp>
      <p:sp>
        <p:nvSpPr>
          <p:cNvPr id="8" name="Espace réservé du pied de page 3">
            <a:extLst>
              <a:ext uri="{FF2B5EF4-FFF2-40B4-BE49-F238E27FC236}">
                <a16:creationId xmlns:a16="http://schemas.microsoft.com/office/drawing/2014/main" id="{57691C76-97A6-46C5-8290-F38A03A0C911}"/>
              </a:ext>
            </a:extLst>
          </p:cNvPr>
          <p:cNvSpPr>
            <a:spLocks noGrp="1"/>
          </p:cNvSpPr>
          <p:nvPr>
            <p:ph type="ftr" sz="quarter" idx="11"/>
          </p:nvPr>
        </p:nvSpPr>
        <p:spPr>
          <a:xfrm>
            <a:off x="450236" y="34923"/>
            <a:ext cx="4829934" cy="228946"/>
          </a:xfr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lang="fr-FR" smtClean="0"/>
            </a:lvl1pPr>
          </a:lstStyle>
          <a:p>
            <a:pPr defTabSz="425425"/>
            <a:r>
              <a:rPr lang="en-US"/>
              <a:t>For institutional investors only</a:t>
            </a:r>
            <a:endParaRPr lang="en-US" dirty="0"/>
          </a:p>
        </p:txBody>
      </p:sp>
    </p:spTree>
    <p:extLst>
      <p:ext uri="{BB962C8B-B14F-4D97-AF65-F5344CB8AC3E}">
        <p14:creationId xmlns:p14="http://schemas.microsoft.com/office/powerpoint/2010/main" val="2942258627"/>
      </p:ext>
    </p:extLst>
  </p:cSld>
  <p:clrMapOvr>
    <a:masterClrMapping/>
  </p:clrMapOvr>
  <p:extLst>
    <p:ext uri="{DCECCB84-F9BA-43D5-87BE-67443E8EF086}">
      <p15:sldGuideLst xmlns:p15="http://schemas.microsoft.com/office/powerpoint/2012/main">
        <p15:guide id="1" pos="4323">
          <p15:clr>
            <a:srgbClr val="FBAE40"/>
          </p15:clr>
        </p15:guide>
        <p15:guide id="2" pos="442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genda/section">
    <p:spTree>
      <p:nvGrpSpPr>
        <p:cNvPr id="1" name=""/>
        <p:cNvGrpSpPr/>
        <p:nvPr/>
      </p:nvGrpSpPr>
      <p:grpSpPr>
        <a:xfrm>
          <a:off x="0" y="0"/>
          <a:ext cx="0" cy="0"/>
          <a:chOff x="0" y="0"/>
          <a:chExt cx="0" cy="0"/>
        </a:xfrm>
      </p:grpSpPr>
      <p:pic>
        <p:nvPicPr>
          <p:cNvPr id="7" name="Image 7">
            <a:extLst>
              <a:ext uri="{FF2B5EF4-FFF2-40B4-BE49-F238E27FC236}">
                <a16:creationId xmlns:a16="http://schemas.microsoft.com/office/drawing/2014/main" id="{8BF65AC8-0624-4F7D-8732-E4078876CF68}"/>
              </a:ext>
            </a:extLst>
          </p:cNvPr>
          <p:cNvPicPr>
            <a:picLocks noChangeAspect="1"/>
          </p:cNvPicPr>
          <p:nvPr userDrawn="1"/>
        </p:nvPicPr>
        <p:blipFill rotWithShape="1">
          <a:blip r:embed="rId2">
            <a:alphaModFix amt="30000"/>
          </a:blip>
          <a:srcRect r="39409" b="28626"/>
          <a:stretch/>
        </p:blipFill>
        <p:spPr>
          <a:xfrm>
            <a:off x="6279667" y="1024349"/>
            <a:ext cx="3758990" cy="6742660"/>
          </a:xfrm>
          <a:prstGeom prst="rect">
            <a:avLst/>
          </a:prstGeom>
        </p:spPr>
      </p:pic>
      <p:sp>
        <p:nvSpPr>
          <p:cNvPr id="3" name="Espace réservé de la date 2">
            <a:extLst>
              <a:ext uri="{FF2B5EF4-FFF2-40B4-BE49-F238E27FC236}">
                <a16:creationId xmlns:a16="http://schemas.microsoft.com/office/drawing/2014/main" id="{C71D294A-AAC1-48EB-A59F-CAAD94766AFA}"/>
              </a:ext>
            </a:extLst>
          </p:cNvPr>
          <p:cNvSpPr>
            <a:spLocks noGrp="1"/>
          </p:cNvSpPr>
          <p:nvPr>
            <p:ph type="dt" sz="half" idx="10"/>
          </p:nvPr>
        </p:nvSpPr>
        <p:spPr/>
        <p:txBody>
          <a:bodyPr/>
          <a:lstStyle/>
          <a:p>
            <a:fld id="{11C70041-18DF-4DE0-8B70-279BA1C39885}" type="datetime1">
              <a:rPr lang="en-US" smtClean="0"/>
              <a:t>11/25/2024</a:t>
            </a:fld>
            <a:endParaRPr lang="en-US" dirty="0"/>
          </a:p>
        </p:txBody>
      </p:sp>
      <p:sp>
        <p:nvSpPr>
          <p:cNvPr id="4" name="Espace réservé du pied de page 3">
            <a:extLst>
              <a:ext uri="{FF2B5EF4-FFF2-40B4-BE49-F238E27FC236}">
                <a16:creationId xmlns:a16="http://schemas.microsoft.com/office/drawing/2014/main" id="{3FDD8D08-E49B-4080-B7BA-5CB51F3E6DF1}"/>
              </a:ext>
            </a:extLst>
          </p:cNvPr>
          <p:cNvSpPr>
            <a:spLocks noGrp="1"/>
          </p:cNvSpPr>
          <p:nvPr>
            <p:ph type="ftr" sz="quarter" idx="11"/>
          </p:nvPr>
        </p:nvSpPr>
        <p:spPr>
          <a:xfrm>
            <a:off x="450236" y="34923"/>
            <a:ext cx="4829934" cy="228946"/>
          </a:xfr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lang="en-GB" smtClean="0"/>
            </a:lvl1pPr>
          </a:lstStyle>
          <a:p>
            <a:pPr defTabSz="425425"/>
            <a:r>
              <a:rPr lang="en-US"/>
              <a:t>For institutional investors only</a:t>
            </a:r>
            <a:endParaRPr lang="en-US" dirty="0"/>
          </a:p>
        </p:txBody>
      </p:sp>
      <p:sp>
        <p:nvSpPr>
          <p:cNvPr id="5" name="Espace réservé du numéro de diapositive 4">
            <a:extLst>
              <a:ext uri="{FF2B5EF4-FFF2-40B4-BE49-F238E27FC236}">
                <a16:creationId xmlns:a16="http://schemas.microsoft.com/office/drawing/2014/main" id="{9D4B8527-3395-4407-A772-287FD8BE5FEF}"/>
              </a:ext>
            </a:extLst>
          </p:cNvPr>
          <p:cNvSpPr>
            <a:spLocks noGrp="1"/>
          </p:cNvSpPr>
          <p:nvPr>
            <p:ph type="sldNum" sz="quarter" idx="12"/>
          </p:nvPr>
        </p:nvSpPr>
        <p:spPr>
          <a:xfrm>
            <a:off x="9521125" y="7384180"/>
            <a:ext cx="476678" cy="282961"/>
          </a:xfrm>
        </p:spPr>
        <p:txBody>
          <a:bodyPr/>
          <a:lstStyle>
            <a:lvl1pPr>
              <a:defRPr lang="fr-FR" smtClean="0"/>
            </a:lvl1pPr>
          </a:lstStyle>
          <a:p>
            <a:pPr defTabSz="332941"/>
            <a:fld id="{355F9927-066A-4E42-B902-7FE3DF2732F9}" type="slidenum">
              <a:rPr lang="en-US" smtClean="0"/>
              <a:pPr defTabSz="332941"/>
              <a:t>‹#›</a:t>
            </a:fld>
            <a:endParaRPr lang="en-US" dirty="0"/>
          </a:p>
        </p:txBody>
      </p:sp>
    </p:spTree>
    <p:extLst>
      <p:ext uri="{BB962C8B-B14F-4D97-AF65-F5344CB8AC3E}">
        <p14:creationId xmlns:p14="http://schemas.microsoft.com/office/powerpoint/2010/main" val="14253601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pic>
        <p:nvPicPr>
          <p:cNvPr id="9" name="Image 7">
            <a:extLst>
              <a:ext uri="{FF2B5EF4-FFF2-40B4-BE49-F238E27FC236}">
                <a16:creationId xmlns:a16="http://schemas.microsoft.com/office/drawing/2014/main" id="{BB868917-C19F-45C8-86AC-04E8CBACD5B9}"/>
              </a:ext>
            </a:extLst>
          </p:cNvPr>
          <p:cNvPicPr>
            <a:picLocks noChangeAspect="1"/>
          </p:cNvPicPr>
          <p:nvPr userDrawn="1"/>
        </p:nvPicPr>
        <p:blipFill rotWithShape="1">
          <a:blip r:embed="rId2">
            <a:alphaModFix amt="30000"/>
          </a:blip>
          <a:srcRect r="39409" b="28626"/>
          <a:stretch/>
        </p:blipFill>
        <p:spPr>
          <a:xfrm>
            <a:off x="6279667" y="1024349"/>
            <a:ext cx="3758990" cy="6742660"/>
          </a:xfrm>
          <a:prstGeom prst="rect">
            <a:avLst/>
          </a:prstGeom>
        </p:spPr>
      </p:pic>
      <p:sp>
        <p:nvSpPr>
          <p:cNvPr id="10" name="ZoneTexte 9">
            <a:extLst>
              <a:ext uri="{FF2B5EF4-FFF2-40B4-BE49-F238E27FC236}">
                <a16:creationId xmlns:a16="http://schemas.microsoft.com/office/drawing/2014/main" id="{C2131400-108F-4FF8-80C3-5E87CC718A03}"/>
              </a:ext>
            </a:extLst>
          </p:cNvPr>
          <p:cNvSpPr txBox="1">
            <a:spLocks/>
          </p:cNvSpPr>
          <p:nvPr userDrawn="1"/>
        </p:nvSpPr>
        <p:spPr>
          <a:xfrm>
            <a:off x="451256" y="566829"/>
            <a:ext cx="3469233" cy="318890"/>
          </a:xfrm>
          <a:prstGeom prst="rect">
            <a:avLst/>
          </a:prstGeom>
        </p:spPr>
        <p:txBody>
          <a:bodyPr vert="horz" lIns="0" tIns="0" rIns="0" bIns="0" rtlCol="0" anchor="t">
            <a:noAutofit/>
          </a:bodyPr>
          <a:lstStyle>
            <a:defPPr>
              <a:defRPr lang="en-US"/>
            </a:defPPr>
            <a:lvl1pPr lvl="0" defTabSz="914400">
              <a:lnSpc>
                <a:spcPct val="90000"/>
              </a:lnSpc>
              <a:spcBef>
                <a:spcPct val="0"/>
              </a:spcBef>
              <a:buNone/>
              <a:defRPr sz="2400" b="0" cap="all" baseline="0">
                <a:solidFill>
                  <a:schemeClr val="bg2"/>
                </a:solidFill>
                <a:latin typeface="+mj-lt"/>
                <a:ea typeface="+mj-ea"/>
                <a:cs typeface="Arial" panose="020B0604020202020204" pitchFamily="34" charset="0"/>
              </a:defRPr>
            </a:lvl1pPr>
          </a:lstStyle>
          <a:p>
            <a:pPr lvl="0"/>
            <a:r>
              <a:rPr lang="en-US" sz="1878"/>
              <a:t>Disclaimer</a:t>
            </a:r>
            <a:endParaRPr lang="en-US" sz="1878" dirty="0"/>
          </a:p>
        </p:txBody>
      </p:sp>
      <p:sp>
        <p:nvSpPr>
          <p:cNvPr id="8" name="TextBox 1">
            <a:extLst>
              <a:ext uri="{FF2B5EF4-FFF2-40B4-BE49-F238E27FC236}">
                <a16:creationId xmlns:a16="http://schemas.microsoft.com/office/drawing/2014/main" id="{22DE8C8B-7BFE-40E0-BB3B-BB1C12440F4C}"/>
              </a:ext>
            </a:extLst>
          </p:cNvPr>
          <p:cNvSpPr txBox="1">
            <a:spLocks/>
          </p:cNvSpPr>
          <p:nvPr userDrawn="1"/>
        </p:nvSpPr>
        <p:spPr>
          <a:xfrm>
            <a:off x="450234" y="1342426"/>
            <a:ext cx="9147529" cy="5660706"/>
          </a:xfrm>
          <a:prstGeom prst="rect">
            <a:avLst/>
          </a:prstGeom>
        </p:spPr>
        <p:txBody>
          <a:bodyPr lIns="0" tIns="0" rIns="0" bIns="0" anchor="t"/>
          <a:lstStyle>
            <a:defPPr>
              <a:defRPr lang="en-US"/>
            </a:defPPr>
            <a:lvl1pPr marR="0" indent="0" algn="just" defTabSz="584083">
              <a:lnSpc>
                <a:spcPct val="100000"/>
              </a:lnSpc>
              <a:spcBef>
                <a:spcPts val="0"/>
              </a:spcBef>
              <a:spcAft>
                <a:spcPts val="0"/>
              </a:spcAft>
              <a:buClrTx/>
              <a:buSzTx/>
              <a:buFontTx/>
              <a:buNone/>
              <a:tabLst/>
              <a:defRPr sz="1000" b="0" i="0" u="none" strike="noStrike" cap="none" spc="0" baseline="0">
                <a:solidFill>
                  <a:srgbClr val="000000"/>
                </a:solidFill>
                <a:uFillTx/>
                <a:latin typeface="Avenir Next LT Pro" panose="020B0504020202020204" pitchFamily="34" charset="0"/>
                <a:cs typeface="Helvetica Neue"/>
                <a:sym typeface="Helvetica Neue"/>
              </a:defRPr>
            </a:lvl1pPr>
            <a:lvl2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2pPr>
            <a:lvl3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3pPr>
            <a:lvl4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4pPr>
            <a:lvl5pPr marL="0" marR="0" indent="0" defTabSz="584083">
              <a:lnSpc>
                <a:spcPct val="100000"/>
              </a:lnSpc>
              <a:spcBef>
                <a:spcPts val="0"/>
              </a:spcBef>
              <a:spcAft>
                <a:spcPts val="0"/>
              </a:spcAft>
              <a:buClrTx/>
              <a:buSzTx/>
              <a:buFontTx/>
              <a:buNone/>
              <a:tabLst/>
              <a:defRPr sz="1300" b="0" i="0" u="none" strike="noStrike" cap="none" spc="0" baseline="0">
                <a:solidFill>
                  <a:srgbClr val="000000"/>
                </a:solidFill>
                <a:uFillTx/>
                <a:latin typeface="AvenirNext LT Pro Regular" panose="020B0504020202020204" pitchFamily="34" charset="77"/>
                <a:ea typeface="Helvetica Neue"/>
                <a:cs typeface="Helvetica Neue"/>
                <a:sym typeface="Helvetica Neue"/>
              </a:defRPr>
            </a:lvl5pPr>
            <a:lvl6pPr marL="2666467"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6pPr>
            <a:lvl7pPr marL="3110878"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7pPr>
            <a:lvl8pPr marL="3555289"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8pPr>
            <a:lvl9pPr marL="3999700" marR="0" indent="-444411" defTabSz="584083">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9pPr>
          </a:lstStyle>
          <a:p>
            <a:pPr lvl="0"/>
            <a:r>
              <a:rPr lang="en-US" sz="752" dirty="0">
                <a:latin typeface="+mn-lt"/>
              </a:rPr>
              <a:t>This material is solely for the attention of institutional, professional, qualified or sophisticated investors and distributors. It is not to be distributed to the general public, private customers or retail investors in any jurisdiction whatsoever. This document is intended only for the person to whom it has been delivered. </a:t>
            </a:r>
          </a:p>
          <a:p>
            <a:pPr lvl="0"/>
            <a:endParaRPr lang="en-US" sz="752" dirty="0">
              <a:latin typeface="+mn-lt"/>
            </a:endParaRPr>
          </a:p>
          <a:p>
            <a:pPr lvl="0"/>
            <a:r>
              <a:rPr lang="en-US" sz="752" dirty="0">
                <a:latin typeface="+mn-lt"/>
              </a:rPr>
              <a:t>Funds and/or SICAV specific information may have been provided for information solely to illustrate TOBAM’s expertise in the strategy. Funds or the SICAV that might be mentioned in this document may not be eligible for sale in some states or countries and they may not be suitable for all types of investors. In particular, TOBAM funds are not registered for sale in the US, and this document is not an offer for sale of funds to US persons (as such term is used in Regulation S promulgated under the 1933 Act). This material is provided for information purposes only and does not constitute a recommendation, solicitation, offer, advice or invitation to purchase or sell any fund, SICAV or sub-fund or to enter in any transaction and should in no case be interpreted as such, nor shall it or the fact of its distribution form the basis of, or be relied on in connection with, any contract for the same.</a:t>
            </a:r>
          </a:p>
          <a:p>
            <a:pPr lvl="0"/>
            <a:endParaRPr lang="en-US" sz="752" dirty="0">
              <a:latin typeface="+mn-lt"/>
            </a:endParaRPr>
          </a:p>
          <a:p>
            <a:pPr lvl="0"/>
            <a:r>
              <a:rPr lang="en-US" sz="752" dirty="0">
                <a:latin typeface="+mn-lt"/>
              </a:rPr>
              <a:t>The information provided in this presentation relates to strategies managed by TOBAM, a French investment adviser registered with the U.S. Securities and Exchange Commission (SEC) under the U.S. Investment Advisers Act of 1940 and the Autorité des Marchés Financiers (AMF) and having its head office located at 49-53 avenue des Champs </a:t>
            </a:r>
            <a:r>
              <a:rPr lang="en-US" sz="752" dirty="0" err="1">
                <a:latin typeface="+mn-lt"/>
              </a:rPr>
              <a:t>Elysées</a:t>
            </a:r>
            <a:r>
              <a:rPr lang="en-US" sz="752" dirty="0">
                <a:latin typeface="+mn-lt"/>
              </a:rPr>
              <a:t>, 75008 Paris, France. TOBAM’s Form ADV is available free of charge upon request. In Canada, TOBAM is acting under the assumed name “TOBAM SAS Inc.” in Alberta and “TOBAM Société par Actions </a:t>
            </a:r>
            <a:r>
              <a:rPr lang="en-US" sz="752" dirty="0" err="1">
                <a:latin typeface="+mn-lt"/>
              </a:rPr>
              <a:t>Simplifiée</a:t>
            </a:r>
            <a:r>
              <a:rPr lang="en-US" sz="752" dirty="0">
                <a:latin typeface="+mn-lt"/>
              </a:rPr>
              <a:t>” in Québec.</a:t>
            </a:r>
          </a:p>
          <a:p>
            <a:pPr lvl="0"/>
            <a:endParaRPr lang="en-US" sz="752" dirty="0">
              <a:latin typeface="+mn-lt"/>
            </a:endParaRPr>
          </a:p>
          <a:p>
            <a:pPr lvl="0"/>
            <a:r>
              <a:rPr lang="en-US" sz="752" dirty="0">
                <a:latin typeface="+mn-lt"/>
              </a:rPr>
              <a:t>All rights in the TOBAM Maximum Diversification Index Series vest in TOBAM. The use of TOBAM Maximum Diversification Index Series to create financial products requires a license granted by TOBAM. The information shall not be used to verify or correct other data, to create indices, risk models, or analytics, or in connection with issuing, offering, sponsoring, managing or marketing any securities, portfolios, financial products or other investment vehicles without TOBAM’s prior consent.</a:t>
            </a:r>
          </a:p>
          <a:p>
            <a:pPr lvl="0"/>
            <a:endParaRPr lang="en-US" sz="752" dirty="0">
              <a:latin typeface="+mn-lt"/>
            </a:endParaRPr>
          </a:p>
          <a:p>
            <a:pPr lvl="0"/>
            <a:r>
              <a:rPr lang="en-US" sz="752" dirty="0">
                <a:latin typeface="+mn-lt"/>
              </a:rPr>
              <a:t>Investment involves risk. All investors should seek the advice of their legal and/or tax counsel or their financial advisor prior to any investment decision in order to determine its suitability. The value and income produced by a strategy may be adversely affected by exchange rates, interest rates, or other factors so that an investor may get back less than he or she invested. </a:t>
            </a:r>
          </a:p>
          <a:p>
            <a:pPr lvl="0"/>
            <a:endParaRPr lang="en-US" sz="752" dirty="0">
              <a:latin typeface="+mn-lt"/>
            </a:endParaRPr>
          </a:p>
          <a:p>
            <a:pPr lvl="0"/>
            <a:r>
              <a:rPr lang="en-US" sz="752" dirty="0">
                <a:latin typeface="+mn-lt"/>
              </a:rPr>
              <a:t>Past performance and simulations based on thereon are not indicative of future results nor are they reliable indicators of future performance. Any performance objective is solely intended to express an objective or target for a return on your investment and represents a forward-looking statement. It does not represent and should not be construed as a guarantee, promise or assurance of a specific return on your investment. Actual returns may differ materially from the performance objective, and there are no guarantees that you will achieve such returns. Back tests do not represent the results of an actual portfolio, and TOBAM does not guarantee the accuracy of supporting data. The constraints and fees applicable to an actual portfolio would affect results achieved. </a:t>
            </a:r>
          </a:p>
          <a:p>
            <a:pPr lvl="0"/>
            <a:endParaRPr lang="en-US" sz="752" dirty="0">
              <a:latin typeface="+mn-lt"/>
            </a:endParaRPr>
          </a:p>
          <a:p>
            <a:pPr lvl="0"/>
            <a:r>
              <a:rPr lang="en-US" sz="752" dirty="0">
                <a:latin typeface="+mn-lt"/>
              </a:rPr>
              <a:t>This material, including back tests, is based on sources that TOBAM considers to be reliable as of the date shown, but TOBAM does not warrant the completeness or accuracy of any data, information, opinions or results. TOBAM has continued and will continue its research efforts amending the investment process from time to time accordingly. TOBAM reserves the right of revision or change without notice, of the universe, data, models, strategy and opinions. TOBAM accepts no liability whatsoever, whether direct or indirect, that may arise from the use of information contained in this material. TOBAM can in no way be held responsible for any decision or investment made on the basis of information contained in this material. The allocations and weightings, as well as the views, strategies, universes, data, models and opinions of the investment team, are as of the date shown and are subject to change. </a:t>
            </a:r>
          </a:p>
          <a:p>
            <a:pPr lvl="0"/>
            <a:endParaRPr lang="en-US" sz="752" dirty="0">
              <a:latin typeface="+mn-lt"/>
            </a:endParaRPr>
          </a:p>
          <a:p>
            <a:pPr lvl="0"/>
            <a:r>
              <a:rPr lang="en-US" sz="752" dirty="0">
                <a:latin typeface="+mn-lt"/>
              </a:rPr>
              <a:t>This document and the information herein is disclosed to you on a confidential basis and shall not be reproduced, modified, translated or distributed without the express written permission of TOBAM or TOBAM NORTH AMERICA and to the extent that it is passed on, care must be taken to ensure that any reproduction is in a form which accurately reflects the information presented here. This information could be presented by TOBAM NORTH AMERICA, a wholly-owned subsidiary of the TOBAM group of companies that is authorized to present the investment strategies of TOBAM, subject to TOBAM's supervision, but is not authorized to provide investment advice.</a:t>
            </a:r>
          </a:p>
          <a:p>
            <a:pPr lvl="0"/>
            <a:endParaRPr lang="en-US" sz="752" dirty="0">
              <a:latin typeface="+mn-lt"/>
            </a:endParaRPr>
          </a:p>
          <a:p>
            <a:pPr lvl="0"/>
            <a:r>
              <a:rPr lang="en-US" sz="752" dirty="0">
                <a:latin typeface="+mn-lt"/>
              </a:rPr>
              <a:t>Copyrights: All text, graphics, interfaces, logos and artwork, including but not limited to the design, structure, selection, coordination, expression, "look and feel" and arrangement contained in this presentation, are owned by TOBAM and are protected by copyright and various other intellectual property rights and unfair competition laws. Trademarks: "TOBAM," "</a:t>
            </a:r>
            <a:r>
              <a:rPr lang="en-US" sz="752" dirty="0" err="1">
                <a:latin typeface="+mn-lt"/>
              </a:rPr>
              <a:t>MaxDiv</a:t>
            </a:r>
            <a:r>
              <a:rPr lang="en-US" sz="752" dirty="0">
                <a:latin typeface="+mn-lt"/>
              </a:rPr>
              <a:t>," "Maximum Diversification," "Diversification Ratio,” “Most Diversified Portfolio,” “Most Diversified Portfolios,” “MDP” and "Anti-Benchmark" are registered trademarks. The absence of a product or service name from this list does not constitute a waiver of TOBAM trademark or other intellectual property rights concerning that name. Patents: The Anti-Benchmark, </a:t>
            </a:r>
            <a:r>
              <a:rPr lang="en-US" sz="752" dirty="0" err="1">
                <a:latin typeface="+mn-lt"/>
              </a:rPr>
              <a:t>MaxDiv</a:t>
            </a:r>
            <a:r>
              <a:rPr lang="en-US" sz="752" dirty="0">
                <a:latin typeface="+mn-lt"/>
              </a:rPr>
              <a:t> and Maximum Diversification strategies, methods and systems for selecting and managing a portfolio of securities, processes and products are patented or patent pending. Knowledge, processes and strategies: The Anti-Benchmark, </a:t>
            </a:r>
            <a:r>
              <a:rPr lang="en-US" sz="752" dirty="0" err="1">
                <a:latin typeface="+mn-lt"/>
              </a:rPr>
              <a:t>MaxDiv</a:t>
            </a:r>
            <a:r>
              <a:rPr lang="en-US" sz="752" dirty="0">
                <a:latin typeface="+mn-lt"/>
              </a:rPr>
              <a:t> and Maximum Diversification strategies, methods and systems for selecting and managing a portfolio of securities, processes and products are protected under unfair competition, passing-off and misappropriation laws. Terms of use: TOBAM owns all rights to, title to and interest in TOBAM products and services, marketing and promotional materials, trademarks and Patents, including without limitation all associated Intellectual Property Rights. Any use of the intellectual property, knowledge, processes and strategies of TOBAM for any purpose and under any form (known and/or unknown) in direct or indirect relation with financial products including but not limited to certificates, indices, notes, bonds, OTC options, warrants, mutual funds, ETFs and insurance policies (</a:t>
            </a:r>
            <a:r>
              <a:rPr lang="en-US" sz="752" dirty="0" err="1">
                <a:latin typeface="+mn-lt"/>
              </a:rPr>
              <a:t>i</a:t>
            </a:r>
            <a:r>
              <a:rPr lang="en-US" sz="752" dirty="0">
                <a:latin typeface="+mn-lt"/>
              </a:rPr>
              <a:t>) is strictly prohibited without TOBAM’s prior written consent and (ii) requires a license. AC,AG, JDV, WH</a:t>
            </a:r>
          </a:p>
        </p:txBody>
      </p:sp>
      <p:sp>
        <p:nvSpPr>
          <p:cNvPr id="2" name="Rectangle 1">
            <a:hlinkClick r:id="rId3"/>
            <a:extLst>
              <a:ext uri="{FF2B5EF4-FFF2-40B4-BE49-F238E27FC236}">
                <a16:creationId xmlns:a16="http://schemas.microsoft.com/office/drawing/2014/main" id="{512156B1-F664-45F4-9DD7-F41115069CEF}"/>
              </a:ext>
            </a:extLst>
          </p:cNvPr>
          <p:cNvSpPr/>
          <p:nvPr userDrawn="1"/>
        </p:nvSpPr>
        <p:spPr>
          <a:xfrm>
            <a:off x="4175699" y="4368829"/>
            <a:ext cx="108012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589" tIns="33295" rIns="66589" bIns="33295" numCol="1" spcCol="0" rtlCol="0" fromWordArt="0" anchor="ctr" anchorCtr="0" forceAA="0" compatLnSpc="1">
            <a:prstTxWarp prst="textNoShape">
              <a:avLst/>
            </a:prstTxWarp>
            <a:noAutofit/>
          </a:bodyPr>
          <a:lstStyle/>
          <a:p>
            <a:pPr algn="ctr"/>
            <a:endParaRPr lang="en-US" sz="1460" dirty="0"/>
          </a:p>
        </p:txBody>
      </p:sp>
      <p:sp>
        <p:nvSpPr>
          <p:cNvPr id="3" name="Espace réservé de la date 2">
            <a:extLst>
              <a:ext uri="{FF2B5EF4-FFF2-40B4-BE49-F238E27FC236}">
                <a16:creationId xmlns:a16="http://schemas.microsoft.com/office/drawing/2014/main" id="{206B2346-C559-400D-88F5-311C78E620C8}"/>
              </a:ext>
            </a:extLst>
          </p:cNvPr>
          <p:cNvSpPr>
            <a:spLocks noGrp="1"/>
          </p:cNvSpPr>
          <p:nvPr>
            <p:ph type="dt" sz="half" idx="10"/>
          </p:nvPr>
        </p:nvSpPr>
        <p:spPr/>
        <p:txBody>
          <a:bodyPr/>
          <a:lstStyle/>
          <a:p>
            <a:fld id="{E2F47CCC-29A0-49C3-A2A2-317E00F128FA}" type="datetime1">
              <a:rPr lang="en-US" smtClean="0"/>
              <a:t>11/25/2024</a:t>
            </a:fld>
            <a:endParaRPr lang="en-US" dirty="0"/>
          </a:p>
        </p:txBody>
      </p:sp>
      <p:sp>
        <p:nvSpPr>
          <p:cNvPr id="4" name="Espace réservé du pied de page 3">
            <a:extLst>
              <a:ext uri="{FF2B5EF4-FFF2-40B4-BE49-F238E27FC236}">
                <a16:creationId xmlns:a16="http://schemas.microsoft.com/office/drawing/2014/main" id="{603E959B-928F-4656-8596-BAF081EE952B}"/>
              </a:ext>
            </a:extLst>
          </p:cNvPr>
          <p:cNvSpPr>
            <a:spLocks noGrp="1"/>
          </p:cNvSpPr>
          <p:nvPr>
            <p:ph type="ftr" sz="quarter" idx="11"/>
          </p:nvPr>
        </p:nvSpPr>
        <p:spPr>
          <a:xfrm>
            <a:off x="450236" y="34923"/>
            <a:ext cx="4829934" cy="228946"/>
          </a:xfr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lang="fr-FR" smtClean="0"/>
            </a:lvl1pPr>
          </a:lstStyle>
          <a:p>
            <a:pPr defTabSz="425425"/>
            <a:r>
              <a:rPr lang="en-US"/>
              <a:t>For institutional investors only</a:t>
            </a:r>
            <a:endParaRPr lang="en-US" dirty="0"/>
          </a:p>
        </p:txBody>
      </p:sp>
      <p:sp>
        <p:nvSpPr>
          <p:cNvPr id="5" name="Espace réservé du numéro de diapositive 4">
            <a:extLst>
              <a:ext uri="{FF2B5EF4-FFF2-40B4-BE49-F238E27FC236}">
                <a16:creationId xmlns:a16="http://schemas.microsoft.com/office/drawing/2014/main" id="{73998B60-3714-4869-B34D-665B8DB1F45B}"/>
              </a:ext>
            </a:extLst>
          </p:cNvPr>
          <p:cNvSpPr>
            <a:spLocks noGrp="1"/>
          </p:cNvSpPr>
          <p:nvPr>
            <p:ph type="sldNum" sz="quarter" idx="12"/>
          </p:nvPr>
        </p:nvSpPr>
        <p:spPr>
          <a:xfrm>
            <a:off x="9521125" y="7384180"/>
            <a:ext cx="476678" cy="282961"/>
          </a:xfrm>
        </p:spPr>
        <p:txBody>
          <a:bodyPr/>
          <a:lstStyle>
            <a:lvl1pPr>
              <a:defRPr lang="fr-FR" smtClean="0"/>
            </a:lvl1pPr>
          </a:lstStyle>
          <a:p>
            <a:pPr defTabSz="332941"/>
            <a:fld id="{355F9927-066A-4E42-B902-7FE3DF2732F9}" type="slidenum">
              <a:rPr lang="en-US" smtClean="0"/>
              <a:pPr defTabSz="332941"/>
              <a:t>‹#›</a:t>
            </a:fld>
            <a:endParaRPr lang="en-US" dirty="0"/>
          </a:p>
        </p:txBody>
      </p:sp>
    </p:spTree>
    <p:extLst>
      <p:ext uri="{BB962C8B-B14F-4D97-AF65-F5344CB8AC3E}">
        <p14:creationId xmlns:p14="http://schemas.microsoft.com/office/powerpoint/2010/main" val="37936617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7.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5.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6.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6.sv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6.sv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7.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796934"/>
      </p:ext>
    </p:extLst>
  </p:cSld>
  <p:clrMap bg1="lt1" tx1="dk1" bg2="lt2" tx2="dk2" accent1="accent1" accent2="accent2" accent3="accent3" accent4="accent4" accent5="accent5" accent6="accent6" hlink="hlink" folHlink="folHlink"/>
  <p:sldLayoutIdLst>
    <p:sldLayoutId id="2147483874" r:id="rId1"/>
    <p:sldLayoutId id="2147483878" r:id="rId2"/>
    <p:sldLayoutId id="2147483879" r:id="rId3"/>
    <p:sldLayoutId id="2147483919" r:id="rId4"/>
    <p:sldLayoutId id="2147483946" r:id="rId5"/>
  </p:sldLayoutIdLst>
  <p:hf hdr="0" ftr="0"/>
  <p:txStyles>
    <p:titleStyle>
      <a:lvl1pPr algn="ctr" rtl="0" eaLnBrk="1" fontAlgn="base" hangingPunct="1">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1" fontAlgn="base" hangingPunct="1">
        <a:spcBef>
          <a:spcPct val="0"/>
        </a:spcBef>
        <a:spcAft>
          <a:spcPct val="0"/>
        </a:spcAft>
        <a:defRPr sz="4400">
          <a:solidFill>
            <a:schemeClr val="tx1"/>
          </a:solidFill>
          <a:latin typeface="Arial" panose="020B0604020202020204" pitchFamily="34" charset="0"/>
          <a:ea typeface="MS PGothic" panose="020B0600070205080204" pitchFamily="34" charset="-128"/>
          <a:cs typeface="ＭＳ Ｐゴシック" charset="0"/>
        </a:defRPr>
      </a:lvl2pPr>
      <a:lvl3pPr algn="ctr" rtl="0" eaLnBrk="1" fontAlgn="base" hangingPunct="1">
        <a:spcBef>
          <a:spcPct val="0"/>
        </a:spcBef>
        <a:spcAft>
          <a:spcPct val="0"/>
        </a:spcAft>
        <a:defRPr sz="4400">
          <a:solidFill>
            <a:schemeClr val="tx1"/>
          </a:solidFill>
          <a:latin typeface="Arial" panose="020B0604020202020204" pitchFamily="34" charset="0"/>
          <a:ea typeface="MS PGothic" panose="020B0600070205080204" pitchFamily="34" charset="-128"/>
          <a:cs typeface="ＭＳ Ｐゴシック" charset="0"/>
        </a:defRPr>
      </a:lvl3pPr>
      <a:lvl4pPr algn="ctr" rtl="0" eaLnBrk="1" fontAlgn="base" hangingPunct="1">
        <a:spcBef>
          <a:spcPct val="0"/>
        </a:spcBef>
        <a:spcAft>
          <a:spcPct val="0"/>
        </a:spcAft>
        <a:defRPr sz="4400">
          <a:solidFill>
            <a:schemeClr val="tx1"/>
          </a:solidFill>
          <a:latin typeface="Arial" panose="020B0604020202020204" pitchFamily="34" charset="0"/>
          <a:ea typeface="MS PGothic" panose="020B0600070205080204" pitchFamily="34" charset="-128"/>
          <a:cs typeface="ＭＳ Ｐゴシック" charset="0"/>
        </a:defRPr>
      </a:lvl4pPr>
      <a:lvl5pPr algn="ctr" rtl="0" eaLnBrk="1" fontAlgn="base" hangingPunct="1">
        <a:spcBef>
          <a:spcPct val="0"/>
        </a:spcBef>
        <a:spcAft>
          <a:spcPct val="0"/>
        </a:spcAft>
        <a:defRPr sz="4400">
          <a:solidFill>
            <a:schemeClr val="tx1"/>
          </a:solidFill>
          <a:latin typeface="Arial" panose="020B0604020202020204" pitchFamily="34" charset="0"/>
          <a:ea typeface="MS PGothic" panose="020B0600070205080204"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1" name="Espace réservé du numéro de diapositive 3">
            <a:extLst>
              <a:ext uri="{FF2B5EF4-FFF2-40B4-BE49-F238E27FC236}">
                <a16:creationId xmlns:a16="http://schemas.microsoft.com/office/drawing/2014/main" id="{15D7716A-D53A-1742-BB0C-03C31D126221}"/>
              </a:ext>
            </a:extLst>
          </p:cNvPr>
          <p:cNvSpPr>
            <a:spLocks noGrp="1"/>
          </p:cNvSpPr>
          <p:nvPr>
            <p:ph type="sldNum" sz="quarter" idx="4"/>
          </p:nvPr>
        </p:nvSpPr>
        <p:spPr>
          <a:xfrm>
            <a:off x="9521127" y="7384181"/>
            <a:ext cx="476678" cy="282961"/>
          </a:xfrm>
          <a:prstGeom prst="rect">
            <a:avLst/>
          </a:prstGeom>
        </p:spPr>
        <p:txBody>
          <a:bodyPr/>
          <a:lstStyle>
            <a:lvl1pPr algn="r">
              <a:defRPr sz="917" b="0" i="0">
                <a:solidFill>
                  <a:srgbClr val="4482F4"/>
                </a:solidFill>
                <a:latin typeface="Avenir Next LT Pro" panose="020B0504020202020204" pitchFamily="34" charset="0"/>
              </a:defRPr>
            </a:lvl1pPr>
          </a:lstStyle>
          <a:p>
            <a:fld id="{86CB4B4D-7CA3-9044-876B-883B54F8677D}" type="slidenum">
              <a:rPr lang="fr-FR" smtClean="0"/>
              <a:pPr/>
              <a:t>‹#›</a:t>
            </a:fld>
            <a:endParaRPr lang="fr-FR"/>
          </a:p>
        </p:txBody>
      </p:sp>
      <p:sp>
        <p:nvSpPr>
          <p:cNvPr id="3" name="Footer Placeholder 4">
            <a:extLst>
              <a:ext uri="{FF2B5EF4-FFF2-40B4-BE49-F238E27FC236}">
                <a16:creationId xmlns:a16="http://schemas.microsoft.com/office/drawing/2014/main" id="{277333F2-D1B5-4FD3-9535-4B3EACCD819D}"/>
              </a:ext>
            </a:extLst>
          </p:cNvPr>
          <p:cNvSpPr>
            <a:spLocks noGrp="1"/>
          </p:cNvSpPr>
          <p:nvPr>
            <p:ph type="ftr" sz="quarter" idx="3"/>
          </p:nvPr>
        </p:nvSpPr>
        <p:spPr>
          <a:xfrm>
            <a:off x="99282" y="-9770"/>
            <a:ext cx="2786013" cy="166382"/>
          </a:xfrm>
          <a:prstGeom prst="rect">
            <a:avLst/>
          </a:prstGeom>
        </p:spPr>
        <p:txBody>
          <a:bodyPr/>
          <a:lstStyle/>
          <a:p>
            <a:pPr defTabSz="388694" eaLnBrk="1" fontAlgn="auto">
              <a:spcBef>
                <a:spcPts val="0"/>
              </a:spcBef>
              <a:spcAft>
                <a:spcPts val="0"/>
              </a:spcAft>
              <a:defRPr/>
            </a:pPr>
            <a:r>
              <a:rPr lang="en-US" sz="773">
                <a:solidFill>
                  <a:srgbClr val="000000"/>
                </a:solidFill>
                <a:latin typeface="Avenir Next LT Pro"/>
              </a:rPr>
              <a:t>For institutional investors only</a:t>
            </a:r>
          </a:p>
        </p:txBody>
      </p:sp>
    </p:spTree>
    <p:extLst>
      <p:ext uri="{BB962C8B-B14F-4D97-AF65-F5344CB8AC3E}">
        <p14:creationId xmlns:p14="http://schemas.microsoft.com/office/powerpoint/2010/main" val="1363420381"/>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Lst>
  <p:transition spd="med"/>
  <p:txStyles>
    <p:titleStyle>
      <a:lvl1pPr marL="0" marR="0" indent="0" algn="ctr" defTabSz="412195" rtl="0" latinLnBrk="0">
        <a:lnSpc>
          <a:spcPct val="100000"/>
        </a:lnSpc>
        <a:spcBef>
          <a:spcPts val="0"/>
        </a:spcBef>
        <a:spcAft>
          <a:spcPts val="0"/>
        </a:spcAft>
        <a:buClrTx/>
        <a:buSzTx/>
        <a:buFontTx/>
        <a:buNone/>
        <a:tabLst/>
        <a:defRPr sz="5645" b="0" i="0" u="none" strike="noStrike" cap="none" spc="0" baseline="0">
          <a:solidFill>
            <a:srgbClr val="000000"/>
          </a:solidFill>
          <a:uFillTx/>
          <a:latin typeface="+mn-lt"/>
          <a:ea typeface="+mn-ea"/>
          <a:cs typeface="+mn-cs"/>
          <a:sym typeface="Helvetica Neue Medium"/>
        </a:defRPr>
      </a:lvl1pPr>
      <a:lvl2pPr marL="0" marR="0" indent="0" algn="ctr" defTabSz="412195" rtl="0" latinLnBrk="0">
        <a:lnSpc>
          <a:spcPct val="100000"/>
        </a:lnSpc>
        <a:spcBef>
          <a:spcPts val="0"/>
        </a:spcBef>
        <a:spcAft>
          <a:spcPts val="0"/>
        </a:spcAft>
        <a:buClrTx/>
        <a:buSzTx/>
        <a:buFontTx/>
        <a:buNone/>
        <a:tabLst/>
        <a:defRPr sz="5645" b="0" i="0" u="none" strike="noStrike" cap="none" spc="0" baseline="0">
          <a:solidFill>
            <a:srgbClr val="000000"/>
          </a:solidFill>
          <a:uFillTx/>
          <a:latin typeface="+mn-lt"/>
          <a:ea typeface="+mn-ea"/>
          <a:cs typeface="+mn-cs"/>
          <a:sym typeface="Helvetica Neue Medium"/>
        </a:defRPr>
      </a:lvl2pPr>
      <a:lvl3pPr marL="0" marR="0" indent="0" algn="ctr" defTabSz="412195" rtl="0" latinLnBrk="0">
        <a:lnSpc>
          <a:spcPct val="100000"/>
        </a:lnSpc>
        <a:spcBef>
          <a:spcPts val="0"/>
        </a:spcBef>
        <a:spcAft>
          <a:spcPts val="0"/>
        </a:spcAft>
        <a:buClrTx/>
        <a:buSzTx/>
        <a:buFontTx/>
        <a:buNone/>
        <a:tabLst/>
        <a:defRPr sz="5645" b="0" i="0" u="none" strike="noStrike" cap="none" spc="0" baseline="0">
          <a:solidFill>
            <a:srgbClr val="000000"/>
          </a:solidFill>
          <a:uFillTx/>
          <a:latin typeface="+mn-lt"/>
          <a:ea typeface="+mn-ea"/>
          <a:cs typeface="+mn-cs"/>
          <a:sym typeface="Helvetica Neue Medium"/>
        </a:defRPr>
      </a:lvl3pPr>
      <a:lvl4pPr marL="0" marR="0" indent="0" algn="ctr" defTabSz="412195" rtl="0" latinLnBrk="0">
        <a:lnSpc>
          <a:spcPct val="100000"/>
        </a:lnSpc>
        <a:spcBef>
          <a:spcPts val="0"/>
        </a:spcBef>
        <a:spcAft>
          <a:spcPts val="0"/>
        </a:spcAft>
        <a:buClrTx/>
        <a:buSzTx/>
        <a:buFontTx/>
        <a:buNone/>
        <a:tabLst/>
        <a:defRPr sz="5645" b="0" i="0" u="none" strike="noStrike" cap="none" spc="0" baseline="0">
          <a:solidFill>
            <a:srgbClr val="000000"/>
          </a:solidFill>
          <a:uFillTx/>
          <a:latin typeface="+mn-lt"/>
          <a:ea typeface="+mn-ea"/>
          <a:cs typeface="+mn-cs"/>
          <a:sym typeface="Helvetica Neue Medium"/>
        </a:defRPr>
      </a:lvl4pPr>
      <a:lvl5pPr marL="0" marR="0" indent="0" algn="ctr" defTabSz="412195" rtl="0" latinLnBrk="0">
        <a:lnSpc>
          <a:spcPct val="100000"/>
        </a:lnSpc>
        <a:spcBef>
          <a:spcPts val="0"/>
        </a:spcBef>
        <a:spcAft>
          <a:spcPts val="0"/>
        </a:spcAft>
        <a:buClrTx/>
        <a:buSzTx/>
        <a:buFontTx/>
        <a:buNone/>
        <a:tabLst/>
        <a:defRPr sz="5645" b="0" i="0" u="none" strike="noStrike" cap="none" spc="0" baseline="0">
          <a:solidFill>
            <a:srgbClr val="000000"/>
          </a:solidFill>
          <a:uFillTx/>
          <a:latin typeface="+mn-lt"/>
          <a:ea typeface="+mn-ea"/>
          <a:cs typeface="+mn-cs"/>
          <a:sym typeface="Helvetica Neue Medium"/>
        </a:defRPr>
      </a:lvl5pPr>
      <a:lvl6pPr marL="0" marR="0" indent="0" algn="ctr" defTabSz="412195" rtl="0" latinLnBrk="0">
        <a:lnSpc>
          <a:spcPct val="100000"/>
        </a:lnSpc>
        <a:spcBef>
          <a:spcPts val="0"/>
        </a:spcBef>
        <a:spcAft>
          <a:spcPts val="0"/>
        </a:spcAft>
        <a:buClrTx/>
        <a:buSzTx/>
        <a:buFontTx/>
        <a:buNone/>
        <a:tabLst/>
        <a:defRPr sz="5645" b="0" i="0" u="none" strike="noStrike" cap="none" spc="0" baseline="0">
          <a:solidFill>
            <a:srgbClr val="000000"/>
          </a:solidFill>
          <a:uFillTx/>
          <a:latin typeface="+mn-lt"/>
          <a:ea typeface="+mn-ea"/>
          <a:cs typeface="+mn-cs"/>
          <a:sym typeface="Helvetica Neue Medium"/>
        </a:defRPr>
      </a:lvl6pPr>
      <a:lvl7pPr marL="0" marR="0" indent="0" algn="ctr" defTabSz="412195" rtl="0" latinLnBrk="0">
        <a:lnSpc>
          <a:spcPct val="100000"/>
        </a:lnSpc>
        <a:spcBef>
          <a:spcPts val="0"/>
        </a:spcBef>
        <a:spcAft>
          <a:spcPts val="0"/>
        </a:spcAft>
        <a:buClrTx/>
        <a:buSzTx/>
        <a:buFontTx/>
        <a:buNone/>
        <a:tabLst/>
        <a:defRPr sz="5645" b="0" i="0" u="none" strike="noStrike" cap="none" spc="0" baseline="0">
          <a:solidFill>
            <a:srgbClr val="000000"/>
          </a:solidFill>
          <a:uFillTx/>
          <a:latin typeface="+mn-lt"/>
          <a:ea typeface="+mn-ea"/>
          <a:cs typeface="+mn-cs"/>
          <a:sym typeface="Helvetica Neue Medium"/>
        </a:defRPr>
      </a:lvl7pPr>
      <a:lvl8pPr marL="0" marR="0" indent="0" algn="ctr" defTabSz="412195" rtl="0" latinLnBrk="0">
        <a:lnSpc>
          <a:spcPct val="100000"/>
        </a:lnSpc>
        <a:spcBef>
          <a:spcPts val="0"/>
        </a:spcBef>
        <a:spcAft>
          <a:spcPts val="0"/>
        </a:spcAft>
        <a:buClrTx/>
        <a:buSzTx/>
        <a:buFontTx/>
        <a:buNone/>
        <a:tabLst/>
        <a:defRPr sz="5645" b="0" i="0" u="none" strike="noStrike" cap="none" spc="0" baseline="0">
          <a:solidFill>
            <a:srgbClr val="000000"/>
          </a:solidFill>
          <a:uFillTx/>
          <a:latin typeface="+mn-lt"/>
          <a:ea typeface="+mn-ea"/>
          <a:cs typeface="+mn-cs"/>
          <a:sym typeface="Helvetica Neue Medium"/>
        </a:defRPr>
      </a:lvl8pPr>
      <a:lvl9pPr marL="0" marR="0" indent="0" algn="ctr" defTabSz="412195" rtl="0" latinLnBrk="0">
        <a:lnSpc>
          <a:spcPct val="100000"/>
        </a:lnSpc>
        <a:spcBef>
          <a:spcPts val="0"/>
        </a:spcBef>
        <a:spcAft>
          <a:spcPts val="0"/>
        </a:spcAft>
        <a:buClrTx/>
        <a:buSzTx/>
        <a:buFontTx/>
        <a:buNone/>
        <a:tabLst/>
        <a:defRPr sz="5645" b="0" i="0" u="none" strike="noStrike" cap="none" spc="0" baseline="0">
          <a:solidFill>
            <a:srgbClr val="000000"/>
          </a:solidFill>
          <a:uFillTx/>
          <a:latin typeface="+mn-lt"/>
          <a:ea typeface="+mn-ea"/>
          <a:cs typeface="+mn-cs"/>
          <a:sym typeface="Helvetica Neue Medium"/>
        </a:defRPr>
      </a:lvl9pPr>
    </p:titleStyle>
    <p:bodyStyle>
      <a:lvl1pPr marL="313626" marR="0" indent="-313626" algn="l" defTabSz="412195" rtl="0" latinLnBrk="0">
        <a:lnSpc>
          <a:spcPct val="100000"/>
        </a:lnSpc>
        <a:spcBef>
          <a:spcPts val="2963"/>
        </a:spcBef>
        <a:spcAft>
          <a:spcPts val="0"/>
        </a:spcAft>
        <a:buClrTx/>
        <a:buSzPct val="145000"/>
        <a:buFontTx/>
        <a:buChar char="•"/>
        <a:tabLst/>
        <a:defRPr sz="2257" b="0" i="0" u="none" strike="noStrike" cap="none" spc="0" baseline="0">
          <a:solidFill>
            <a:srgbClr val="000000"/>
          </a:solidFill>
          <a:uFillTx/>
          <a:latin typeface="Helvetica Neue"/>
          <a:ea typeface="Helvetica Neue"/>
          <a:cs typeface="Helvetica Neue"/>
          <a:sym typeface="Helvetica Neue"/>
        </a:defRPr>
      </a:lvl1pPr>
      <a:lvl2pPr marL="627251" marR="0" indent="-313626" algn="l" defTabSz="412195" rtl="0" latinLnBrk="0">
        <a:lnSpc>
          <a:spcPct val="100000"/>
        </a:lnSpc>
        <a:spcBef>
          <a:spcPts val="2963"/>
        </a:spcBef>
        <a:spcAft>
          <a:spcPts val="0"/>
        </a:spcAft>
        <a:buClrTx/>
        <a:buSzPct val="145000"/>
        <a:buFontTx/>
        <a:buChar char="•"/>
        <a:tabLst/>
        <a:defRPr sz="2257" b="0" i="0" u="none" strike="noStrike" cap="none" spc="0" baseline="0">
          <a:solidFill>
            <a:srgbClr val="000000"/>
          </a:solidFill>
          <a:uFillTx/>
          <a:latin typeface="Helvetica Neue"/>
          <a:ea typeface="Helvetica Neue"/>
          <a:cs typeface="Helvetica Neue"/>
          <a:sym typeface="Helvetica Neue"/>
        </a:defRPr>
      </a:lvl2pPr>
      <a:lvl3pPr marL="940878" marR="0" indent="-313626" algn="l" defTabSz="412195" rtl="0" latinLnBrk="0">
        <a:lnSpc>
          <a:spcPct val="100000"/>
        </a:lnSpc>
        <a:spcBef>
          <a:spcPts val="2963"/>
        </a:spcBef>
        <a:spcAft>
          <a:spcPts val="0"/>
        </a:spcAft>
        <a:buClrTx/>
        <a:buSzPct val="145000"/>
        <a:buFontTx/>
        <a:buChar char="•"/>
        <a:tabLst/>
        <a:defRPr sz="2257" b="0" i="0" u="none" strike="noStrike" cap="none" spc="0" baseline="0">
          <a:solidFill>
            <a:srgbClr val="000000"/>
          </a:solidFill>
          <a:uFillTx/>
          <a:latin typeface="Helvetica Neue"/>
          <a:ea typeface="Helvetica Neue"/>
          <a:cs typeface="Helvetica Neue"/>
          <a:sym typeface="Helvetica Neue"/>
        </a:defRPr>
      </a:lvl3pPr>
      <a:lvl4pPr marL="1254503" marR="0" indent="-313626" algn="l" defTabSz="412195" rtl="0" latinLnBrk="0">
        <a:lnSpc>
          <a:spcPct val="100000"/>
        </a:lnSpc>
        <a:spcBef>
          <a:spcPts val="2963"/>
        </a:spcBef>
        <a:spcAft>
          <a:spcPts val="0"/>
        </a:spcAft>
        <a:buClrTx/>
        <a:buSzPct val="145000"/>
        <a:buFontTx/>
        <a:buChar char="•"/>
        <a:tabLst/>
        <a:defRPr sz="2257" b="0" i="0" u="none" strike="noStrike" cap="none" spc="0" baseline="0">
          <a:solidFill>
            <a:srgbClr val="000000"/>
          </a:solidFill>
          <a:uFillTx/>
          <a:latin typeface="Helvetica Neue"/>
          <a:ea typeface="Helvetica Neue"/>
          <a:cs typeface="Helvetica Neue"/>
          <a:sym typeface="Helvetica Neue"/>
        </a:defRPr>
      </a:lvl4pPr>
      <a:lvl5pPr marL="1568130" marR="0" indent="-313626" algn="l" defTabSz="412195" rtl="0" latinLnBrk="0">
        <a:lnSpc>
          <a:spcPct val="100000"/>
        </a:lnSpc>
        <a:spcBef>
          <a:spcPts val="2963"/>
        </a:spcBef>
        <a:spcAft>
          <a:spcPts val="0"/>
        </a:spcAft>
        <a:buClrTx/>
        <a:buSzPct val="145000"/>
        <a:buFontTx/>
        <a:buChar char="•"/>
        <a:tabLst/>
        <a:defRPr sz="2257" b="0" i="0" u="none" strike="noStrike" cap="none" spc="0" baseline="0">
          <a:solidFill>
            <a:srgbClr val="000000"/>
          </a:solidFill>
          <a:uFillTx/>
          <a:latin typeface="Helvetica Neue"/>
          <a:ea typeface="Helvetica Neue"/>
          <a:cs typeface="Helvetica Neue"/>
          <a:sym typeface="Helvetica Neue"/>
        </a:defRPr>
      </a:lvl5pPr>
      <a:lvl6pPr marL="1881756" marR="0" indent="-313626" algn="l" defTabSz="412195" rtl="0" latinLnBrk="0">
        <a:lnSpc>
          <a:spcPct val="100000"/>
        </a:lnSpc>
        <a:spcBef>
          <a:spcPts val="2963"/>
        </a:spcBef>
        <a:spcAft>
          <a:spcPts val="0"/>
        </a:spcAft>
        <a:buClrTx/>
        <a:buSzPct val="145000"/>
        <a:buFontTx/>
        <a:buChar char="•"/>
        <a:tabLst/>
        <a:defRPr sz="2257" b="0" i="0" u="none" strike="noStrike" cap="none" spc="0" baseline="0">
          <a:solidFill>
            <a:srgbClr val="000000"/>
          </a:solidFill>
          <a:uFillTx/>
          <a:latin typeface="Helvetica Neue"/>
          <a:ea typeface="Helvetica Neue"/>
          <a:cs typeface="Helvetica Neue"/>
          <a:sym typeface="Helvetica Neue"/>
        </a:defRPr>
      </a:lvl6pPr>
      <a:lvl7pPr marL="2195382" marR="0" indent="-313626" algn="l" defTabSz="412195" rtl="0" latinLnBrk="0">
        <a:lnSpc>
          <a:spcPct val="100000"/>
        </a:lnSpc>
        <a:spcBef>
          <a:spcPts val="2963"/>
        </a:spcBef>
        <a:spcAft>
          <a:spcPts val="0"/>
        </a:spcAft>
        <a:buClrTx/>
        <a:buSzPct val="145000"/>
        <a:buFontTx/>
        <a:buChar char="•"/>
        <a:tabLst/>
        <a:defRPr sz="2257" b="0" i="0" u="none" strike="noStrike" cap="none" spc="0" baseline="0">
          <a:solidFill>
            <a:srgbClr val="000000"/>
          </a:solidFill>
          <a:uFillTx/>
          <a:latin typeface="Helvetica Neue"/>
          <a:ea typeface="Helvetica Neue"/>
          <a:cs typeface="Helvetica Neue"/>
          <a:sym typeface="Helvetica Neue"/>
        </a:defRPr>
      </a:lvl7pPr>
      <a:lvl8pPr marL="2509008" marR="0" indent="-313626" algn="l" defTabSz="412195" rtl="0" latinLnBrk="0">
        <a:lnSpc>
          <a:spcPct val="100000"/>
        </a:lnSpc>
        <a:spcBef>
          <a:spcPts val="2963"/>
        </a:spcBef>
        <a:spcAft>
          <a:spcPts val="0"/>
        </a:spcAft>
        <a:buClrTx/>
        <a:buSzPct val="145000"/>
        <a:buFontTx/>
        <a:buChar char="•"/>
        <a:tabLst/>
        <a:defRPr sz="2257" b="0" i="0" u="none" strike="noStrike" cap="none" spc="0" baseline="0">
          <a:solidFill>
            <a:srgbClr val="000000"/>
          </a:solidFill>
          <a:uFillTx/>
          <a:latin typeface="Helvetica Neue"/>
          <a:ea typeface="Helvetica Neue"/>
          <a:cs typeface="Helvetica Neue"/>
          <a:sym typeface="Helvetica Neue"/>
        </a:defRPr>
      </a:lvl8pPr>
      <a:lvl9pPr marL="2822633" marR="0" indent="-313626" algn="l" defTabSz="412195" rtl="0" latinLnBrk="0">
        <a:lnSpc>
          <a:spcPct val="100000"/>
        </a:lnSpc>
        <a:spcBef>
          <a:spcPts val="2963"/>
        </a:spcBef>
        <a:spcAft>
          <a:spcPts val="0"/>
        </a:spcAft>
        <a:buClrTx/>
        <a:buSzPct val="145000"/>
        <a:buFontTx/>
        <a:buChar char="•"/>
        <a:tabLst/>
        <a:defRPr sz="2257"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195" latinLnBrk="0">
        <a:lnSpc>
          <a:spcPct val="100000"/>
        </a:lnSpc>
        <a:spcBef>
          <a:spcPts val="0"/>
        </a:spcBef>
        <a:spcAft>
          <a:spcPts val="0"/>
        </a:spcAft>
        <a:buClrTx/>
        <a:buSzTx/>
        <a:buFontTx/>
        <a:buNone/>
        <a:tabLst/>
        <a:defRPr sz="1129" b="0" i="0" u="none" strike="noStrike" cap="none" spc="0" baseline="0">
          <a:solidFill>
            <a:schemeClr val="tx1"/>
          </a:solidFill>
          <a:uFillTx/>
          <a:latin typeface="+mn-lt"/>
          <a:ea typeface="+mn-ea"/>
          <a:cs typeface="+mn-cs"/>
          <a:sym typeface="Helvetica Neue Light"/>
        </a:defRPr>
      </a:lvl1pPr>
      <a:lvl2pPr marL="0" marR="0" indent="161293" algn="ctr" defTabSz="412195" latinLnBrk="0">
        <a:lnSpc>
          <a:spcPct val="100000"/>
        </a:lnSpc>
        <a:spcBef>
          <a:spcPts val="0"/>
        </a:spcBef>
        <a:spcAft>
          <a:spcPts val="0"/>
        </a:spcAft>
        <a:buClrTx/>
        <a:buSzTx/>
        <a:buFontTx/>
        <a:buNone/>
        <a:tabLst/>
        <a:defRPr sz="1129" b="0" i="0" u="none" strike="noStrike" cap="none" spc="0" baseline="0">
          <a:solidFill>
            <a:schemeClr val="tx1"/>
          </a:solidFill>
          <a:uFillTx/>
          <a:latin typeface="+mn-lt"/>
          <a:ea typeface="+mn-ea"/>
          <a:cs typeface="+mn-cs"/>
          <a:sym typeface="Helvetica Neue Light"/>
        </a:defRPr>
      </a:lvl2pPr>
      <a:lvl3pPr marL="0" marR="0" indent="322587" algn="ctr" defTabSz="412195" latinLnBrk="0">
        <a:lnSpc>
          <a:spcPct val="100000"/>
        </a:lnSpc>
        <a:spcBef>
          <a:spcPts val="0"/>
        </a:spcBef>
        <a:spcAft>
          <a:spcPts val="0"/>
        </a:spcAft>
        <a:buClrTx/>
        <a:buSzTx/>
        <a:buFontTx/>
        <a:buNone/>
        <a:tabLst/>
        <a:defRPr sz="1129" b="0" i="0" u="none" strike="noStrike" cap="none" spc="0" baseline="0">
          <a:solidFill>
            <a:schemeClr val="tx1"/>
          </a:solidFill>
          <a:uFillTx/>
          <a:latin typeface="+mn-lt"/>
          <a:ea typeface="+mn-ea"/>
          <a:cs typeface="+mn-cs"/>
          <a:sym typeface="Helvetica Neue Light"/>
        </a:defRPr>
      </a:lvl3pPr>
      <a:lvl4pPr marL="0" marR="0" indent="483880" algn="ctr" defTabSz="412195" latinLnBrk="0">
        <a:lnSpc>
          <a:spcPct val="100000"/>
        </a:lnSpc>
        <a:spcBef>
          <a:spcPts val="0"/>
        </a:spcBef>
        <a:spcAft>
          <a:spcPts val="0"/>
        </a:spcAft>
        <a:buClrTx/>
        <a:buSzTx/>
        <a:buFontTx/>
        <a:buNone/>
        <a:tabLst/>
        <a:defRPr sz="1129" b="0" i="0" u="none" strike="noStrike" cap="none" spc="0" baseline="0">
          <a:solidFill>
            <a:schemeClr val="tx1"/>
          </a:solidFill>
          <a:uFillTx/>
          <a:latin typeface="+mn-lt"/>
          <a:ea typeface="+mn-ea"/>
          <a:cs typeface="+mn-cs"/>
          <a:sym typeface="Helvetica Neue Light"/>
        </a:defRPr>
      </a:lvl4pPr>
      <a:lvl5pPr marL="0" marR="0" indent="645173" algn="ctr" defTabSz="412195" latinLnBrk="0">
        <a:lnSpc>
          <a:spcPct val="100000"/>
        </a:lnSpc>
        <a:spcBef>
          <a:spcPts val="0"/>
        </a:spcBef>
        <a:spcAft>
          <a:spcPts val="0"/>
        </a:spcAft>
        <a:buClrTx/>
        <a:buSzTx/>
        <a:buFontTx/>
        <a:buNone/>
        <a:tabLst/>
        <a:defRPr sz="1129" b="0" i="0" u="none" strike="noStrike" cap="none" spc="0" baseline="0">
          <a:solidFill>
            <a:schemeClr val="tx1"/>
          </a:solidFill>
          <a:uFillTx/>
          <a:latin typeface="+mn-lt"/>
          <a:ea typeface="+mn-ea"/>
          <a:cs typeface="+mn-cs"/>
          <a:sym typeface="Helvetica Neue Light"/>
        </a:defRPr>
      </a:lvl5pPr>
      <a:lvl6pPr marL="0" marR="0" indent="806466" algn="ctr" defTabSz="412195" latinLnBrk="0">
        <a:lnSpc>
          <a:spcPct val="100000"/>
        </a:lnSpc>
        <a:spcBef>
          <a:spcPts val="0"/>
        </a:spcBef>
        <a:spcAft>
          <a:spcPts val="0"/>
        </a:spcAft>
        <a:buClrTx/>
        <a:buSzTx/>
        <a:buFontTx/>
        <a:buNone/>
        <a:tabLst/>
        <a:defRPr sz="1129" b="0" i="0" u="none" strike="noStrike" cap="none" spc="0" baseline="0">
          <a:solidFill>
            <a:schemeClr val="tx1"/>
          </a:solidFill>
          <a:uFillTx/>
          <a:latin typeface="+mn-lt"/>
          <a:ea typeface="+mn-ea"/>
          <a:cs typeface="+mn-cs"/>
          <a:sym typeface="Helvetica Neue Light"/>
        </a:defRPr>
      </a:lvl6pPr>
      <a:lvl7pPr marL="0" marR="0" indent="967760" algn="ctr" defTabSz="412195" latinLnBrk="0">
        <a:lnSpc>
          <a:spcPct val="100000"/>
        </a:lnSpc>
        <a:spcBef>
          <a:spcPts val="0"/>
        </a:spcBef>
        <a:spcAft>
          <a:spcPts val="0"/>
        </a:spcAft>
        <a:buClrTx/>
        <a:buSzTx/>
        <a:buFontTx/>
        <a:buNone/>
        <a:tabLst/>
        <a:defRPr sz="1129" b="0" i="0" u="none" strike="noStrike" cap="none" spc="0" baseline="0">
          <a:solidFill>
            <a:schemeClr val="tx1"/>
          </a:solidFill>
          <a:uFillTx/>
          <a:latin typeface="+mn-lt"/>
          <a:ea typeface="+mn-ea"/>
          <a:cs typeface="+mn-cs"/>
          <a:sym typeface="Helvetica Neue Light"/>
        </a:defRPr>
      </a:lvl7pPr>
      <a:lvl8pPr marL="0" marR="0" indent="1129054" algn="ctr" defTabSz="412195" latinLnBrk="0">
        <a:lnSpc>
          <a:spcPct val="100000"/>
        </a:lnSpc>
        <a:spcBef>
          <a:spcPts val="0"/>
        </a:spcBef>
        <a:spcAft>
          <a:spcPts val="0"/>
        </a:spcAft>
        <a:buClrTx/>
        <a:buSzTx/>
        <a:buFontTx/>
        <a:buNone/>
        <a:tabLst/>
        <a:defRPr sz="1129" b="0" i="0" u="none" strike="noStrike" cap="none" spc="0" baseline="0">
          <a:solidFill>
            <a:schemeClr val="tx1"/>
          </a:solidFill>
          <a:uFillTx/>
          <a:latin typeface="+mn-lt"/>
          <a:ea typeface="+mn-ea"/>
          <a:cs typeface="+mn-cs"/>
          <a:sym typeface="Helvetica Neue Light"/>
        </a:defRPr>
      </a:lvl8pPr>
      <a:lvl9pPr marL="0" marR="0" indent="1290346" algn="ctr" defTabSz="412195" latinLnBrk="0">
        <a:lnSpc>
          <a:spcPct val="100000"/>
        </a:lnSpc>
        <a:spcBef>
          <a:spcPts val="0"/>
        </a:spcBef>
        <a:spcAft>
          <a:spcPts val="0"/>
        </a:spcAft>
        <a:buClrTx/>
        <a:buSzTx/>
        <a:buFontTx/>
        <a:buNone/>
        <a:tabLst/>
        <a:defRPr sz="1129" b="0" i="0" u="none" strike="noStrike" cap="none" spc="0" baseline="0">
          <a:solidFill>
            <a:schemeClr val="tx1"/>
          </a:solidFill>
          <a:uFillTx/>
          <a:latin typeface="+mn-lt"/>
          <a:ea typeface="+mn-ea"/>
          <a:cs typeface="+mn-cs"/>
          <a:sym typeface="Helvetica Neue Light"/>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0235" y="571786"/>
            <a:ext cx="7742241" cy="412856"/>
          </a:xfrm>
          <a:prstGeom prst="rect">
            <a:avLst/>
          </a:prstGeom>
        </p:spPr>
        <p:txBody>
          <a:bodyPr vert="horz" lIns="0" tIns="0" rIns="0" bIns="0" rtlCol="0" anchor="t">
            <a:noAutofit/>
          </a:bodyPr>
          <a:lstStyle/>
          <a:p>
            <a:r>
              <a:rPr lang="en-US" noProof="0"/>
              <a:t>Slide title</a:t>
            </a:r>
            <a:endParaRPr lang="en-US" noProof="0" dirty="0"/>
          </a:p>
        </p:txBody>
      </p:sp>
      <p:sp>
        <p:nvSpPr>
          <p:cNvPr id="3" name="Text Placeholder 2"/>
          <p:cNvSpPr>
            <a:spLocks noGrp="1"/>
          </p:cNvSpPr>
          <p:nvPr>
            <p:ph type="body" idx="1"/>
          </p:nvPr>
        </p:nvSpPr>
        <p:spPr>
          <a:xfrm>
            <a:off x="450233" y="1344371"/>
            <a:ext cx="9143647" cy="6039808"/>
          </a:xfrm>
          <a:prstGeom prst="rect">
            <a:avLst/>
          </a:prstGeom>
        </p:spPr>
        <p:txBody>
          <a:bodyPr vert="horz" lIns="0" tIns="0" rIns="0" bIns="0" rtlCol="0">
            <a:noAutofit/>
          </a:bodyPr>
          <a:lstStyle/>
          <a:p>
            <a:pPr lvl="0"/>
            <a:r>
              <a:rPr lang="en-US" noProof="0"/>
              <a:t>Use Alt + Shift + Right / Left arrow to navigate through text levels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 </a:t>
            </a:r>
          </a:p>
          <a:p>
            <a:pPr lvl="6"/>
            <a:r>
              <a:rPr lang="en-US" noProof="0"/>
              <a:t>Seventh level</a:t>
            </a:r>
          </a:p>
          <a:p>
            <a:pPr lvl="7"/>
            <a:r>
              <a:rPr lang="en-US" noProof="0"/>
              <a:t>Eight level</a:t>
            </a:r>
          </a:p>
          <a:p>
            <a:pPr lvl="8"/>
            <a:r>
              <a:rPr lang="en-US" noProof="0"/>
              <a:t>Nineth level</a:t>
            </a:r>
            <a:endParaRPr lang="en-US" noProof="0" dirty="0"/>
          </a:p>
        </p:txBody>
      </p:sp>
      <p:sp>
        <p:nvSpPr>
          <p:cNvPr id="4" name="Date Placeholder 3"/>
          <p:cNvSpPr>
            <a:spLocks noGrp="1"/>
          </p:cNvSpPr>
          <p:nvPr>
            <p:ph type="dt" sz="half" idx="2"/>
          </p:nvPr>
        </p:nvSpPr>
        <p:spPr>
          <a:xfrm>
            <a:off x="0" y="0"/>
            <a:ext cx="0" cy="0"/>
          </a:xfrm>
          <a:prstGeom prst="rect">
            <a:avLst/>
          </a:prstGeom>
          <a:noFill/>
          <a:ln>
            <a:noFill/>
          </a:ln>
        </p:spPr>
        <p:txBody>
          <a:bodyPr vert="horz" lIns="0" tIns="0" rIns="0" bIns="0" rtlCol="0" anchor="ctr"/>
          <a:lstStyle>
            <a:lvl1pPr algn="l">
              <a:defRPr sz="100">
                <a:ln>
                  <a:noFill/>
                </a:ln>
                <a:no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450236" y="34923"/>
            <a:ext cx="4829934" cy="2289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kumimoji="0" lang="en-US" sz="846" b="0" i="0" u="none" strike="noStrike" cap="none" spc="0" normalizeH="0" baseline="0" smtClean="0">
                <a:ln>
                  <a:noFill/>
                </a:ln>
                <a:effectLst/>
                <a:uFillTx/>
                <a:latin typeface="+mn-lt"/>
              </a:defRPr>
            </a:lvl1pPr>
          </a:lstStyle>
          <a:p>
            <a:pPr defTabSz="425425"/>
            <a:r>
              <a:rPr lang="en-GB"/>
              <a:t>For institutional investors only</a:t>
            </a:r>
            <a:endParaRPr lang="en-GB" dirty="0"/>
          </a:p>
        </p:txBody>
      </p:sp>
      <p:sp>
        <p:nvSpPr>
          <p:cNvPr id="6" name="Slide Number Placeholder 5"/>
          <p:cNvSpPr>
            <a:spLocks noGrp="1"/>
          </p:cNvSpPr>
          <p:nvPr>
            <p:ph type="sldNum" sz="quarter" idx="4"/>
          </p:nvPr>
        </p:nvSpPr>
        <p:spPr>
          <a:xfrm>
            <a:off x="9521125" y="7384180"/>
            <a:ext cx="476678" cy="282961"/>
          </a:xfrm>
          <a:prstGeom prst="rect">
            <a:avLst/>
          </a:prstGeom>
        </p:spPr>
        <p:txBody>
          <a:bodyPr/>
          <a:lstStyle>
            <a:lvl1pPr>
              <a:defRPr lang="fr-FR" sz="939" b="0" i="0" smtClean="0">
                <a:solidFill>
                  <a:srgbClr val="4482F4"/>
                </a:solidFill>
                <a:latin typeface="Avenir Next LT Pro" panose="020B0504020202020204" pitchFamily="34" charset="0"/>
              </a:defRPr>
            </a:lvl1pPr>
          </a:lstStyle>
          <a:p>
            <a:pPr defTabSz="332941"/>
            <a:fld id="{355F9927-066A-4E42-B902-7FE3DF2732F9}" type="slidenum">
              <a:rPr lang="en-US" smtClean="0"/>
              <a:pPr defTabSz="332941"/>
              <a:t>‹#›</a:t>
            </a:fld>
            <a:endParaRPr lang="en-US" dirty="0"/>
          </a:p>
        </p:txBody>
      </p:sp>
      <p:pic>
        <p:nvPicPr>
          <p:cNvPr id="8" name="Graphique 9">
            <a:extLst>
              <a:ext uri="{FF2B5EF4-FFF2-40B4-BE49-F238E27FC236}">
                <a16:creationId xmlns:a16="http://schemas.microsoft.com/office/drawing/2014/main" id="{8E1DECA1-7AB0-E37E-B8AF-6232AA6CBD66}"/>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971246" y="-58641"/>
            <a:ext cx="2095841" cy="1082991"/>
          </a:xfrm>
          <a:prstGeom prst="rect">
            <a:avLst/>
          </a:prstGeom>
        </p:spPr>
      </p:pic>
    </p:spTree>
    <p:extLst>
      <p:ext uri="{BB962C8B-B14F-4D97-AF65-F5344CB8AC3E}">
        <p14:creationId xmlns:p14="http://schemas.microsoft.com/office/powerpoint/2010/main" val="2923361257"/>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hf hdr="0" dt="0"/>
  <p:txStyles>
    <p:titleStyle>
      <a:lvl1pPr algn="l" defTabSz="665882" rtl="0" eaLnBrk="1" latinLnBrk="0" hangingPunct="1">
        <a:lnSpc>
          <a:spcPct val="90000"/>
        </a:lnSpc>
        <a:spcBef>
          <a:spcPct val="0"/>
        </a:spcBef>
        <a:buNone/>
        <a:defRPr lang="en-GB" sz="1878" b="0" kern="1200" cap="all" baseline="0" noProof="0" dirty="0">
          <a:solidFill>
            <a:schemeClr val="bg2"/>
          </a:solidFill>
          <a:latin typeface="+mj-lt"/>
          <a:ea typeface="+mj-ea"/>
          <a:cs typeface="Arial" panose="020B0604020202020204" pitchFamily="34" charset="0"/>
        </a:defRPr>
      </a:lvl1pPr>
    </p:titleStyle>
    <p:bodyStyle>
      <a:lvl1pPr marL="0" indent="0" algn="l" defTabSz="665882" rtl="0" eaLnBrk="1" latinLnBrk="0" hangingPunct="1">
        <a:lnSpc>
          <a:spcPct val="100000"/>
        </a:lnSpc>
        <a:spcBef>
          <a:spcPts val="0"/>
        </a:spcBef>
        <a:spcAft>
          <a:spcPts val="437"/>
        </a:spcAft>
        <a:buFontTx/>
        <a:buNone/>
        <a:defRPr sz="1503" b="0" kern="1200" cap="none" baseline="0">
          <a:solidFill>
            <a:schemeClr val="tx1"/>
          </a:solidFill>
          <a:latin typeface="+mn-lt"/>
          <a:ea typeface="+mn-ea"/>
          <a:cs typeface="Arial" panose="020B0604020202020204" pitchFamily="34" charset="0"/>
        </a:defRPr>
      </a:lvl1pPr>
      <a:lvl2pPr marL="524317" indent="-209727" algn="l" defTabSz="665882" rtl="0" eaLnBrk="1" latinLnBrk="0" hangingPunct="1">
        <a:lnSpc>
          <a:spcPct val="100000"/>
        </a:lnSpc>
        <a:spcBef>
          <a:spcPts val="0"/>
        </a:spcBef>
        <a:spcAft>
          <a:spcPts val="437"/>
        </a:spcAft>
        <a:buClr>
          <a:schemeClr val="bg2"/>
        </a:buClr>
        <a:buFont typeface="Arial" panose="020B0604020202020204" pitchFamily="34" charset="0"/>
        <a:buChar char="•"/>
        <a:defRPr sz="1311" b="0" i="0" kern="1200">
          <a:solidFill>
            <a:schemeClr val="tx1"/>
          </a:solidFill>
          <a:latin typeface="+mn-lt"/>
          <a:ea typeface="+mn-ea"/>
          <a:cs typeface="Arial" panose="020B0604020202020204" pitchFamily="34" charset="0"/>
        </a:defRPr>
      </a:lvl2pPr>
      <a:lvl3pPr marL="524317" indent="-209727" algn="l" defTabSz="665882" rtl="0" eaLnBrk="1" latinLnBrk="0" hangingPunct="1">
        <a:lnSpc>
          <a:spcPct val="100000"/>
        </a:lnSpc>
        <a:spcBef>
          <a:spcPts val="0"/>
        </a:spcBef>
        <a:spcAft>
          <a:spcPts val="437"/>
        </a:spcAft>
        <a:buClr>
          <a:schemeClr val="accent1"/>
        </a:buClr>
        <a:buFont typeface="Arial" panose="020B0604020202020204" pitchFamily="34" charset="0"/>
        <a:buChar char="•"/>
        <a:defRPr sz="1311" b="0" kern="1200">
          <a:solidFill>
            <a:schemeClr val="tx1"/>
          </a:solidFill>
          <a:latin typeface="+mn-lt"/>
          <a:ea typeface="+mn-ea"/>
          <a:cs typeface="Arial" panose="020B0604020202020204" pitchFamily="34" charset="0"/>
        </a:defRPr>
      </a:lvl3pPr>
      <a:lvl4pPr marL="524317" indent="-209727" algn="l" defTabSz="665882" rtl="0" eaLnBrk="1" latinLnBrk="0" hangingPunct="1">
        <a:lnSpc>
          <a:spcPct val="100000"/>
        </a:lnSpc>
        <a:spcBef>
          <a:spcPts val="0"/>
        </a:spcBef>
        <a:spcAft>
          <a:spcPts val="437"/>
        </a:spcAft>
        <a:buClr>
          <a:schemeClr val="tx2"/>
        </a:buClr>
        <a:buFont typeface="Arial" panose="020B0604020202020204" pitchFamily="34" charset="0"/>
        <a:buChar char="•"/>
        <a:defRPr sz="1311" kern="1200">
          <a:solidFill>
            <a:schemeClr val="tx1"/>
          </a:solidFill>
          <a:latin typeface="+mn-lt"/>
          <a:ea typeface="+mn-ea"/>
          <a:cs typeface="Arial" panose="020B0604020202020204" pitchFamily="34" charset="0"/>
        </a:defRPr>
      </a:lvl4pPr>
      <a:lvl5pPr marL="524317" indent="-209727" algn="l" defTabSz="665882" rtl="0" eaLnBrk="1" latinLnBrk="0" hangingPunct="1">
        <a:lnSpc>
          <a:spcPct val="100000"/>
        </a:lnSpc>
        <a:spcBef>
          <a:spcPts val="0"/>
        </a:spcBef>
        <a:spcAft>
          <a:spcPts val="437"/>
        </a:spcAft>
        <a:buClr>
          <a:schemeClr val="tx2"/>
        </a:buClr>
        <a:buFont typeface="Arial" panose="020B0604020202020204" pitchFamily="34" charset="0"/>
        <a:buChar char="•"/>
        <a:defRPr sz="1311" kern="1200">
          <a:solidFill>
            <a:schemeClr val="tx1"/>
          </a:solidFill>
          <a:latin typeface="+mn-lt"/>
          <a:ea typeface="+mn-ea"/>
          <a:cs typeface="Arial" panose="020B0604020202020204" pitchFamily="34" charset="0"/>
        </a:defRPr>
      </a:lvl5pPr>
      <a:lvl6pPr marL="524317" indent="-209727" algn="l" defTabSz="665882" rtl="0" eaLnBrk="1" latinLnBrk="0" hangingPunct="1">
        <a:lnSpc>
          <a:spcPct val="100000"/>
        </a:lnSpc>
        <a:spcBef>
          <a:spcPts val="0"/>
        </a:spcBef>
        <a:spcAft>
          <a:spcPts val="437"/>
        </a:spcAft>
        <a:buClr>
          <a:schemeClr val="tx2"/>
        </a:buClr>
        <a:buFont typeface="Arial" panose="020B0604020202020204" pitchFamily="34" charset="0"/>
        <a:buChar char="•"/>
        <a:defRPr sz="1311" kern="1200">
          <a:solidFill>
            <a:schemeClr val="tx1"/>
          </a:solidFill>
          <a:latin typeface="+mn-lt"/>
          <a:ea typeface="+mn-ea"/>
          <a:cs typeface="+mn-cs"/>
        </a:defRPr>
      </a:lvl6pPr>
      <a:lvl7pPr marL="524317" indent="-209727" algn="l" defTabSz="665882" rtl="0" eaLnBrk="1" latinLnBrk="0" hangingPunct="1">
        <a:lnSpc>
          <a:spcPct val="100000"/>
        </a:lnSpc>
        <a:spcBef>
          <a:spcPts val="0"/>
        </a:spcBef>
        <a:spcAft>
          <a:spcPts val="437"/>
        </a:spcAft>
        <a:buClr>
          <a:schemeClr val="tx2"/>
        </a:buClr>
        <a:buFont typeface="Arial" panose="020B0604020202020204" pitchFamily="34" charset="0"/>
        <a:buChar char="•"/>
        <a:defRPr sz="1311" kern="1200">
          <a:solidFill>
            <a:schemeClr val="tx1"/>
          </a:solidFill>
          <a:latin typeface="+mn-lt"/>
          <a:ea typeface="+mn-ea"/>
          <a:cs typeface="+mn-cs"/>
        </a:defRPr>
      </a:lvl7pPr>
      <a:lvl8pPr marL="524317" indent="-209727" algn="l" defTabSz="665882" rtl="0" eaLnBrk="1" latinLnBrk="0" hangingPunct="1">
        <a:lnSpc>
          <a:spcPct val="100000"/>
        </a:lnSpc>
        <a:spcBef>
          <a:spcPts val="0"/>
        </a:spcBef>
        <a:spcAft>
          <a:spcPts val="437"/>
        </a:spcAft>
        <a:buClr>
          <a:schemeClr val="tx2"/>
        </a:buClr>
        <a:buFont typeface="Arial" panose="020B0604020202020204" pitchFamily="34" charset="0"/>
        <a:buChar char="•"/>
        <a:defRPr sz="1311" kern="1200">
          <a:solidFill>
            <a:schemeClr val="tx1"/>
          </a:solidFill>
          <a:latin typeface="+mn-lt"/>
          <a:ea typeface="+mn-ea"/>
          <a:cs typeface="+mn-cs"/>
        </a:defRPr>
      </a:lvl8pPr>
      <a:lvl9pPr marL="524317" indent="-209727" algn="l" defTabSz="665882" rtl="0" eaLnBrk="1" latinLnBrk="0" hangingPunct="1">
        <a:lnSpc>
          <a:spcPct val="100000"/>
        </a:lnSpc>
        <a:spcBef>
          <a:spcPts val="0"/>
        </a:spcBef>
        <a:spcAft>
          <a:spcPts val="437"/>
        </a:spcAft>
        <a:buClr>
          <a:schemeClr val="tx2"/>
        </a:buClr>
        <a:buFont typeface="Arial" panose="020B0604020202020204" pitchFamily="34" charset="0"/>
        <a:buChar char="•"/>
        <a:defRPr sz="1311" kern="1200">
          <a:solidFill>
            <a:schemeClr val="tx1"/>
          </a:solidFill>
          <a:latin typeface="+mn-lt"/>
          <a:ea typeface="+mn-ea"/>
          <a:cs typeface="+mn-cs"/>
        </a:defRPr>
      </a:lvl9pPr>
    </p:bodyStyle>
    <p:otherStyle>
      <a:defPPr>
        <a:defRPr lang="en-US"/>
      </a:defPPr>
      <a:lvl1pPr marL="0" algn="l" defTabSz="665882" rtl="0" eaLnBrk="1" latinLnBrk="0" hangingPunct="1">
        <a:defRPr sz="1311" kern="1200">
          <a:solidFill>
            <a:schemeClr val="tx1"/>
          </a:solidFill>
          <a:latin typeface="+mn-lt"/>
          <a:ea typeface="+mn-ea"/>
          <a:cs typeface="+mn-cs"/>
        </a:defRPr>
      </a:lvl1pPr>
      <a:lvl2pPr marL="332941" algn="l" defTabSz="665882" rtl="0" eaLnBrk="1" latinLnBrk="0" hangingPunct="1">
        <a:defRPr sz="1311" kern="1200">
          <a:solidFill>
            <a:schemeClr val="tx1"/>
          </a:solidFill>
          <a:latin typeface="+mn-lt"/>
          <a:ea typeface="+mn-ea"/>
          <a:cs typeface="+mn-cs"/>
        </a:defRPr>
      </a:lvl2pPr>
      <a:lvl3pPr marL="665882" algn="l" defTabSz="665882" rtl="0" eaLnBrk="1" latinLnBrk="0" hangingPunct="1">
        <a:defRPr sz="1311" kern="1200">
          <a:solidFill>
            <a:schemeClr val="tx1"/>
          </a:solidFill>
          <a:latin typeface="+mn-lt"/>
          <a:ea typeface="+mn-ea"/>
          <a:cs typeface="+mn-cs"/>
        </a:defRPr>
      </a:lvl3pPr>
      <a:lvl4pPr marL="998823" algn="l" defTabSz="665882" rtl="0" eaLnBrk="1" latinLnBrk="0" hangingPunct="1">
        <a:defRPr sz="1311" kern="1200">
          <a:solidFill>
            <a:schemeClr val="tx1"/>
          </a:solidFill>
          <a:latin typeface="+mn-lt"/>
          <a:ea typeface="+mn-ea"/>
          <a:cs typeface="+mn-cs"/>
        </a:defRPr>
      </a:lvl4pPr>
      <a:lvl5pPr marL="1331764" algn="l" defTabSz="665882" rtl="0" eaLnBrk="1" latinLnBrk="0" hangingPunct="1">
        <a:defRPr sz="1311" kern="1200">
          <a:solidFill>
            <a:schemeClr val="tx1"/>
          </a:solidFill>
          <a:latin typeface="+mn-lt"/>
          <a:ea typeface="+mn-ea"/>
          <a:cs typeface="+mn-cs"/>
        </a:defRPr>
      </a:lvl5pPr>
      <a:lvl6pPr marL="1664705" algn="l" defTabSz="665882" rtl="0" eaLnBrk="1" latinLnBrk="0" hangingPunct="1">
        <a:defRPr sz="1311" kern="1200">
          <a:solidFill>
            <a:schemeClr val="tx1"/>
          </a:solidFill>
          <a:latin typeface="+mn-lt"/>
          <a:ea typeface="+mn-ea"/>
          <a:cs typeface="+mn-cs"/>
        </a:defRPr>
      </a:lvl6pPr>
      <a:lvl7pPr marL="1997647" algn="l" defTabSz="665882" rtl="0" eaLnBrk="1" latinLnBrk="0" hangingPunct="1">
        <a:defRPr sz="1311" kern="1200">
          <a:solidFill>
            <a:schemeClr val="tx1"/>
          </a:solidFill>
          <a:latin typeface="+mn-lt"/>
          <a:ea typeface="+mn-ea"/>
          <a:cs typeface="+mn-cs"/>
        </a:defRPr>
      </a:lvl7pPr>
      <a:lvl8pPr marL="2330586" algn="l" defTabSz="665882" rtl="0" eaLnBrk="1" latinLnBrk="0" hangingPunct="1">
        <a:defRPr sz="1311" kern="1200">
          <a:solidFill>
            <a:schemeClr val="tx1"/>
          </a:solidFill>
          <a:latin typeface="+mn-lt"/>
          <a:ea typeface="+mn-ea"/>
          <a:cs typeface="+mn-cs"/>
        </a:defRPr>
      </a:lvl8pPr>
      <a:lvl9pPr marL="2663528" algn="l" defTabSz="665882" rtl="0" eaLnBrk="1" latinLnBrk="0" hangingPunct="1">
        <a:defRPr sz="131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04">
          <p15:clr>
            <a:srgbClr val="F26B43"/>
          </p15:clr>
        </p15:guide>
        <p15:guide id="2" orient="horz" pos="350">
          <p15:clr>
            <a:srgbClr val="F26B43"/>
          </p15:clr>
        </p15:guide>
        <p15:guide id="3" pos="302">
          <p15:clr>
            <a:srgbClr val="F26B43"/>
          </p15:clr>
        </p15:guide>
        <p15:guide id="4" pos="6436">
          <p15:clr>
            <a:srgbClr val="F26B43"/>
          </p15:clr>
        </p15:guide>
        <p15:guide id="6" orient="horz" pos="4525">
          <p15:clr>
            <a:srgbClr val="F26B43"/>
          </p15:clr>
        </p15:guide>
        <p15:guide id="8" orient="horz" pos="822">
          <p15:clr>
            <a:srgbClr val="F26B43"/>
          </p15:clr>
        </p15:guide>
        <p15:guide id="9" pos="3319">
          <p15:clr>
            <a:srgbClr val="F26B43"/>
          </p15:clr>
        </p15:guide>
        <p15:guide id="10" pos="3416">
          <p15:clr>
            <a:srgbClr val="F26B43"/>
          </p15:clr>
        </p15:guide>
        <p15:guide id="11" orient="horz" pos="2629">
          <p15:clr>
            <a:srgbClr val="F26B43"/>
          </p15:clr>
        </p15:guide>
        <p15:guide id="12" orient="horz" pos="271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0235" y="571785"/>
            <a:ext cx="7742240" cy="412856"/>
          </a:xfrm>
          <a:prstGeom prst="rect">
            <a:avLst/>
          </a:prstGeom>
        </p:spPr>
        <p:txBody>
          <a:bodyPr vert="horz" lIns="0" tIns="0" rIns="0" bIns="0" rtlCol="0" anchor="t">
            <a:noAutofit/>
          </a:bodyPr>
          <a:lstStyle/>
          <a:p>
            <a:r>
              <a:rPr lang="en-US" noProof="0"/>
              <a:t>Slide title</a:t>
            </a:r>
          </a:p>
        </p:txBody>
      </p:sp>
      <p:sp>
        <p:nvSpPr>
          <p:cNvPr id="3" name="Text Placeholder 2"/>
          <p:cNvSpPr>
            <a:spLocks noGrp="1"/>
          </p:cNvSpPr>
          <p:nvPr>
            <p:ph type="body" idx="1"/>
          </p:nvPr>
        </p:nvSpPr>
        <p:spPr>
          <a:xfrm>
            <a:off x="450233" y="1344371"/>
            <a:ext cx="9143647" cy="6039808"/>
          </a:xfrm>
          <a:prstGeom prst="rect">
            <a:avLst/>
          </a:prstGeom>
        </p:spPr>
        <p:txBody>
          <a:bodyPr vert="horz" lIns="0" tIns="0" rIns="0" bIns="0" rtlCol="0">
            <a:noAutofit/>
          </a:bodyPr>
          <a:lstStyle/>
          <a:p>
            <a:pPr lvl="0"/>
            <a:r>
              <a:rPr lang="en-US" noProof="0"/>
              <a:t>Use Alt + Shift + Right / Left arrow to navigate through text levels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 </a:t>
            </a:r>
          </a:p>
          <a:p>
            <a:pPr lvl="6"/>
            <a:r>
              <a:rPr lang="en-US" noProof="0"/>
              <a:t>Seventh level</a:t>
            </a:r>
          </a:p>
          <a:p>
            <a:pPr lvl="7"/>
            <a:r>
              <a:rPr lang="en-US" noProof="0"/>
              <a:t>Eight level</a:t>
            </a:r>
          </a:p>
          <a:p>
            <a:pPr lvl="8"/>
            <a:r>
              <a:rPr lang="en-US" noProof="0"/>
              <a:t>Nineth level</a:t>
            </a:r>
          </a:p>
        </p:txBody>
      </p:sp>
      <p:sp>
        <p:nvSpPr>
          <p:cNvPr id="4" name="Date Placeholder 3"/>
          <p:cNvSpPr>
            <a:spLocks noGrp="1"/>
          </p:cNvSpPr>
          <p:nvPr>
            <p:ph type="dt" sz="half" idx="2"/>
          </p:nvPr>
        </p:nvSpPr>
        <p:spPr>
          <a:xfrm>
            <a:off x="0" y="0"/>
            <a:ext cx="0" cy="0"/>
          </a:xfrm>
          <a:prstGeom prst="rect">
            <a:avLst/>
          </a:prstGeom>
          <a:noFill/>
          <a:ln>
            <a:noFill/>
          </a:ln>
        </p:spPr>
        <p:txBody>
          <a:bodyPr vert="horz" lIns="0" tIns="0" rIns="0" bIns="0" rtlCol="0" anchor="ctr"/>
          <a:lstStyle>
            <a:lvl1pPr algn="l">
              <a:defRPr sz="100">
                <a:ln>
                  <a:noFill/>
                </a:ln>
                <a:noFill/>
                <a:latin typeface="Arial" panose="020B0604020202020204" pitchFamily="34" charset="0"/>
                <a:cs typeface="Arial" panose="020B0604020202020204" pitchFamily="34" charset="0"/>
              </a:defRPr>
            </a:lvl1pPr>
          </a:lstStyle>
          <a:p>
            <a:endParaRPr lang="en-US"/>
          </a:p>
        </p:txBody>
      </p:sp>
      <p:sp>
        <p:nvSpPr>
          <p:cNvPr id="5" name="Footer Placeholder 4"/>
          <p:cNvSpPr>
            <a:spLocks noGrp="1"/>
          </p:cNvSpPr>
          <p:nvPr>
            <p:ph type="ftr" sz="quarter" idx="3"/>
          </p:nvPr>
        </p:nvSpPr>
        <p:spPr>
          <a:xfrm>
            <a:off x="450235" y="34923"/>
            <a:ext cx="4829934" cy="2289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kumimoji="0" lang="en-US" sz="800" b="0" i="0" u="none" strike="noStrike" cap="none" spc="0" normalizeH="0" baseline="0" smtClean="0">
                <a:ln>
                  <a:noFill/>
                </a:ln>
                <a:effectLst/>
                <a:uFillTx/>
                <a:latin typeface="+mn-lt"/>
              </a:defRPr>
            </a:lvl1pPr>
          </a:lstStyle>
          <a:p>
            <a:pPr defTabSz="425428"/>
            <a:r>
              <a:rPr lang="en-GB"/>
              <a:t>For institutional investors only</a:t>
            </a:r>
          </a:p>
        </p:txBody>
      </p:sp>
      <p:sp>
        <p:nvSpPr>
          <p:cNvPr id="6" name="Slide Number Placeholder 5"/>
          <p:cNvSpPr>
            <a:spLocks noGrp="1"/>
          </p:cNvSpPr>
          <p:nvPr>
            <p:ph type="sldNum" sz="quarter" idx="4"/>
          </p:nvPr>
        </p:nvSpPr>
        <p:spPr>
          <a:xfrm>
            <a:off x="9521126" y="7384179"/>
            <a:ext cx="476678" cy="282961"/>
          </a:xfrm>
          <a:prstGeom prst="rect">
            <a:avLst/>
          </a:prstGeom>
        </p:spPr>
        <p:txBody>
          <a:bodyPr/>
          <a:lstStyle>
            <a:lvl1pPr>
              <a:defRPr lang="fr-FR" sz="939" b="0" i="0" smtClean="0">
                <a:solidFill>
                  <a:srgbClr val="4482F4"/>
                </a:solidFill>
                <a:latin typeface="Avenir Next LT Pro" panose="020B0504020202020204" pitchFamily="34" charset="0"/>
              </a:defRPr>
            </a:lvl1pPr>
          </a:lstStyle>
          <a:p>
            <a:pPr defTabSz="332943"/>
            <a:fld id="{355F9927-066A-4E42-B902-7FE3DF2732F9}" type="slidenum">
              <a:rPr lang="en-US" smtClean="0"/>
              <a:pPr defTabSz="332943"/>
              <a:t>‹#›</a:t>
            </a:fld>
            <a:endParaRPr lang="en-US"/>
          </a:p>
        </p:txBody>
      </p:sp>
      <p:pic>
        <p:nvPicPr>
          <p:cNvPr id="7" name="Graphique 9">
            <a:extLst>
              <a:ext uri="{FF2B5EF4-FFF2-40B4-BE49-F238E27FC236}">
                <a16:creationId xmlns:a16="http://schemas.microsoft.com/office/drawing/2014/main" id="{9932AFAF-E8B0-2A6E-20A8-4BBB9EAD26F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971246" y="-58641"/>
            <a:ext cx="2095841" cy="1082991"/>
          </a:xfrm>
          <a:prstGeom prst="rect">
            <a:avLst/>
          </a:prstGeom>
        </p:spPr>
      </p:pic>
    </p:spTree>
    <p:extLst>
      <p:ext uri="{BB962C8B-B14F-4D97-AF65-F5344CB8AC3E}">
        <p14:creationId xmlns:p14="http://schemas.microsoft.com/office/powerpoint/2010/main" val="3377008212"/>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921" r:id="rId11"/>
  </p:sldLayoutIdLst>
  <p:hf hdr="0" dt="0"/>
  <p:txStyles>
    <p:titleStyle>
      <a:lvl1pPr algn="l" defTabSz="665887" rtl="0" eaLnBrk="1" latinLnBrk="0" hangingPunct="1">
        <a:lnSpc>
          <a:spcPct val="90000"/>
        </a:lnSpc>
        <a:spcBef>
          <a:spcPct val="0"/>
        </a:spcBef>
        <a:buNone/>
        <a:defRPr lang="en-GB" sz="1879" b="0" kern="1200" cap="all" baseline="0" noProof="0" dirty="0">
          <a:solidFill>
            <a:schemeClr val="bg2"/>
          </a:solidFill>
          <a:latin typeface="+mj-lt"/>
          <a:ea typeface="+mj-ea"/>
          <a:cs typeface="Arial" panose="020B0604020202020204" pitchFamily="34" charset="0"/>
        </a:defRPr>
      </a:lvl1pPr>
    </p:titleStyle>
    <p:bodyStyle>
      <a:lvl1pPr marL="0" indent="0" algn="l" defTabSz="665887" rtl="0" eaLnBrk="1" latinLnBrk="0" hangingPunct="1">
        <a:lnSpc>
          <a:spcPct val="100000"/>
        </a:lnSpc>
        <a:spcBef>
          <a:spcPts val="0"/>
        </a:spcBef>
        <a:spcAft>
          <a:spcPts val="437"/>
        </a:spcAft>
        <a:buFontTx/>
        <a:buNone/>
        <a:defRPr sz="1503" b="0" kern="1200" cap="none" baseline="0">
          <a:solidFill>
            <a:schemeClr val="tx1"/>
          </a:solidFill>
          <a:latin typeface="+mn-lt"/>
          <a:ea typeface="+mn-ea"/>
          <a:cs typeface="Arial" panose="020B0604020202020204" pitchFamily="34" charset="0"/>
        </a:defRPr>
      </a:lvl1pPr>
      <a:lvl2pPr marL="524320" indent="-209729" algn="l" defTabSz="665887" rtl="0" eaLnBrk="1" latinLnBrk="0" hangingPunct="1">
        <a:lnSpc>
          <a:spcPct val="100000"/>
        </a:lnSpc>
        <a:spcBef>
          <a:spcPts val="0"/>
        </a:spcBef>
        <a:spcAft>
          <a:spcPts val="437"/>
        </a:spcAft>
        <a:buClr>
          <a:schemeClr val="bg2"/>
        </a:buClr>
        <a:buFont typeface="Arial" panose="020B0604020202020204" pitchFamily="34" charset="0"/>
        <a:buChar char="•"/>
        <a:defRPr sz="1310" b="0" i="0" kern="1200">
          <a:solidFill>
            <a:schemeClr val="tx1"/>
          </a:solidFill>
          <a:latin typeface="+mn-lt"/>
          <a:ea typeface="+mn-ea"/>
          <a:cs typeface="Arial" panose="020B0604020202020204" pitchFamily="34" charset="0"/>
        </a:defRPr>
      </a:lvl2pPr>
      <a:lvl3pPr marL="524320" indent="-209729" algn="l" defTabSz="665887" rtl="0" eaLnBrk="1" latinLnBrk="0" hangingPunct="1">
        <a:lnSpc>
          <a:spcPct val="100000"/>
        </a:lnSpc>
        <a:spcBef>
          <a:spcPts val="0"/>
        </a:spcBef>
        <a:spcAft>
          <a:spcPts val="437"/>
        </a:spcAft>
        <a:buClr>
          <a:schemeClr val="accent1"/>
        </a:buClr>
        <a:buFont typeface="Arial" panose="020B0604020202020204" pitchFamily="34" charset="0"/>
        <a:buChar char="•"/>
        <a:defRPr sz="1310" b="0" kern="1200">
          <a:solidFill>
            <a:schemeClr val="tx1"/>
          </a:solidFill>
          <a:latin typeface="+mn-lt"/>
          <a:ea typeface="+mn-ea"/>
          <a:cs typeface="Arial" panose="020B0604020202020204" pitchFamily="34" charset="0"/>
        </a:defRPr>
      </a:lvl3pPr>
      <a:lvl4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Arial" panose="020B0604020202020204" pitchFamily="34" charset="0"/>
        </a:defRPr>
      </a:lvl4pPr>
      <a:lvl5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Arial" panose="020B0604020202020204" pitchFamily="34" charset="0"/>
        </a:defRPr>
      </a:lvl5pPr>
      <a:lvl6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6pPr>
      <a:lvl7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7pPr>
      <a:lvl8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8pPr>
      <a:lvl9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9pPr>
    </p:bodyStyle>
    <p:otherStyle>
      <a:defPPr>
        <a:defRPr lang="en-US"/>
      </a:defPPr>
      <a:lvl1pPr marL="0" algn="l" defTabSz="665887" rtl="0" eaLnBrk="1" latinLnBrk="0" hangingPunct="1">
        <a:defRPr sz="1310" kern="1200">
          <a:solidFill>
            <a:schemeClr val="tx1"/>
          </a:solidFill>
          <a:latin typeface="+mn-lt"/>
          <a:ea typeface="+mn-ea"/>
          <a:cs typeface="+mn-cs"/>
        </a:defRPr>
      </a:lvl1pPr>
      <a:lvl2pPr marL="332943" algn="l" defTabSz="665887" rtl="0" eaLnBrk="1" latinLnBrk="0" hangingPunct="1">
        <a:defRPr sz="1310" kern="1200">
          <a:solidFill>
            <a:schemeClr val="tx1"/>
          </a:solidFill>
          <a:latin typeface="+mn-lt"/>
          <a:ea typeface="+mn-ea"/>
          <a:cs typeface="+mn-cs"/>
        </a:defRPr>
      </a:lvl2pPr>
      <a:lvl3pPr marL="665887" algn="l" defTabSz="665887" rtl="0" eaLnBrk="1" latinLnBrk="0" hangingPunct="1">
        <a:defRPr sz="1310" kern="1200">
          <a:solidFill>
            <a:schemeClr val="tx1"/>
          </a:solidFill>
          <a:latin typeface="+mn-lt"/>
          <a:ea typeface="+mn-ea"/>
          <a:cs typeface="+mn-cs"/>
        </a:defRPr>
      </a:lvl3pPr>
      <a:lvl4pPr marL="998830" algn="l" defTabSz="665887" rtl="0" eaLnBrk="1" latinLnBrk="0" hangingPunct="1">
        <a:defRPr sz="1310" kern="1200">
          <a:solidFill>
            <a:schemeClr val="tx1"/>
          </a:solidFill>
          <a:latin typeface="+mn-lt"/>
          <a:ea typeface="+mn-ea"/>
          <a:cs typeface="+mn-cs"/>
        </a:defRPr>
      </a:lvl4pPr>
      <a:lvl5pPr marL="1331774" algn="l" defTabSz="665887" rtl="0" eaLnBrk="1" latinLnBrk="0" hangingPunct="1">
        <a:defRPr sz="1310" kern="1200">
          <a:solidFill>
            <a:schemeClr val="tx1"/>
          </a:solidFill>
          <a:latin typeface="+mn-lt"/>
          <a:ea typeface="+mn-ea"/>
          <a:cs typeface="+mn-cs"/>
        </a:defRPr>
      </a:lvl5pPr>
      <a:lvl6pPr marL="1664717" algn="l" defTabSz="665887" rtl="0" eaLnBrk="1" latinLnBrk="0" hangingPunct="1">
        <a:defRPr sz="1310" kern="1200">
          <a:solidFill>
            <a:schemeClr val="tx1"/>
          </a:solidFill>
          <a:latin typeface="+mn-lt"/>
          <a:ea typeface="+mn-ea"/>
          <a:cs typeface="+mn-cs"/>
        </a:defRPr>
      </a:lvl6pPr>
      <a:lvl7pPr marL="1997661" algn="l" defTabSz="665887" rtl="0" eaLnBrk="1" latinLnBrk="0" hangingPunct="1">
        <a:defRPr sz="1310" kern="1200">
          <a:solidFill>
            <a:schemeClr val="tx1"/>
          </a:solidFill>
          <a:latin typeface="+mn-lt"/>
          <a:ea typeface="+mn-ea"/>
          <a:cs typeface="+mn-cs"/>
        </a:defRPr>
      </a:lvl7pPr>
      <a:lvl8pPr marL="2330604" algn="l" defTabSz="665887" rtl="0" eaLnBrk="1" latinLnBrk="0" hangingPunct="1">
        <a:defRPr sz="1310" kern="1200">
          <a:solidFill>
            <a:schemeClr val="tx1"/>
          </a:solidFill>
          <a:latin typeface="+mn-lt"/>
          <a:ea typeface="+mn-ea"/>
          <a:cs typeface="+mn-cs"/>
        </a:defRPr>
      </a:lvl8pPr>
      <a:lvl9pPr marL="2663548" algn="l" defTabSz="665887" rtl="0" eaLnBrk="1" latinLnBrk="0" hangingPunct="1">
        <a:defRPr sz="131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04">
          <p15:clr>
            <a:srgbClr val="F26B43"/>
          </p15:clr>
        </p15:guide>
        <p15:guide id="2" orient="horz" pos="350">
          <p15:clr>
            <a:srgbClr val="F26B43"/>
          </p15:clr>
        </p15:guide>
        <p15:guide id="3" pos="302">
          <p15:clr>
            <a:srgbClr val="F26B43"/>
          </p15:clr>
        </p15:guide>
        <p15:guide id="4" pos="6436">
          <p15:clr>
            <a:srgbClr val="F26B43"/>
          </p15:clr>
        </p15:guide>
        <p15:guide id="6" orient="horz" pos="4525">
          <p15:clr>
            <a:srgbClr val="F26B43"/>
          </p15:clr>
        </p15:guide>
        <p15:guide id="8" orient="horz" pos="822">
          <p15:clr>
            <a:srgbClr val="F26B43"/>
          </p15:clr>
        </p15:guide>
        <p15:guide id="9" pos="3319">
          <p15:clr>
            <a:srgbClr val="F26B43"/>
          </p15:clr>
        </p15:guide>
        <p15:guide id="10" pos="3416">
          <p15:clr>
            <a:srgbClr val="F26B43"/>
          </p15:clr>
        </p15:guide>
        <p15:guide id="11" orient="horz" pos="2629">
          <p15:clr>
            <a:srgbClr val="F26B43"/>
          </p15:clr>
        </p15:guide>
        <p15:guide id="12" orient="horz" pos="271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0235" y="571785"/>
            <a:ext cx="7742240" cy="412856"/>
          </a:xfrm>
          <a:prstGeom prst="rect">
            <a:avLst/>
          </a:prstGeom>
        </p:spPr>
        <p:txBody>
          <a:bodyPr vert="horz" lIns="0" tIns="0" rIns="0" bIns="0" rtlCol="0" anchor="t">
            <a:noAutofit/>
          </a:bodyPr>
          <a:lstStyle/>
          <a:p>
            <a:r>
              <a:rPr lang="en-US" noProof="0"/>
              <a:t>Slide title</a:t>
            </a:r>
          </a:p>
        </p:txBody>
      </p:sp>
      <p:sp>
        <p:nvSpPr>
          <p:cNvPr id="3" name="Text Placeholder 2"/>
          <p:cNvSpPr>
            <a:spLocks noGrp="1"/>
          </p:cNvSpPr>
          <p:nvPr>
            <p:ph type="body" idx="1"/>
          </p:nvPr>
        </p:nvSpPr>
        <p:spPr>
          <a:xfrm>
            <a:off x="450233" y="1344371"/>
            <a:ext cx="9143647" cy="6039808"/>
          </a:xfrm>
          <a:prstGeom prst="rect">
            <a:avLst/>
          </a:prstGeom>
        </p:spPr>
        <p:txBody>
          <a:bodyPr vert="horz" lIns="0" tIns="0" rIns="0" bIns="0" rtlCol="0">
            <a:noAutofit/>
          </a:bodyPr>
          <a:lstStyle/>
          <a:p>
            <a:pPr lvl="0"/>
            <a:r>
              <a:rPr lang="en-US" noProof="0"/>
              <a:t>Use Alt + Shift + Right / Left arrow to navigate through text levels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 </a:t>
            </a:r>
          </a:p>
          <a:p>
            <a:pPr lvl="6"/>
            <a:r>
              <a:rPr lang="en-US" noProof="0"/>
              <a:t>Seventh level</a:t>
            </a:r>
          </a:p>
          <a:p>
            <a:pPr lvl="7"/>
            <a:r>
              <a:rPr lang="en-US" noProof="0"/>
              <a:t>Eight level</a:t>
            </a:r>
          </a:p>
          <a:p>
            <a:pPr lvl="8"/>
            <a:r>
              <a:rPr lang="en-US" noProof="0"/>
              <a:t>Nineth level</a:t>
            </a:r>
          </a:p>
        </p:txBody>
      </p:sp>
      <p:sp>
        <p:nvSpPr>
          <p:cNvPr id="4" name="Date Placeholder 3"/>
          <p:cNvSpPr>
            <a:spLocks noGrp="1"/>
          </p:cNvSpPr>
          <p:nvPr>
            <p:ph type="dt" sz="half" idx="2"/>
          </p:nvPr>
        </p:nvSpPr>
        <p:spPr>
          <a:xfrm>
            <a:off x="0" y="0"/>
            <a:ext cx="0" cy="0"/>
          </a:xfrm>
          <a:prstGeom prst="rect">
            <a:avLst/>
          </a:prstGeom>
          <a:noFill/>
          <a:ln>
            <a:noFill/>
          </a:ln>
        </p:spPr>
        <p:txBody>
          <a:bodyPr vert="horz" lIns="0" tIns="0" rIns="0" bIns="0" rtlCol="0" anchor="ctr"/>
          <a:lstStyle>
            <a:lvl1pPr algn="l">
              <a:defRPr sz="100">
                <a:ln>
                  <a:noFill/>
                </a:ln>
                <a:no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9521126" y="7384179"/>
            <a:ext cx="476678" cy="282961"/>
          </a:xfrm>
          <a:prstGeom prst="rect">
            <a:avLst/>
          </a:prstGeom>
        </p:spPr>
        <p:txBody>
          <a:bodyPr/>
          <a:lstStyle>
            <a:lvl1pPr>
              <a:defRPr lang="fr-FR" sz="939" b="0" i="0" smtClean="0">
                <a:solidFill>
                  <a:srgbClr val="4482F4"/>
                </a:solidFill>
                <a:latin typeface="Avenir Next LT Pro" panose="020B0504020202020204" pitchFamily="34" charset="0"/>
              </a:defRPr>
            </a:lvl1pPr>
          </a:lstStyle>
          <a:p>
            <a:pPr defTabSz="332943"/>
            <a:fld id="{355F9927-066A-4E42-B902-7FE3DF2732F9}" type="slidenum">
              <a:rPr lang="en-US" smtClean="0"/>
              <a:pPr defTabSz="332943"/>
              <a:t>‹#›</a:t>
            </a:fld>
            <a:endParaRPr lang="en-US"/>
          </a:p>
        </p:txBody>
      </p:sp>
      <p:pic>
        <p:nvPicPr>
          <p:cNvPr id="7" name="Graphique 9">
            <a:extLst>
              <a:ext uri="{FF2B5EF4-FFF2-40B4-BE49-F238E27FC236}">
                <a16:creationId xmlns:a16="http://schemas.microsoft.com/office/drawing/2014/main" id="{176439A4-40CC-C36E-541B-E8139ED123BA}"/>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971246" y="-58641"/>
            <a:ext cx="2095841" cy="1082991"/>
          </a:xfrm>
          <a:prstGeom prst="rect">
            <a:avLst/>
          </a:prstGeom>
        </p:spPr>
      </p:pic>
      <p:sp>
        <p:nvSpPr>
          <p:cNvPr id="8" name="Footer Placeholder 4">
            <a:extLst>
              <a:ext uri="{FF2B5EF4-FFF2-40B4-BE49-F238E27FC236}">
                <a16:creationId xmlns:a16="http://schemas.microsoft.com/office/drawing/2014/main" id="{B67CFA4B-3ED6-DFD5-0F93-A403C1070A25}"/>
              </a:ext>
            </a:extLst>
          </p:cNvPr>
          <p:cNvSpPr>
            <a:spLocks noGrp="1"/>
          </p:cNvSpPr>
          <p:nvPr>
            <p:ph type="ftr" sz="quarter" idx="3"/>
          </p:nvPr>
        </p:nvSpPr>
        <p:spPr>
          <a:xfrm>
            <a:off x="266549" y="71452"/>
            <a:ext cx="2786013" cy="166382"/>
          </a:xfrm>
          <a:prstGeom prst="rect">
            <a:avLst/>
          </a:prstGeom>
        </p:spPr>
        <p:txBody>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99765"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9953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499296"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99906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49882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998592"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49835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998123"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0" marR="0" lvl="0" indent="0" algn="l" defTabSz="425428" rtl="0" eaLnBrk="1" fontAlgn="auto" latinLnBrk="0" hangingPunct="0">
              <a:lnSpc>
                <a:spcPct val="100000"/>
              </a:lnSpc>
              <a:spcBef>
                <a:spcPts val="0"/>
              </a:spcBef>
              <a:spcAft>
                <a:spcPts val="0"/>
              </a:spcAft>
              <a:buClrTx/>
              <a:buSzTx/>
              <a:buFontTx/>
              <a:buNone/>
              <a:tabLst/>
              <a:defRPr/>
            </a:pPr>
            <a:r>
              <a:rPr lang="en-US" sz="773" dirty="0">
                <a:solidFill>
                  <a:srgbClr val="000000"/>
                </a:solidFill>
                <a:latin typeface="Avenir Next LT Pro"/>
              </a:rPr>
              <a:t>For institutional investors only</a:t>
            </a:r>
            <a:endParaRPr kumimoji="0" lang="en-US" sz="1000" b="0" i="0" u="none" strike="noStrike" kern="1200" cap="none" spc="0" normalizeH="0" baseline="0" noProof="0" dirty="0">
              <a:ln>
                <a:noFill/>
              </a:ln>
              <a:solidFill>
                <a:srgbClr val="000000"/>
              </a:solidFill>
              <a:effectLst/>
              <a:uLnTx/>
              <a:uFillTx/>
              <a:latin typeface="Avenir Next LT Pro"/>
              <a:ea typeface="MS PGothic" panose="020B0600070205080204" pitchFamily="34" charset="-128"/>
              <a:cs typeface="+mn-cs"/>
            </a:endParaRPr>
          </a:p>
        </p:txBody>
      </p:sp>
    </p:spTree>
    <p:extLst>
      <p:ext uri="{BB962C8B-B14F-4D97-AF65-F5344CB8AC3E}">
        <p14:creationId xmlns:p14="http://schemas.microsoft.com/office/powerpoint/2010/main" val="1926526017"/>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hf hdr="0" dt="0"/>
  <p:txStyles>
    <p:titleStyle>
      <a:lvl1pPr algn="l" defTabSz="665887" rtl="0" eaLnBrk="1" latinLnBrk="0" hangingPunct="1">
        <a:lnSpc>
          <a:spcPct val="90000"/>
        </a:lnSpc>
        <a:spcBef>
          <a:spcPct val="0"/>
        </a:spcBef>
        <a:buNone/>
        <a:defRPr lang="en-GB" sz="1879" b="0" kern="1200" cap="all" baseline="0" noProof="0" dirty="0">
          <a:solidFill>
            <a:schemeClr val="bg2"/>
          </a:solidFill>
          <a:latin typeface="+mj-lt"/>
          <a:ea typeface="+mj-ea"/>
          <a:cs typeface="Arial" panose="020B0604020202020204" pitchFamily="34" charset="0"/>
        </a:defRPr>
      </a:lvl1pPr>
    </p:titleStyle>
    <p:bodyStyle>
      <a:lvl1pPr marL="0" indent="0" algn="l" defTabSz="665887" rtl="0" eaLnBrk="1" latinLnBrk="0" hangingPunct="1">
        <a:lnSpc>
          <a:spcPct val="100000"/>
        </a:lnSpc>
        <a:spcBef>
          <a:spcPts val="0"/>
        </a:spcBef>
        <a:spcAft>
          <a:spcPts val="437"/>
        </a:spcAft>
        <a:buFontTx/>
        <a:buNone/>
        <a:defRPr sz="1503" b="0" kern="1200" cap="none" baseline="0">
          <a:solidFill>
            <a:schemeClr val="tx1"/>
          </a:solidFill>
          <a:latin typeface="+mn-lt"/>
          <a:ea typeface="+mn-ea"/>
          <a:cs typeface="Arial" panose="020B0604020202020204" pitchFamily="34" charset="0"/>
        </a:defRPr>
      </a:lvl1pPr>
      <a:lvl2pPr marL="524320" indent="-209729" algn="l" defTabSz="665887" rtl="0" eaLnBrk="1" latinLnBrk="0" hangingPunct="1">
        <a:lnSpc>
          <a:spcPct val="100000"/>
        </a:lnSpc>
        <a:spcBef>
          <a:spcPts val="0"/>
        </a:spcBef>
        <a:spcAft>
          <a:spcPts val="437"/>
        </a:spcAft>
        <a:buClr>
          <a:schemeClr val="bg2"/>
        </a:buClr>
        <a:buFont typeface="Arial" panose="020B0604020202020204" pitchFamily="34" charset="0"/>
        <a:buChar char="•"/>
        <a:defRPr sz="1310" b="0" i="0" kern="1200">
          <a:solidFill>
            <a:schemeClr val="tx1"/>
          </a:solidFill>
          <a:latin typeface="+mn-lt"/>
          <a:ea typeface="+mn-ea"/>
          <a:cs typeface="Arial" panose="020B0604020202020204" pitchFamily="34" charset="0"/>
        </a:defRPr>
      </a:lvl2pPr>
      <a:lvl3pPr marL="524320" indent="-209729" algn="l" defTabSz="665887" rtl="0" eaLnBrk="1" latinLnBrk="0" hangingPunct="1">
        <a:lnSpc>
          <a:spcPct val="100000"/>
        </a:lnSpc>
        <a:spcBef>
          <a:spcPts val="0"/>
        </a:spcBef>
        <a:spcAft>
          <a:spcPts val="437"/>
        </a:spcAft>
        <a:buClr>
          <a:schemeClr val="accent1"/>
        </a:buClr>
        <a:buFont typeface="Arial" panose="020B0604020202020204" pitchFamily="34" charset="0"/>
        <a:buChar char="•"/>
        <a:defRPr sz="1310" b="0" kern="1200">
          <a:solidFill>
            <a:schemeClr val="tx1"/>
          </a:solidFill>
          <a:latin typeface="+mn-lt"/>
          <a:ea typeface="+mn-ea"/>
          <a:cs typeface="Arial" panose="020B0604020202020204" pitchFamily="34" charset="0"/>
        </a:defRPr>
      </a:lvl3pPr>
      <a:lvl4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Arial" panose="020B0604020202020204" pitchFamily="34" charset="0"/>
        </a:defRPr>
      </a:lvl4pPr>
      <a:lvl5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Arial" panose="020B0604020202020204" pitchFamily="34" charset="0"/>
        </a:defRPr>
      </a:lvl5pPr>
      <a:lvl6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6pPr>
      <a:lvl7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7pPr>
      <a:lvl8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8pPr>
      <a:lvl9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9pPr>
    </p:bodyStyle>
    <p:otherStyle>
      <a:defPPr>
        <a:defRPr lang="en-US"/>
      </a:defPPr>
      <a:lvl1pPr marL="0" algn="l" defTabSz="665887" rtl="0" eaLnBrk="1" latinLnBrk="0" hangingPunct="1">
        <a:defRPr sz="1310" kern="1200">
          <a:solidFill>
            <a:schemeClr val="tx1"/>
          </a:solidFill>
          <a:latin typeface="+mn-lt"/>
          <a:ea typeface="+mn-ea"/>
          <a:cs typeface="+mn-cs"/>
        </a:defRPr>
      </a:lvl1pPr>
      <a:lvl2pPr marL="332943" algn="l" defTabSz="665887" rtl="0" eaLnBrk="1" latinLnBrk="0" hangingPunct="1">
        <a:defRPr sz="1310" kern="1200">
          <a:solidFill>
            <a:schemeClr val="tx1"/>
          </a:solidFill>
          <a:latin typeface="+mn-lt"/>
          <a:ea typeface="+mn-ea"/>
          <a:cs typeface="+mn-cs"/>
        </a:defRPr>
      </a:lvl2pPr>
      <a:lvl3pPr marL="665887" algn="l" defTabSz="665887" rtl="0" eaLnBrk="1" latinLnBrk="0" hangingPunct="1">
        <a:defRPr sz="1310" kern="1200">
          <a:solidFill>
            <a:schemeClr val="tx1"/>
          </a:solidFill>
          <a:latin typeface="+mn-lt"/>
          <a:ea typeface="+mn-ea"/>
          <a:cs typeface="+mn-cs"/>
        </a:defRPr>
      </a:lvl3pPr>
      <a:lvl4pPr marL="998830" algn="l" defTabSz="665887" rtl="0" eaLnBrk="1" latinLnBrk="0" hangingPunct="1">
        <a:defRPr sz="1310" kern="1200">
          <a:solidFill>
            <a:schemeClr val="tx1"/>
          </a:solidFill>
          <a:latin typeface="+mn-lt"/>
          <a:ea typeface="+mn-ea"/>
          <a:cs typeface="+mn-cs"/>
        </a:defRPr>
      </a:lvl4pPr>
      <a:lvl5pPr marL="1331774" algn="l" defTabSz="665887" rtl="0" eaLnBrk="1" latinLnBrk="0" hangingPunct="1">
        <a:defRPr sz="1310" kern="1200">
          <a:solidFill>
            <a:schemeClr val="tx1"/>
          </a:solidFill>
          <a:latin typeface="+mn-lt"/>
          <a:ea typeface="+mn-ea"/>
          <a:cs typeface="+mn-cs"/>
        </a:defRPr>
      </a:lvl5pPr>
      <a:lvl6pPr marL="1664717" algn="l" defTabSz="665887" rtl="0" eaLnBrk="1" latinLnBrk="0" hangingPunct="1">
        <a:defRPr sz="1310" kern="1200">
          <a:solidFill>
            <a:schemeClr val="tx1"/>
          </a:solidFill>
          <a:latin typeface="+mn-lt"/>
          <a:ea typeface="+mn-ea"/>
          <a:cs typeface="+mn-cs"/>
        </a:defRPr>
      </a:lvl6pPr>
      <a:lvl7pPr marL="1997661" algn="l" defTabSz="665887" rtl="0" eaLnBrk="1" latinLnBrk="0" hangingPunct="1">
        <a:defRPr sz="1310" kern="1200">
          <a:solidFill>
            <a:schemeClr val="tx1"/>
          </a:solidFill>
          <a:latin typeface="+mn-lt"/>
          <a:ea typeface="+mn-ea"/>
          <a:cs typeface="+mn-cs"/>
        </a:defRPr>
      </a:lvl7pPr>
      <a:lvl8pPr marL="2330604" algn="l" defTabSz="665887" rtl="0" eaLnBrk="1" latinLnBrk="0" hangingPunct="1">
        <a:defRPr sz="1310" kern="1200">
          <a:solidFill>
            <a:schemeClr val="tx1"/>
          </a:solidFill>
          <a:latin typeface="+mn-lt"/>
          <a:ea typeface="+mn-ea"/>
          <a:cs typeface="+mn-cs"/>
        </a:defRPr>
      </a:lvl8pPr>
      <a:lvl9pPr marL="2663548" algn="l" defTabSz="665887" rtl="0" eaLnBrk="1" latinLnBrk="0" hangingPunct="1">
        <a:defRPr sz="131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04">
          <p15:clr>
            <a:srgbClr val="F26B43"/>
          </p15:clr>
        </p15:guide>
        <p15:guide id="2" orient="horz" pos="350">
          <p15:clr>
            <a:srgbClr val="F26B43"/>
          </p15:clr>
        </p15:guide>
        <p15:guide id="3" pos="302">
          <p15:clr>
            <a:srgbClr val="F26B43"/>
          </p15:clr>
        </p15:guide>
        <p15:guide id="4" pos="6436">
          <p15:clr>
            <a:srgbClr val="F26B43"/>
          </p15:clr>
        </p15:guide>
        <p15:guide id="6" orient="horz" pos="4525">
          <p15:clr>
            <a:srgbClr val="F26B43"/>
          </p15:clr>
        </p15:guide>
        <p15:guide id="8" orient="horz" pos="822">
          <p15:clr>
            <a:srgbClr val="F26B43"/>
          </p15:clr>
        </p15:guide>
        <p15:guide id="9" pos="3319">
          <p15:clr>
            <a:srgbClr val="F26B43"/>
          </p15:clr>
        </p15:guide>
        <p15:guide id="10" pos="3416">
          <p15:clr>
            <a:srgbClr val="F26B43"/>
          </p15:clr>
        </p15:guide>
        <p15:guide id="11" orient="horz" pos="2629">
          <p15:clr>
            <a:srgbClr val="F26B43"/>
          </p15:clr>
        </p15:guide>
        <p15:guide id="12" orient="horz" pos="271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0235" y="571785"/>
            <a:ext cx="7742240" cy="412856"/>
          </a:xfrm>
          <a:prstGeom prst="rect">
            <a:avLst/>
          </a:prstGeom>
        </p:spPr>
        <p:txBody>
          <a:bodyPr vert="horz" lIns="0" tIns="0" rIns="0" bIns="0" rtlCol="0" anchor="t">
            <a:noAutofit/>
          </a:bodyPr>
          <a:lstStyle/>
          <a:p>
            <a:r>
              <a:rPr lang="en-US" noProof="0"/>
              <a:t>Slide title</a:t>
            </a:r>
          </a:p>
        </p:txBody>
      </p:sp>
      <p:sp>
        <p:nvSpPr>
          <p:cNvPr id="3" name="Text Placeholder 2"/>
          <p:cNvSpPr>
            <a:spLocks noGrp="1"/>
          </p:cNvSpPr>
          <p:nvPr>
            <p:ph type="body" idx="1"/>
          </p:nvPr>
        </p:nvSpPr>
        <p:spPr>
          <a:xfrm>
            <a:off x="450233" y="1344371"/>
            <a:ext cx="9143647" cy="6039808"/>
          </a:xfrm>
          <a:prstGeom prst="rect">
            <a:avLst/>
          </a:prstGeom>
        </p:spPr>
        <p:txBody>
          <a:bodyPr vert="horz" lIns="0" tIns="0" rIns="0" bIns="0" rtlCol="0">
            <a:noAutofit/>
          </a:bodyPr>
          <a:lstStyle/>
          <a:p>
            <a:pPr lvl="0"/>
            <a:r>
              <a:rPr lang="en-US" noProof="0"/>
              <a:t>Use Alt + Shift + Right / Left arrow to navigate through text levels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 </a:t>
            </a:r>
          </a:p>
          <a:p>
            <a:pPr lvl="6"/>
            <a:r>
              <a:rPr lang="en-US" noProof="0"/>
              <a:t>Seventh level</a:t>
            </a:r>
          </a:p>
          <a:p>
            <a:pPr lvl="7"/>
            <a:r>
              <a:rPr lang="en-US" noProof="0"/>
              <a:t>Eight level</a:t>
            </a:r>
          </a:p>
          <a:p>
            <a:pPr lvl="8"/>
            <a:r>
              <a:rPr lang="en-US" noProof="0"/>
              <a:t>Nineth level</a:t>
            </a:r>
          </a:p>
        </p:txBody>
      </p:sp>
      <p:sp>
        <p:nvSpPr>
          <p:cNvPr id="4" name="Date Placeholder 3"/>
          <p:cNvSpPr>
            <a:spLocks noGrp="1"/>
          </p:cNvSpPr>
          <p:nvPr>
            <p:ph type="dt" sz="half" idx="2"/>
          </p:nvPr>
        </p:nvSpPr>
        <p:spPr>
          <a:xfrm>
            <a:off x="0" y="0"/>
            <a:ext cx="0" cy="0"/>
          </a:xfrm>
          <a:prstGeom prst="rect">
            <a:avLst/>
          </a:prstGeom>
          <a:noFill/>
          <a:ln>
            <a:noFill/>
          </a:ln>
        </p:spPr>
        <p:txBody>
          <a:bodyPr vert="horz" lIns="0" tIns="0" rIns="0" bIns="0" rtlCol="0" anchor="ctr"/>
          <a:lstStyle>
            <a:lvl1pPr algn="l">
              <a:defRPr sz="100">
                <a:ln>
                  <a:noFill/>
                </a:ln>
                <a:noFill/>
                <a:latin typeface="Arial" panose="020B0604020202020204" pitchFamily="34" charset="0"/>
                <a:cs typeface="Arial" panose="020B0604020202020204" pitchFamily="34" charset="0"/>
              </a:defRPr>
            </a:lvl1pPr>
          </a:lstStyle>
          <a:p>
            <a:endParaRPr lang="en-US"/>
          </a:p>
        </p:txBody>
      </p:sp>
      <p:sp>
        <p:nvSpPr>
          <p:cNvPr id="5" name="Footer Placeholder 4"/>
          <p:cNvSpPr>
            <a:spLocks noGrp="1"/>
          </p:cNvSpPr>
          <p:nvPr>
            <p:ph type="ftr" sz="quarter" idx="3"/>
          </p:nvPr>
        </p:nvSpPr>
        <p:spPr>
          <a:xfrm>
            <a:off x="450235" y="34923"/>
            <a:ext cx="4829934" cy="2289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kumimoji="0" lang="en-US" sz="845" b="0" i="0" u="none" strike="noStrike" cap="none" spc="0" normalizeH="0" baseline="0" smtClean="0">
                <a:ln>
                  <a:noFill/>
                </a:ln>
                <a:effectLst/>
                <a:uFillTx/>
                <a:latin typeface="+mn-lt"/>
              </a:defRPr>
            </a:lvl1pPr>
          </a:lstStyle>
          <a:p>
            <a:pPr defTabSz="425428"/>
            <a:r>
              <a:rPr lang="en-GB"/>
              <a:t>For institutional investors only</a:t>
            </a:r>
          </a:p>
        </p:txBody>
      </p:sp>
      <p:sp>
        <p:nvSpPr>
          <p:cNvPr id="6" name="Slide Number Placeholder 5"/>
          <p:cNvSpPr>
            <a:spLocks noGrp="1"/>
          </p:cNvSpPr>
          <p:nvPr>
            <p:ph type="sldNum" sz="quarter" idx="4"/>
          </p:nvPr>
        </p:nvSpPr>
        <p:spPr>
          <a:xfrm>
            <a:off x="9521126" y="7384179"/>
            <a:ext cx="476678" cy="282961"/>
          </a:xfrm>
          <a:prstGeom prst="rect">
            <a:avLst/>
          </a:prstGeom>
        </p:spPr>
        <p:txBody>
          <a:bodyPr/>
          <a:lstStyle>
            <a:lvl1pPr>
              <a:defRPr lang="fr-FR" sz="939" b="0" i="0" smtClean="0">
                <a:solidFill>
                  <a:srgbClr val="4482F4"/>
                </a:solidFill>
                <a:latin typeface="Avenir Next LT Pro" panose="020B0504020202020204" pitchFamily="34" charset="0"/>
              </a:defRPr>
            </a:lvl1pPr>
          </a:lstStyle>
          <a:p>
            <a:pPr defTabSz="332943"/>
            <a:fld id="{355F9927-066A-4E42-B902-7FE3DF2732F9}" type="slidenum">
              <a:rPr lang="en-US" smtClean="0"/>
              <a:pPr defTabSz="332943"/>
              <a:t>‹#›</a:t>
            </a:fld>
            <a:endParaRPr lang="en-US"/>
          </a:p>
        </p:txBody>
      </p:sp>
      <p:pic>
        <p:nvPicPr>
          <p:cNvPr id="11" name="Logo Tobam">
            <a:extLst>
              <a:ext uri="{FF2B5EF4-FFF2-40B4-BE49-F238E27FC236}">
                <a16:creationId xmlns:a16="http://schemas.microsoft.com/office/drawing/2014/main" id="{AD708B11-AEE6-42F1-8DDF-200901BECBF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85402" y="133074"/>
            <a:ext cx="1664889" cy="716117"/>
          </a:xfrm>
          <a:prstGeom prst="rect">
            <a:avLst/>
          </a:prstGeom>
        </p:spPr>
      </p:pic>
    </p:spTree>
    <p:extLst>
      <p:ext uri="{BB962C8B-B14F-4D97-AF65-F5344CB8AC3E}">
        <p14:creationId xmlns:p14="http://schemas.microsoft.com/office/powerpoint/2010/main" val="641813787"/>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hf hdr="0" dt="0"/>
  <p:txStyles>
    <p:titleStyle>
      <a:lvl1pPr algn="l" defTabSz="665887" rtl="0" eaLnBrk="1" latinLnBrk="0" hangingPunct="1">
        <a:lnSpc>
          <a:spcPct val="90000"/>
        </a:lnSpc>
        <a:spcBef>
          <a:spcPct val="0"/>
        </a:spcBef>
        <a:buNone/>
        <a:defRPr lang="en-GB" sz="1879" b="0" kern="1200" cap="all" baseline="0" noProof="0" dirty="0">
          <a:solidFill>
            <a:schemeClr val="bg2"/>
          </a:solidFill>
          <a:latin typeface="+mj-lt"/>
          <a:ea typeface="+mj-ea"/>
          <a:cs typeface="Arial" panose="020B0604020202020204" pitchFamily="34" charset="0"/>
        </a:defRPr>
      </a:lvl1pPr>
    </p:titleStyle>
    <p:bodyStyle>
      <a:lvl1pPr marL="0" indent="0" algn="l" defTabSz="665887" rtl="0" eaLnBrk="1" latinLnBrk="0" hangingPunct="1">
        <a:lnSpc>
          <a:spcPct val="100000"/>
        </a:lnSpc>
        <a:spcBef>
          <a:spcPts val="0"/>
        </a:spcBef>
        <a:spcAft>
          <a:spcPts val="437"/>
        </a:spcAft>
        <a:buFontTx/>
        <a:buNone/>
        <a:defRPr sz="1503" b="0" kern="1200" cap="none" baseline="0">
          <a:solidFill>
            <a:schemeClr val="tx1"/>
          </a:solidFill>
          <a:latin typeface="+mn-lt"/>
          <a:ea typeface="+mn-ea"/>
          <a:cs typeface="Arial" panose="020B0604020202020204" pitchFamily="34" charset="0"/>
        </a:defRPr>
      </a:lvl1pPr>
      <a:lvl2pPr marL="524320" indent="-209729" algn="l" defTabSz="665887" rtl="0" eaLnBrk="1" latinLnBrk="0" hangingPunct="1">
        <a:lnSpc>
          <a:spcPct val="100000"/>
        </a:lnSpc>
        <a:spcBef>
          <a:spcPts val="0"/>
        </a:spcBef>
        <a:spcAft>
          <a:spcPts val="437"/>
        </a:spcAft>
        <a:buClr>
          <a:schemeClr val="bg2"/>
        </a:buClr>
        <a:buFont typeface="Arial" panose="020B0604020202020204" pitchFamily="34" charset="0"/>
        <a:buChar char="•"/>
        <a:defRPr sz="1310" b="0" i="0" kern="1200">
          <a:solidFill>
            <a:schemeClr val="tx1"/>
          </a:solidFill>
          <a:latin typeface="+mn-lt"/>
          <a:ea typeface="+mn-ea"/>
          <a:cs typeface="Arial" panose="020B0604020202020204" pitchFamily="34" charset="0"/>
        </a:defRPr>
      </a:lvl2pPr>
      <a:lvl3pPr marL="524320" indent="-209729" algn="l" defTabSz="665887" rtl="0" eaLnBrk="1" latinLnBrk="0" hangingPunct="1">
        <a:lnSpc>
          <a:spcPct val="100000"/>
        </a:lnSpc>
        <a:spcBef>
          <a:spcPts val="0"/>
        </a:spcBef>
        <a:spcAft>
          <a:spcPts val="437"/>
        </a:spcAft>
        <a:buClr>
          <a:schemeClr val="accent1"/>
        </a:buClr>
        <a:buFont typeface="Arial" panose="020B0604020202020204" pitchFamily="34" charset="0"/>
        <a:buChar char="•"/>
        <a:defRPr sz="1310" b="0" kern="1200">
          <a:solidFill>
            <a:schemeClr val="tx1"/>
          </a:solidFill>
          <a:latin typeface="+mn-lt"/>
          <a:ea typeface="+mn-ea"/>
          <a:cs typeface="Arial" panose="020B0604020202020204" pitchFamily="34" charset="0"/>
        </a:defRPr>
      </a:lvl3pPr>
      <a:lvl4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Arial" panose="020B0604020202020204" pitchFamily="34" charset="0"/>
        </a:defRPr>
      </a:lvl4pPr>
      <a:lvl5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Arial" panose="020B0604020202020204" pitchFamily="34" charset="0"/>
        </a:defRPr>
      </a:lvl5pPr>
      <a:lvl6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6pPr>
      <a:lvl7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7pPr>
      <a:lvl8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8pPr>
      <a:lvl9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9pPr>
    </p:bodyStyle>
    <p:otherStyle>
      <a:defPPr>
        <a:defRPr lang="en-US"/>
      </a:defPPr>
      <a:lvl1pPr marL="0" algn="l" defTabSz="665887" rtl="0" eaLnBrk="1" latinLnBrk="0" hangingPunct="1">
        <a:defRPr sz="1310" kern="1200">
          <a:solidFill>
            <a:schemeClr val="tx1"/>
          </a:solidFill>
          <a:latin typeface="+mn-lt"/>
          <a:ea typeface="+mn-ea"/>
          <a:cs typeface="+mn-cs"/>
        </a:defRPr>
      </a:lvl1pPr>
      <a:lvl2pPr marL="332943" algn="l" defTabSz="665887" rtl="0" eaLnBrk="1" latinLnBrk="0" hangingPunct="1">
        <a:defRPr sz="1310" kern="1200">
          <a:solidFill>
            <a:schemeClr val="tx1"/>
          </a:solidFill>
          <a:latin typeface="+mn-lt"/>
          <a:ea typeface="+mn-ea"/>
          <a:cs typeface="+mn-cs"/>
        </a:defRPr>
      </a:lvl2pPr>
      <a:lvl3pPr marL="665887" algn="l" defTabSz="665887" rtl="0" eaLnBrk="1" latinLnBrk="0" hangingPunct="1">
        <a:defRPr sz="1310" kern="1200">
          <a:solidFill>
            <a:schemeClr val="tx1"/>
          </a:solidFill>
          <a:latin typeface="+mn-lt"/>
          <a:ea typeface="+mn-ea"/>
          <a:cs typeface="+mn-cs"/>
        </a:defRPr>
      </a:lvl3pPr>
      <a:lvl4pPr marL="998830" algn="l" defTabSz="665887" rtl="0" eaLnBrk="1" latinLnBrk="0" hangingPunct="1">
        <a:defRPr sz="1310" kern="1200">
          <a:solidFill>
            <a:schemeClr val="tx1"/>
          </a:solidFill>
          <a:latin typeface="+mn-lt"/>
          <a:ea typeface="+mn-ea"/>
          <a:cs typeface="+mn-cs"/>
        </a:defRPr>
      </a:lvl4pPr>
      <a:lvl5pPr marL="1331774" algn="l" defTabSz="665887" rtl="0" eaLnBrk="1" latinLnBrk="0" hangingPunct="1">
        <a:defRPr sz="1310" kern="1200">
          <a:solidFill>
            <a:schemeClr val="tx1"/>
          </a:solidFill>
          <a:latin typeface="+mn-lt"/>
          <a:ea typeface="+mn-ea"/>
          <a:cs typeface="+mn-cs"/>
        </a:defRPr>
      </a:lvl5pPr>
      <a:lvl6pPr marL="1664717" algn="l" defTabSz="665887" rtl="0" eaLnBrk="1" latinLnBrk="0" hangingPunct="1">
        <a:defRPr sz="1310" kern="1200">
          <a:solidFill>
            <a:schemeClr val="tx1"/>
          </a:solidFill>
          <a:latin typeface="+mn-lt"/>
          <a:ea typeface="+mn-ea"/>
          <a:cs typeface="+mn-cs"/>
        </a:defRPr>
      </a:lvl6pPr>
      <a:lvl7pPr marL="1997661" algn="l" defTabSz="665887" rtl="0" eaLnBrk="1" latinLnBrk="0" hangingPunct="1">
        <a:defRPr sz="1310" kern="1200">
          <a:solidFill>
            <a:schemeClr val="tx1"/>
          </a:solidFill>
          <a:latin typeface="+mn-lt"/>
          <a:ea typeface="+mn-ea"/>
          <a:cs typeface="+mn-cs"/>
        </a:defRPr>
      </a:lvl7pPr>
      <a:lvl8pPr marL="2330604" algn="l" defTabSz="665887" rtl="0" eaLnBrk="1" latinLnBrk="0" hangingPunct="1">
        <a:defRPr sz="1310" kern="1200">
          <a:solidFill>
            <a:schemeClr val="tx1"/>
          </a:solidFill>
          <a:latin typeface="+mn-lt"/>
          <a:ea typeface="+mn-ea"/>
          <a:cs typeface="+mn-cs"/>
        </a:defRPr>
      </a:lvl8pPr>
      <a:lvl9pPr marL="2663548" algn="l" defTabSz="665887" rtl="0" eaLnBrk="1" latinLnBrk="0" hangingPunct="1">
        <a:defRPr sz="131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04">
          <p15:clr>
            <a:srgbClr val="F26B43"/>
          </p15:clr>
        </p15:guide>
        <p15:guide id="2" orient="horz" pos="350">
          <p15:clr>
            <a:srgbClr val="F26B43"/>
          </p15:clr>
        </p15:guide>
        <p15:guide id="3" pos="302">
          <p15:clr>
            <a:srgbClr val="F26B43"/>
          </p15:clr>
        </p15:guide>
        <p15:guide id="4" pos="6436">
          <p15:clr>
            <a:srgbClr val="F26B43"/>
          </p15:clr>
        </p15:guide>
        <p15:guide id="6" orient="horz" pos="4525">
          <p15:clr>
            <a:srgbClr val="F26B43"/>
          </p15:clr>
        </p15:guide>
        <p15:guide id="8" orient="horz" pos="822">
          <p15:clr>
            <a:srgbClr val="F26B43"/>
          </p15:clr>
        </p15:guide>
        <p15:guide id="9" pos="3319">
          <p15:clr>
            <a:srgbClr val="F26B43"/>
          </p15:clr>
        </p15:guide>
        <p15:guide id="10" pos="3416">
          <p15:clr>
            <a:srgbClr val="F26B43"/>
          </p15:clr>
        </p15:guide>
        <p15:guide id="11" orient="horz" pos="2629">
          <p15:clr>
            <a:srgbClr val="F26B43"/>
          </p15:clr>
        </p15:guide>
        <p15:guide id="12" orient="horz" pos="271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0235" y="571785"/>
            <a:ext cx="7742240" cy="412856"/>
          </a:xfrm>
          <a:prstGeom prst="rect">
            <a:avLst/>
          </a:prstGeom>
        </p:spPr>
        <p:txBody>
          <a:bodyPr vert="horz" lIns="0" tIns="0" rIns="0" bIns="0" rtlCol="0" anchor="t">
            <a:noAutofit/>
          </a:bodyPr>
          <a:lstStyle/>
          <a:p>
            <a:r>
              <a:rPr lang="en-US" noProof="0"/>
              <a:t>Slide title</a:t>
            </a:r>
          </a:p>
        </p:txBody>
      </p:sp>
      <p:sp>
        <p:nvSpPr>
          <p:cNvPr id="3" name="Text Placeholder 2"/>
          <p:cNvSpPr>
            <a:spLocks noGrp="1"/>
          </p:cNvSpPr>
          <p:nvPr>
            <p:ph type="body" idx="1"/>
          </p:nvPr>
        </p:nvSpPr>
        <p:spPr>
          <a:xfrm>
            <a:off x="450233" y="1344371"/>
            <a:ext cx="9143647" cy="6039808"/>
          </a:xfrm>
          <a:prstGeom prst="rect">
            <a:avLst/>
          </a:prstGeom>
        </p:spPr>
        <p:txBody>
          <a:bodyPr vert="horz" lIns="0" tIns="0" rIns="0" bIns="0" rtlCol="0">
            <a:noAutofit/>
          </a:bodyPr>
          <a:lstStyle/>
          <a:p>
            <a:pPr lvl="0"/>
            <a:r>
              <a:rPr lang="en-US" noProof="0"/>
              <a:t>Use Alt + Shift + Right / Left arrow to navigate through text levels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 </a:t>
            </a:r>
          </a:p>
          <a:p>
            <a:pPr lvl="6"/>
            <a:r>
              <a:rPr lang="en-US" noProof="0"/>
              <a:t>Seventh level</a:t>
            </a:r>
          </a:p>
          <a:p>
            <a:pPr lvl="7"/>
            <a:r>
              <a:rPr lang="en-US" noProof="0"/>
              <a:t>Eight level</a:t>
            </a:r>
          </a:p>
          <a:p>
            <a:pPr lvl="8"/>
            <a:r>
              <a:rPr lang="en-US" noProof="0"/>
              <a:t>Nineth level</a:t>
            </a:r>
          </a:p>
        </p:txBody>
      </p:sp>
      <p:sp>
        <p:nvSpPr>
          <p:cNvPr id="4" name="Date Placeholder 3"/>
          <p:cNvSpPr>
            <a:spLocks noGrp="1"/>
          </p:cNvSpPr>
          <p:nvPr>
            <p:ph type="dt" sz="half" idx="2"/>
          </p:nvPr>
        </p:nvSpPr>
        <p:spPr>
          <a:xfrm>
            <a:off x="0" y="0"/>
            <a:ext cx="0" cy="0"/>
          </a:xfrm>
          <a:prstGeom prst="rect">
            <a:avLst/>
          </a:prstGeom>
          <a:noFill/>
          <a:ln>
            <a:noFill/>
          </a:ln>
        </p:spPr>
        <p:txBody>
          <a:bodyPr vert="horz" lIns="0" tIns="0" rIns="0" bIns="0" rtlCol="0" anchor="ctr"/>
          <a:lstStyle>
            <a:lvl1pPr algn="l">
              <a:defRPr sz="100">
                <a:ln>
                  <a:noFill/>
                </a:ln>
                <a:no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9521126" y="7384179"/>
            <a:ext cx="476678" cy="282961"/>
          </a:xfrm>
          <a:prstGeom prst="rect">
            <a:avLst/>
          </a:prstGeom>
        </p:spPr>
        <p:txBody>
          <a:bodyPr/>
          <a:lstStyle>
            <a:lvl1pPr>
              <a:defRPr lang="fr-FR" sz="939" b="0" i="0" smtClean="0">
                <a:solidFill>
                  <a:srgbClr val="4482F4"/>
                </a:solidFill>
                <a:latin typeface="Avenir Next LT Pro" panose="020B0504020202020204" pitchFamily="34" charset="0"/>
              </a:defRPr>
            </a:lvl1pPr>
          </a:lstStyle>
          <a:p>
            <a:pPr defTabSz="332943"/>
            <a:fld id="{355F9927-066A-4E42-B902-7FE3DF2732F9}" type="slidenum">
              <a:rPr lang="en-US" smtClean="0"/>
              <a:pPr defTabSz="332943"/>
              <a:t>‹#›</a:t>
            </a:fld>
            <a:endParaRPr lang="en-US"/>
          </a:p>
        </p:txBody>
      </p:sp>
      <p:pic>
        <p:nvPicPr>
          <p:cNvPr id="11" name="Logo Tobam">
            <a:extLst>
              <a:ext uri="{FF2B5EF4-FFF2-40B4-BE49-F238E27FC236}">
                <a16:creationId xmlns:a16="http://schemas.microsoft.com/office/drawing/2014/main" id="{AD708B11-AEE6-42F1-8DDF-200901BECBF7}"/>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185402" y="133074"/>
            <a:ext cx="1664889" cy="716117"/>
          </a:xfrm>
          <a:prstGeom prst="rect">
            <a:avLst/>
          </a:prstGeom>
        </p:spPr>
      </p:pic>
      <p:sp>
        <p:nvSpPr>
          <p:cNvPr id="8" name="Rectangle 7">
            <a:extLst>
              <a:ext uri="{FF2B5EF4-FFF2-40B4-BE49-F238E27FC236}">
                <a16:creationId xmlns:a16="http://schemas.microsoft.com/office/drawing/2014/main" id="{9EBAA3EA-506F-3F88-1164-443DD745A6CB}"/>
              </a:ext>
            </a:extLst>
          </p:cNvPr>
          <p:cNvSpPr/>
          <p:nvPr userDrawn="1"/>
        </p:nvSpPr>
        <p:spPr>
          <a:xfrm>
            <a:off x="332202" y="78757"/>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3539535090"/>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Lst>
  <p:hf hdr="0" dt="0"/>
  <p:txStyles>
    <p:titleStyle>
      <a:lvl1pPr algn="l" defTabSz="665887" rtl="0" eaLnBrk="1" latinLnBrk="0" hangingPunct="1">
        <a:lnSpc>
          <a:spcPct val="90000"/>
        </a:lnSpc>
        <a:spcBef>
          <a:spcPct val="0"/>
        </a:spcBef>
        <a:buNone/>
        <a:defRPr lang="en-GB" sz="1879" b="0" kern="1200" cap="all" baseline="0" noProof="0" dirty="0">
          <a:solidFill>
            <a:schemeClr val="bg2"/>
          </a:solidFill>
          <a:latin typeface="+mj-lt"/>
          <a:ea typeface="+mj-ea"/>
          <a:cs typeface="Arial" panose="020B0604020202020204" pitchFamily="34" charset="0"/>
        </a:defRPr>
      </a:lvl1pPr>
    </p:titleStyle>
    <p:bodyStyle>
      <a:lvl1pPr marL="0" indent="0" algn="l" defTabSz="665887" rtl="0" eaLnBrk="1" latinLnBrk="0" hangingPunct="1">
        <a:lnSpc>
          <a:spcPct val="100000"/>
        </a:lnSpc>
        <a:spcBef>
          <a:spcPts val="0"/>
        </a:spcBef>
        <a:spcAft>
          <a:spcPts val="437"/>
        </a:spcAft>
        <a:buFontTx/>
        <a:buNone/>
        <a:defRPr sz="1503" b="0" kern="1200" cap="none" baseline="0">
          <a:solidFill>
            <a:schemeClr val="tx1"/>
          </a:solidFill>
          <a:latin typeface="+mn-lt"/>
          <a:ea typeface="+mn-ea"/>
          <a:cs typeface="Arial" panose="020B0604020202020204" pitchFamily="34" charset="0"/>
        </a:defRPr>
      </a:lvl1pPr>
      <a:lvl2pPr marL="524320" indent="-209729" algn="l" defTabSz="665887" rtl="0" eaLnBrk="1" latinLnBrk="0" hangingPunct="1">
        <a:lnSpc>
          <a:spcPct val="100000"/>
        </a:lnSpc>
        <a:spcBef>
          <a:spcPts val="0"/>
        </a:spcBef>
        <a:spcAft>
          <a:spcPts val="437"/>
        </a:spcAft>
        <a:buClr>
          <a:schemeClr val="bg2"/>
        </a:buClr>
        <a:buFont typeface="Arial" panose="020B0604020202020204" pitchFamily="34" charset="0"/>
        <a:buChar char="•"/>
        <a:defRPr sz="1310" b="0" i="0" kern="1200">
          <a:solidFill>
            <a:schemeClr val="tx1"/>
          </a:solidFill>
          <a:latin typeface="+mn-lt"/>
          <a:ea typeface="+mn-ea"/>
          <a:cs typeface="Arial" panose="020B0604020202020204" pitchFamily="34" charset="0"/>
        </a:defRPr>
      </a:lvl2pPr>
      <a:lvl3pPr marL="524320" indent="-209729" algn="l" defTabSz="665887" rtl="0" eaLnBrk="1" latinLnBrk="0" hangingPunct="1">
        <a:lnSpc>
          <a:spcPct val="100000"/>
        </a:lnSpc>
        <a:spcBef>
          <a:spcPts val="0"/>
        </a:spcBef>
        <a:spcAft>
          <a:spcPts val="437"/>
        </a:spcAft>
        <a:buClr>
          <a:schemeClr val="accent1"/>
        </a:buClr>
        <a:buFont typeface="Arial" panose="020B0604020202020204" pitchFamily="34" charset="0"/>
        <a:buChar char="•"/>
        <a:defRPr sz="1310" b="0" kern="1200">
          <a:solidFill>
            <a:schemeClr val="tx1"/>
          </a:solidFill>
          <a:latin typeface="+mn-lt"/>
          <a:ea typeface="+mn-ea"/>
          <a:cs typeface="Arial" panose="020B0604020202020204" pitchFamily="34" charset="0"/>
        </a:defRPr>
      </a:lvl3pPr>
      <a:lvl4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Arial" panose="020B0604020202020204" pitchFamily="34" charset="0"/>
        </a:defRPr>
      </a:lvl4pPr>
      <a:lvl5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Arial" panose="020B0604020202020204" pitchFamily="34" charset="0"/>
        </a:defRPr>
      </a:lvl5pPr>
      <a:lvl6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6pPr>
      <a:lvl7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7pPr>
      <a:lvl8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8pPr>
      <a:lvl9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9pPr>
    </p:bodyStyle>
    <p:otherStyle>
      <a:defPPr>
        <a:defRPr lang="en-US"/>
      </a:defPPr>
      <a:lvl1pPr marL="0" algn="l" defTabSz="665887" rtl="0" eaLnBrk="1" latinLnBrk="0" hangingPunct="1">
        <a:defRPr sz="1310" kern="1200">
          <a:solidFill>
            <a:schemeClr val="tx1"/>
          </a:solidFill>
          <a:latin typeface="+mn-lt"/>
          <a:ea typeface="+mn-ea"/>
          <a:cs typeface="+mn-cs"/>
        </a:defRPr>
      </a:lvl1pPr>
      <a:lvl2pPr marL="332943" algn="l" defTabSz="665887" rtl="0" eaLnBrk="1" latinLnBrk="0" hangingPunct="1">
        <a:defRPr sz="1310" kern="1200">
          <a:solidFill>
            <a:schemeClr val="tx1"/>
          </a:solidFill>
          <a:latin typeface="+mn-lt"/>
          <a:ea typeface="+mn-ea"/>
          <a:cs typeface="+mn-cs"/>
        </a:defRPr>
      </a:lvl2pPr>
      <a:lvl3pPr marL="665887" algn="l" defTabSz="665887" rtl="0" eaLnBrk="1" latinLnBrk="0" hangingPunct="1">
        <a:defRPr sz="1310" kern="1200">
          <a:solidFill>
            <a:schemeClr val="tx1"/>
          </a:solidFill>
          <a:latin typeface="+mn-lt"/>
          <a:ea typeface="+mn-ea"/>
          <a:cs typeface="+mn-cs"/>
        </a:defRPr>
      </a:lvl3pPr>
      <a:lvl4pPr marL="998830" algn="l" defTabSz="665887" rtl="0" eaLnBrk="1" latinLnBrk="0" hangingPunct="1">
        <a:defRPr sz="1310" kern="1200">
          <a:solidFill>
            <a:schemeClr val="tx1"/>
          </a:solidFill>
          <a:latin typeface="+mn-lt"/>
          <a:ea typeface="+mn-ea"/>
          <a:cs typeface="+mn-cs"/>
        </a:defRPr>
      </a:lvl4pPr>
      <a:lvl5pPr marL="1331774" algn="l" defTabSz="665887" rtl="0" eaLnBrk="1" latinLnBrk="0" hangingPunct="1">
        <a:defRPr sz="1310" kern="1200">
          <a:solidFill>
            <a:schemeClr val="tx1"/>
          </a:solidFill>
          <a:latin typeface="+mn-lt"/>
          <a:ea typeface="+mn-ea"/>
          <a:cs typeface="+mn-cs"/>
        </a:defRPr>
      </a:lvl5pPr>
      <a:lvl6pPr marL="1664717" algn="l" defTabSz="665887" rtl="0" eaLnBrk="1" latinLnBrk="0" hangingPunct="1">
        <a:defRPr sz="1310" kern="1200">
          <a:solidFill>
            <a:schemeClr val="tx1"/>
          </a:solidFill>
          <a:latin typeface="+mn-lt"/>
          <a:ea typeface="+mn-ea"/>
          <a:cs typeface="+mn-cs"/>
        </a:defRPr>
      </a:lvl6pPr>
      <a:lvl7pPr marL="1997661" algn="l" defTabSz="665887" rtl="0" eaLnBrk="1" latinLnBrk="0" hangingPunct="1">
        <a:defRPr sz="1310" kern="1200">
          <a:solidFill>
            <a:schemeClr val="tx1"/>
          </a:solidFill>
          <a:latin typeface="+mn-lt"/>
          <a:ea typeface="+mn-ea"/>
          <a:cs typeface="+mn-cs"/>
        </a:defRPr>
      </a:lvl7pPr>
      <a:lvl8pPr marL="2330604" algn="l" defTabSz="665887" rtl="0" eaLnBrk="1" latinLnBrk="0" hangingPunct="1">
        <a:defRPr sz="1310" kern="1200">
          <a:solidFill>
            <a:schemeClr val="tx1"/>
          </a:solidFill>
          <a:latin typeface="+mn-lt"/>
          <a:ea typeface="+mn-ea"/>
          <a:cs typeface="+mn-cs"/>
        </a:defRPr>
      </a:lvl8pPr>
      <a:lvl9pPr marL="2663548" algn="l" defTabSz="665887" rtl="0" eaLnBrk="1" latinLnBrk="0" hangingPunct="1">
        <a:defRPr sz="131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04">
          <p15:clr>
            <a:srgbClr val="F26B43"/>
          </p15:clr>
        </p15:guide>
        <p15:guide id="2" orient="horz" pos="350">
          <p15:clr>
            <a:srgbClr val="F26B43"/>
          </p15:clr>
        </p15:guide>
        <p15:guide id="3" pos="302">
          <p15:clr>
            <a:srgbClr val="F26B43"/>
          </p15:clr>
        </p15:guide>
        <p15:guide id="4" pos="6436">
          <p15:clr>
            <a:srgbClr val="F26B43"/>
          </p15:clr>
        </p15:guide>
        <p15:guide id="6" orient="horz" pos="4525">
          <p15:clr>
            <a:srgbClr val="F26B43"/>
          </p15:clr>
        </p15:guide>
        <p15:guide id="8" orient="horz" pos="822">
          <p15:clr>
            <a:srgbClr val="F26B43"/>
          </p15:clr>
        </p15:guide>
        <p15:guide id="9" pos="3319">
          <p15:clr>
            <a:srgbClr val="F26B43"/>
          </p15:clr>
        </p15:guide>
        <p15:guide id="10" pos="3416">
          <p15:clr>
            <a:srgbClr val="F26B43"/>
          </p15:clr>
        </p15:guide>
        <p15:guide id="11" orient="horz" pos="2629">
          <p15:clr>
            <a:srgbClr val="F26B43"/>
          </p15:clr>
        </p15:guide>
        <p15:guide id="12" orient="horz" pos="271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0235" y="571785"/>
            <a:ext cx="7742240" cy="412856"/>
          </a:xfrm>
          <a:prstGeom prst="rect">
            <a:avLst/>
          </a:prstGeom>
        </p:spPr>
        <p:txBody>
          <a:bodyPr vert="horz" lIns="0" tIns="0" rIns="0" bIns="0" rtlCol="0" anchor="t">
            <a:noAutofit/>
          </a:bodyPr>
          <a:lstStyle/>
          <a:p>
            <a:r>
              <a:rPr lang="en-US" noProof="0"/>
              <a:t>Slide title</a:t>
            </a:r>
          </a:p>
        </p:txBody>
      </p:sp>
      <p:sp>
        <p:nvSpPr>
          <p:cNvPr id="3" name="Text Placeholder 2"/>
          <p:cNvSpPr>
            <a:spLocks noGrp="1"/>
          </p:cNvSpPr>
          <p:nvPr>
            <p:ph type="body" idx="1"/>
          </p:nvPr>
        </p:nvSpPr>
        <p:spPr>
          <a:xfrm>
            <a:off x="450233" y="1344371"/>
            <a:ext cx="9143647" cy="6039808"/>
          </a:xfrm>
          <a:prstGeom prst="rect">
            <a:avLst/>
          </a:prstGeom>
        </p:spPr>
        <p:txBody>
          <a:bodyPr vert="horz" lIns="0" tIns="0" rIns="0" bIns="0" rtlCol="0">
            <a:noAutofit/>
          </a:bodyPr>
          <a:lstStyle/>
          <a:p>
            <a:pPr lvl="0"/>
            <a:r>
              <a:rPr lang="en-US" noProof="0"/>
              <a:t>Use Alt + Shift + Right / Left arrow to navigate through text levels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 </a:t>
            </a:r>
          </a:p>
          <a:p>
            <a:pPr lvl="6"/>
            <a:r>
              <a:rPr lang="en-US" noProof="0"/>
              <a:t>Seventh level</a:t>
            </a:r>
          </a:p>
          <a:p>
            <a:pPr lvl="7"/>
            <a:r>
              <a:rPr lang="en-US" noProof="0"/>
              <a:t>Eight level</a:t>
            </a:r>
          </a:p>
          <a:p>
            <a:pPr lvl="8"/>
            <a:r>
              <a:rPr lang="en-US" noProof="0"/>
              <a:t>Nineth level</a:t>
            </a:r>
          </a:p>
        </p:txBody>
      </p:sp>
      <p:sp>
        <p:nvSpPr>
          <p:cNvPr id="4" name="Date Placeholder 3"/>
          <p:cNvSpPr>
            <a:spLocks noGrp="1"/>
          </p:cNvSpPr>
          <p:nvPr>
            <p:ph type="dt" sz="half" idx="2"/>
          </p:nvPr>
        </p:nvSpPr>
        <p:spPr>
          <a:xfrm>
            <a:off x="0" y="0"/>
            <a:ext cx="0" cy="0"/>
          </a:xfrm>
          <a:prstGeom prst="rect">
            <a:avLst/>
          </a:prstGeom>
          <a:noFill/>
          <a:ln>
            <a:noFill/>
          </a:ln>
        </p:spPr>
        <p:txBody>
          <a:bodyPr vert="horz" lIns="0" tIns="0" rIns="0" bIns="0" rtlCol="0" anchor="ctr"/>
          <a:lstStyle>
            <a:lvl1pPr algn="l">
              <a:defRPr sz="100">
                <a:ln>
                  <a:noFill/>
                </a:ln>
                <a:no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9521126" y="7384179"/>
            <a:ext cx="476678" cy="282961"/>
          </a:xfrm>
          <a:prstGeom prst="rect">
            <a:avLst/>
          </a:prstGeom>
        </p:spPr>
        <p:txBody>
          <a:bodyPr/>
          <a:lstStyle>
            <a:lvl1pPr>
              <a:defRPr lang="fr-FR" sz="939" b="0" i="0" smtClean="0">
                <a:solidFill>
                  <a:srgbClr val="4482F4"/>
                </a:solidFill>
                <a:latin typeface="Avenir Next LT Pro" panose="020B0504020202020204" pitchFamily="34" charset="0"/>
              </a:defRPr>
            </a:lvl1pPr>
          </a:lstStyle>
          <a:p>
            <a:pPr defTabSz="332943"/>
            <a:fld id="{355F9927-066A-4E42-B902-7FE3DF2732F9}" type="slidenum">
              <a:rPr lang="en-US" smtClean="0"/>
              <a:pPr defTabSz="332943"/>
              <a:t>‹#›</a:t>
            </a:fld>
            <a:endParaRPr lang="en-US"/>
          </a:p>
        </p:txBody>
      </p:sp>
      <p:pic>
        <p:nvPicPr>
          <p:cNvPr id="11" name="Logo Tobam">
            <a:extLst>
              <a:ext uri="{FF2B5EF4-FFF2-40B4-BE49-F238E27FC236}">
                <a16:creationId xmlns:a16="http://schemas.microsoft.com/office/drawing/2014/main" id="{AD708B11-AEE6-42F1-8DDF-200901BECBF7}"/>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185402" y="133074"/>
            <a:ext cx="1664889" cy="716117"/>
          </a:xfrm>
          <a:prstGeom prst="rect">
            <a:avLst/>
          </a:prstGeom>
        </p:spPr>
      </p:pic>
      <p:sp>
        <p:nvSpPr>
          <p:cNvPr id="8" name="Rectangle 7">
            <a:extLst>
              <a:ext uri="{FF2B5EF4-FFF2-40B4-BE49-F238E27FC236}">
                <a16:creationId xmlns:a16="http://schemas.microsoft.com/office/drawing/2014/main" id="{9EBAA3EA-506F-3F88-1164-443DD745A6CB}"/>
              </a:ext>
            </a:extLst>
          </p:cNvPr>
          <p:cNvSpPr/>
          <p:nvPr userDrawn="1"/>
        </p:nvSpPr>
        <p:spPr>
          <a:xfrm>
            <a:off x="332202" y="78757"/>
            <a:ext cx="4829934" cy="1963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748" tIns="34748" rIns="34748" bIns="34748" numCol="1" spcCol="38100" rtlCol="0" anchor="ctr">
            <a:spAutoFit/>
          </a:bodyPr>
          <a:lstStyle/>
          <a:p>
            <a:pPr marL="0" marR="0" indent="0" algn="l" defTabSz="399550" rtl="0" fontAlgn="auto" latinLnBrk="0" hangingPunct="0">
              <a:lnSpc>
                <a:spcPct val="100000"/>
              </a:lnSpc>
              <a:spcBef>
                <a:spcPts val="0"/>
              </a:spcBef>
              <a:spcAft>
                <a:spcPts val="0"/>
              </a:spcAft>
              <a:buClrTx/>
              <a:buSzTx/>
              <a:buFontTx/>
              <a:buNone/>
              <a:tabLst/>
            </a:pPr>
            <a:r>
              <a:rPr kumimoji="0" lang="en-GB" sz="820" b="0" i="0" u="none" strike="noStrike" cap="none" spc="0" normalizeH="0" baseline="0">
                <a:ln>
                  <a:noFill/>
                </a:ln>
                <a:solidFill>
                  <a:schemeClr val="tx1"/>
                </a:solidFill>
                <a:effectLst/>
                <a:uFillTx/>
                <a:latin typeface="Avenir Next LT Pro" panose="020B0504020202020204" pitchFamily="34" charset="0"/>
                <a:ea typeface="+mn-ea"/>
                <a:cs typeface="+mn-cs"/>
                <a:sym typeface="Helvetica Neue Medium"/>
              </a:rPr>
              <a:t>For institutional investors only</a:t>
            </a:r>
          </a:p>
        </p:txBody>
      </p:sp>
    </p:spTree>
    <p:extLst>
      <p:ext uri="{BB962C8B-B14F-4D97-AF65-F5344CB8AC3E}">
        <p14:creationId xmlns:p14="http://schemas.microsoft.com/office/powerpoint/2010/main" val="45761712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2" r:id="rId11"/>
    <p:sldLayoutId id="2147484089" r:id="rId12"/>
  </p:sldLayoutIdLst>
  <p:hf hdr="0" dt="0"/>
  <p:txStyles>
    <p:titleStyle>
      <a:lvl1pPr algn="l" defTabSz="665887" rtl="0" eaLnBrk="1" latinLnBrk="0" hangingPunct="1">
        <a:lnSpc>
          <a:spcPct val="90000"/>
        </a:lnSpc>
        <a:spcBef>
          <a:spcPct val="0"/>
        </a:spcBef>
        <a:buNone/>
        <a:defRPr lang="en-GB" sz="1879" b="0" kern="1200" cap="all" baseline="0" noProof="0" dirty="0">
          <a:solidFill>
            <a:schemeClr val="bg2"/>
          </a:solidFill>
          <a:latin typeface="+mj-lt"/>
          <a:ea typeface="+mj-ea"/>
          <a:cs typeface="Arial" panose="020B0604020202020204" pitchFamily="34" charset="0"/>
        </a:defRPr>
      </a:lvl1pPr>
    </p:titleStyle>
    <p:bodyStyle>
      <a:lvl1pPr marL="0" indent="0" algn="l" defTabSz="665887" rtl="0" eaLnBrk="1" latinLnBrk="0" hangingPunct="1">
        <a:lnSpc>
          <a:spcPct val="100000"/>
        </a:lnSpc>
        <a:spcBef>
          <a:spcPts val="0"/>
        </a:spcBef>
        <a:spcAft>
          <a:spcPts val="437"/>
        </a:spcAft>
        <a:buFontTx/>
        <a:buNone/>
        <a:defRPr sz="1503" b="0" kern="1200" cap="none" baseline="0">
          <a:solidFill>
            <a:schemeClr val="tx1"/>
          </a:solidFill>
          <a:latin typeface="+mn-lt"/>
          <a:ea typeface="+mn-ea"/>
          <a:cs typeface="Arial" panose="020B0604020202020204" pitchFamily="34" charset="0"/>
        </a:defRPr>
      </a:lvl1pPr>
      <a:lvl2pPr marL="524320" indent="-209729" algn="l" defTabSz="665887" rtl="0" eaLnBrk="1" latinLnBrk="0" hangingPunct="1">
        <a:lnSpc>
          <a:spcPct val="100000"/>
        </a:lnSpc>
        <a:spcBef>
          <a:spcPts val="0"/>
        </a:spcBef>
        <a:spcAft>
          <a:spcPts val="437"/>
        </a:spcAft>
        <a:buClr>
          <a:schemeClr val="bg2"/>
        </a:buClr>
        <a:buFont typeface="Arial" panose="020B0604020202020204" pitchFamily="34" charset="0"/>
        <a:buChar char="•"/>
        <a:defRPr sz="1310" b="0" i="0" kern="1200">
          <a:solidFill>
            <a:schemeClr val="tx1"/>
          </a:solidFill>
          <a:latin typeface="+mn-lt"/>
          <a:ea typeface="+mn-ea"/>
          <a:cs typeface="Arial" panose="020B0604020202020204" pitchFamily="34" charset="0"/>
        </a:defRPr>
      </a:lvl2pPr>
      <a:lvl3pPr marL="524320" indent="-209729" algn="l" defTabSz="665887" rtl="0" eaLnBrk="1" latinLnBrk="0" hangingPunct="1">
        <a:lnSpc>
          <a:spcPct val="100000"/>
        </a:lnSpc>
        <a:spcBef>
          <a:spcPts val="0"/>
        </a:spcBef>
        <a:spcAft>
          <a:spcPts val="437"/>
        </a:spcAft>
        <a:buClr>
          <a:schemeClr val="accent1"/>
        </a:buClr>
        <a:buFont typeface="Arial" panose="020B0604020202020204" pitchFamily="34" charset="0"/>
        <a:buChar char="•"/>
        <a:defRPr sz="1310" b="0" kern="1200">
          <a:solidFill>
            <a:schemeClr val="tx1"/>
          </a:solidFill>
          <a:latin typeface="+mn-lt"/>
          <a:ea typeface="+mn-ea"/>
          <a:cs typeface="Arial" panose="020B0604020202020204" pitchFamily="34" charset="0"/>
        </a:defRPr>
      </a:lvl3pPr>
      <a:lvl4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Arial" panose="020B0604020202020204" pitchFamily="34" charset="0"/>
        </a:defRPr>
      </a:lvl4pPr>
      <a:lvl5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Arial" panose="020B0604020202020204" pitchFamily="34" charset="0"/>
        </a:defRPr>
      </a:lvl5pPr>
      <a:lvl6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6pPr>
      <a:lvl7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7pPr>
      <a:lvl8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8pPr>
      <a:lvl9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9pPr>
    </p:bodyStyle>
    <p:otherStyle>
      <a:defPPr>
        <a:defRPr lang="en-US"/>
      </a:defPPr>
      <a:lvl1pPr marL="0" algn="l" defTabSz="665887" rtl="0" eaLnBrk="1" latinLnBrk="0" hangingPunct="1">
        <a:defRPr sz="1310" kern="1200">
          <a:solidFill>
            <a:schemeClr val="tx1"/>
          </a:solidFill>
          <a:latin typeface="+mn-lt"/>
          <a:ea typeface="+mn-ea"/>
          <a:cs typeface="+mn-cs"/>
        </a:defRPr>
      </a:lvl1pPr>
      <a:lvl2pPr marL="332943" algn="l" defTabSz="665887" rtl="0" eaLnBrk="1" latinLnBrk="0" hangingPunct="1">
        <a:defRPr sz="1310" kern="1200">
          <a:solidFill>
            <a:schemeClr val="tx1"/>
          </a:solidFill>
          <a:latin typeface="+mn-lt"/>
          <a:ea typeface="+mn-ea"/>
          <a:cs typeface="+mn-cs"/>
        </a:defRPr>
      </a:lvl2pPr>
      <a:lvl3pPr marL="665887" algn="l" defTabSz="665887" rtl="0" eaLnBrk="1" latinLnBrk="0" hangingPunct="1">
        <a:defRPr sz="1310" kern="1200">
          <a:solidFill>
            <a:schemeClr val="tx1"/>
          </a:solidFill>
          <a:latin typeface="+mn-lt"/>
          <a:ea typeface="+mn-ea"/>
          <a:cs typeface="+mn-cs"/>
        </a:defRPr>
      </a:lvl3pPr>
      <a:lvl4pPr marL="998830" algn="l" defTabSz="665887" rtl="0" eaLnBrk="1" latinLnBrk="0" hangingPunct="1">
        <a:defRPr sz="1310" kern="1200">
          <a:solidFill>
            <a:schemeClr val="tx1"/>
          </a:solidFill>
          <a:latin typeface="+mn-lt"/>
          <a:ea typeface="+mn-ea"/>
          <a:cs typeface="+mn-cs"/>
        </a:defRPr>
      </a:lvl4pPr>
      <a:lvl5pPr marL="1331774" algn="l" defTabSz="665887" rtl="0" eaLnBrk="1" latinLnBrk="0" hangingPunct="1">
        <a:defRPr sz="1310" kern="1200">
          <a:solidFill>
            <a:schemeClr val="tx1"/>
          </a:solidFill>
          <a:latin typeface="+mn-lt"/>
          <a:ea typeface="+mn-ea"/>
          <a:cs typeface="+mn-cs"/>
        </a:defRPr>
      </a:lvl5pPr>
      <a:lvl6pPr marL="1664717" algn="l" defTabSz="665887" rtl="0" eaLnBrk="1" latinLnBrk="0" hangingPunct="1">
        <a:defRPr sz="1310" kern="1200">
          <a:solidFill>
            <a:schemeClr val="tx1"/>
          </a:solidFill>
          <a:latin typeface="+mn-lt"/>
          <a:ea typeface="+mn-ea"/>
          <a:cs typeface="+mn-cs"/>
        </a:defRPr>
      </a:lvl6pPr>
      <a:lvl7pPr marL="1997661" algn="l" defTabSz="665887" rtl="0" eaLnBrk="1" latinLnBrk="0" hangingPunct="1">
        <a:defRPr sz="1310" kern="1200">
          <a:solidFill>
            <a:schemeClr val="tx1"/>
          </a:solidFill>
          <a:latin typeface="+mn-lt"/>
          <a:ea typeface="+mn-ea"/>
          <a:cs typeface="+mn-cs"/>
        </a:defRPr>
      </a:lvl7pPr>
      <a:lvl8pPr marL="2330604" algn="l" defTabSz="665887" rtl="0" eaLnBrk="1" latinLnBrk="0" hangingPunct="1">
        <a:defRPr sz="1310" kern="1200">
          <a:solidFill>
            <a:schemeClr val="tx1"/>
          </a:solidFill>
          <a:latin typeface="+mn-lt"/>
          <a:ea typeface="+mn-ea"/>
          <a:cs typeface="+mn-cs"/>
        </a:defRPr>
      </a:lvl8pPr>
      <a:lvl9pPr marL="2663548" algn="l" defTabSz="665887" rtl="0" eaLnBrk="1" latinLnBrk="0" hangingPunct="1">
        <a:defRPr sz="131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04">
          <p15:clr>
            <a:srgbClr val="F26B43"/>
          </p15:clr>
        </p15:guide>
        <p15:guide id="2" orient="horz" pos="350">
          <p15:clr>
            <a:srgbClr val="F26B43"/>
          </p15:clr>
        </p15:guide>
        <p15:guide id="3" pos="302">
          <p15:clr>
            <a:srgbClr val="F26B43"/>
          </p15:clr>
        </p15:guide>
        <p15:guide id="4" pos="6436">
          <p15:clr>
            <a:srgbClr val="F26B43"/>
          </p15:clr>
        </p15:guide>
        <p15:guide id="6" orient="horz" pos="4525">
          <p15:clr>
            <a:srgbClr val="F26B43"/>
          </p15:clr>
        </p15:guide>
        <p15:guide id="8" orient="horz" pos="822">
          <p15:clr>
            <a:srgbClr val="F26B43"/>
          </p15:clr>
        </p15:guide>
        <p15:guide id="9" pos="3319">
          <p15:clr>
            <a:srgbClr val="F26B43"/>
          </p15:clr>
        </p15:guide>
        <p15:guide id="10" pos="3416">
          <p15:clr>
            <a:srgbClr val="F26B43"/>
          </p15:clr>
        </p15:guide>
        <p15:guide id="11" orient="horz" pos="2629">
          <p15:clr>
            <a:srgbClr val="F26B43"/>
          </p15:clr>
        </p15:guide>
        <p15:guide id="12" orient="horz" pos="271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49971"/>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Lst>
  <p:hf hdr="0" ftr="0"/>
  <p:txStyles>
    <p:titleStyle>
      <a:lvl1pPr algn="ctr" rtl="0" eaLnBrk="1" fontAlgn="base" hangingPunct="1">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1" fontAlgn="base" hangingPunct="1">
        <a:spcBef>
          <a:spcPct val="0"/>
        </a:spcBef>
        <a:spcAft>
          <a:spcPct val="0"/>
        </a:spcAft>
        <a:defRPr sz="4400">
          <a:solidFill>
            <a:schemeClr val="tx1"/>
          </a:solidFill>
          <a:latin typeface="Arial" panose="020B0604020202020204" pitchFamily="34" charset="0"/>
          <a:ea typeface="MS PGothic" panose="020B0600070205080204" pitchFamily="34" charset="-128"/>
          <a:cs typeface="ＭＳ Ｐゴシック" charset="0"/>
        </a:defRPr>
      </a:lvl2pPr>
      <a:lvl3pPr algn="ctr" rtl="0" eaLnBrk="1" fontAlgn="base" hangingPunct="1">
        <a:spcBef>
          <a:spcPct val="0"/>
        </a:spcBef>
        <a:spcAft>
          <a:spcPct val="0"/>
        </a:spcAft>
        <a:defRPr sz="4400">
          <a:solidFill>
            <a:schemeClr val="tx1"/>
          </a:solidFill>
          <a:latin typeface="Arial" panose="020B0604020202020204" pitchFamily="34" charset="0"/>
          <a:ea typeface="MS PGothic" panose="020B0600070205080204" pitchFamily="34" charset="-128"/>
          <a:cs typeface="ＭＳ Ｐゴシック" charset="0"/>
        </a:defRPr>
      </a:lvl3pPr>
      <a:lvl4pPr algn="ctr" rtl="0" eaLnBrk="1" fontAlgn="base" hangingPunct="1">
        <a:spcBef>
          <a:spcPct val="0"/>
        </a:spcBef>
        <a:spcAft>
          <a:spcPct val="0"/>
        </a:spcAft>
        <a:defRPr sz="4400">
          <a:solidFill>
            <a:schemeClr val="tx1"/>
          </a:solidFill>
          <a:latin typeface="Arial" panose="020B0604020202020204" pitchFamily="34" charset="0"/>
          <a:ea typeface="MS PGothic" panose="020B0600070205080204" pitchFamily="34" charset="-128"/>
          <a:cs typeface="ＭＳ Ｐゴシック" charset="0"/>
        </a:defRPr>
      </a:lvl4pPr>
      <a:lvl5pPr algn="ctr" rtl="0" eaLnBrk="1" fontAlgn="base" hangingPunct="1">
        <a:spcBef>
          <a:spcPct val="0"/>
        </a:spcBef>
        <a:spcAft>
          <a:spcPct val="0"/>
        </a:spcAft>
        <a:defRPr sz="4400">
          <a:solidFill>
            <a:schemeClr val="tx1"/>
          </a:solidFill>
          <a:latin typeface="Arial" panose="020B0604020202020204" pitchFamily="34" charset="0"/>
          <a:ea typeface="MS PGothic" panose="020B0600070205080204"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1" name="Espace réservé du numéro de diapositive 3">
            <a:extLst>
              <a:ext uri="{FF2B5EF4-FFF2-40B4-BE49-F238E27FC236}">
                <a16:creationId xmlns:a16="http://schemas.microsoft.com/office/drawing/2014/main" id="{15D7716A-D53A-1742-BB0C-03C31D126221}"/>
              </a:ext>
            </a:extLst>
          </p:cNvPr>
          <p:cNvSpPr>
            <a:spLocks noGrp="1"/>
          </p:cNvSpPr>
          <p:nvPr>
            <p:ph type="sldNum" sz="quarter" idx="4"/>
          </p:nvPr>
        </p:nvSpPr>
        <p:spPr>
          <a:xfrm>
            <a:off x="9521127" y="7384181"/>
            <a:ext cx="476678" cy="282961"/>
          </a:xfrm>
          <a:prstGeom prst="rect">
            <a:avLst/>
          </a:prstGeom>
        </p:spPr>
        <p:txBody>
          <a:bodyPr/>
          <a:lstStyle>
            <a:lvl1pPr algn="r">
              <a:defRPr sz="918" b="0" i="0">
                <a:solidFill>
                  <a:srgbClr val="4482F4"/>
                </a:solidFill>
                <a:latin typeface="Avenir Next LT Pro" panose="020B0504020202020204" pitchFamily="34" charset="0"/>
              </a:defRPr>
            </a:lvl1pPr>
          </a:lstStyle>
          <a:p>
            <a:fld id="{86CB4B4D-7CA3-9044-876B-883B54F8677D}" type="slidenum">
              <a:rPr lang="fr-FR" smtClean="0"/>
              <a:pPr/>
              <a:t>‹#›</a:t>
            </a:fld>
            <a:endParaRPr lang="fr-FR"/>
          </a:p>
        </p:txBody>
      </p:sp>
      <p:sp>
        <p:nvSpPr>
          <p:cNvPr id="2" name="Footer Placeholder 4">
            <a:extLst>
              <a:ext uri="{FF2B5EF4-FFF2-40B4-BE49-F238E27FC236}">
                <a16:creationId xmlns:a16="http://schemas.microsoft.com/office/drawing/2014/main" id="{C80B5072-DB8F-C6D3-982B-B0AEE1F626A4}"/>
              </a:ext>
            </a:extLst>
          </p:cNvPr>
          <p:cNvSpPr>
            <a:spLocks noGrp="1"/>
          </p:cNvSpPr>
          <p:nvPr>
            <p:ph type="ftr" sz="quarter" idx="3"/>
          </p:nvPr>
        </p:nvSpPr>
        <p:spPr>
          <a:xfrm>
            <a:off x="450236" y="34923"/>
            <a:ext cx="4829934" cy="2289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lvl1pPr>
              <a:defRPr kumimoji="0" lang="en-US" sz="772" b="0" i="0" u="none" strike="noStrike" cap="none" spc="0" normalizeH="0" baseline="0" smtClean="0">
                <a:ln>
                  <a:noFill/>
                </a:ln>
                <a:effectLst/>
                <a:uFillTx/>
                <a:latin typeface="+mn-lt"/>
              </a:defRPr>
            </a:lvl1pPr>
          </a:lstStyle>
          <a:p>
            <a:pPr defTabSz="388696"/>
            <a:r>
              <a:rPr lang="fr-FR"/>
              <a:t>For institutional investors only</a:t>
            </a:r>
          </a:p>
        </p:txBody>
      </p:sp>
    </p:spTree>
    <p:extLst>
      <p:ext uri="{BB962C8B-B14F-4D97-AF65-F5344CB8AC3E}">
        <p14:creationId xmlns:p14="http://schemas.microsoft.com/office/powerpoint/2010/main" val="3665437419"/>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Lst>
  <p:transition spd="med"/>
  <p:txStyles>
    <p:titleStyle>
      <a:lvl1pPr marL="0" marR="0" indent="0" algn="ctr" defTabSz="412212" rtl="0" latinLnBrk="0">
        <a:lnSpc>
          <a:spcPct val="100000"/>
        </a:lnSpc>
        <a:spcBef>
          <a:spcPts val="0"/>
        </a:spcBef>
        <a:spcAft>
          <a:spcPts val="0"/>
        </a:spcAft>
        <a:buClrTx/>
        <a:buSzTx/>
        <a:buFontTx/>
        <a:buNone/>
        <a:tabLst/>
        <a:defRPr sz="5645" b="0" i="0" u="none" strike="noStrike" cap="none" spc="0" baseline="0">
          <a:solidFill>
            <a:srgbClr val="000000"/>
          </a:solidFill>
          <a:uFillTx/>
          <a:latin typeface="+mn-lt"/>
          <a:ea typeface="+mn-ea"/>
          <a:cs typeface="+mn-cs"/>
          <a:sym typeface="Helvetica Neue Medium"/>
        </a:defRPr>
      </a:lvl1pPr>
      <a:lvl2pPr marL="0" marR="0" indent="0" algn="ctr" defTabSz="412212" rtl="0" latinLnBrk="0">
        <a:lnSpc>
          <a:spcPct val="100000"/>
        </a:lnSpc>
        <a:spcBef>
          <a:spcPts val="0"/>
        </a:spcBef>
        <a:spcAft>
          <a:spcPts val="0"/>
        </a:spcAft>
        <a:buClrTx/>
        <a:buSzTx/>
        <a:buFontTx/>
        <a:buNone/>
        <a:tabLst/>
        <a:defRPr sz="5645" b="0" i="0" u="none" strike="noStrike" cap="none" spc="0" baseline="0">
          <a:solidFill>
            <a:srgbClr val="000000"/>
          </a:solidFill>
          <a:uFillTx/>
          <a:latin typeface="+mn-lt"/>
          <a:ea typeface="+mn-ea"/>
          <a:cs typeface="+mn-cs"/>
          <a:sym typeface="Helvetica Neue Medium"/>
        </a:defRPr>
      </a:lvl2pPr>
      <a:lvl3pPr marL="0" marR="0" indent="0" algn="ctr" defTabSz="412212" rtl="0" latinLnBrk="0">
        <a:lnSpc>
          <a:spcPct val="100000"/>
        </a:lnSpc>
        <a:spcBef>
          <a:spcPts val="0"/>
        </a:spcBef>
        <a:spcAft>
          <a:spcPts val="0"/>
        </a:spcAft>
        <a:buClrTx/>
        <a:buSzTx/>
        <a:buFontTx/>
        <a:buNone/>
        <a:tabLst/>
        <a:defRPr sz="5645" b="0" i="0" u="none" strike="noStrike" cap="none" spc="0" baseline="0">
          <a:solidFill>
            <a:srgbClr val="000000"/>
          </a:solidFill>
          <a:uFillTx/>
          <a:latin typeface="+mn-lt"/>
          <a:ea typeface="+mn-ea"/>
          <a:cs typeface="+mn-cs"/>
          <a:sym typeface="Helvetica Neue Medium"/>
        </a:defRPr>
      </a:lvl3pPr>
      <a:lvl4pPr marL="0" marR="0" indent="0" algn="ctr" defTabSz="412212" rtl="0" latinLnBrk="0">
        <a:lnSpc>
          <a:spcPct val="100000"/>
        </a:lnSpc>
        <a:spcBef>
          <a:spcPts val="0"/>
        </a:spcBef>
        <a:spcAft>
          <a:spcPts val="0"/>
        </a:spcAft>
        <a:buClrTx/>
        <a:buSzTx/>
        <a:buFontTx/>
        <a:buNone/>
        <a:tabLst/>
        <a:defRPr sz="5645" b="0" i="0" u="none" strike="noStrike" cap="none" spc="0" baseline="0">
          <a:solidFill>
            <a:srgbClr val="000000"/>
          </a:solidFill>
          <a:uFillTx/>
          <a:latin typeface="+mn-lt"/>
          <a:ea typeface="+mn-ea"/>
          <a:cs typeface="+mn-cs"/>
          <a:sym typeface="Helvetica Neue Medium"/>
        </a:defRPr>
      </a:lvl4pPr>
      <a:lvl5pPr marL="0" marR="0" indent="0" algn="ctr" defTabSz="412212" rtl="0" latinLnBrk="0">
        <a:lnSpc>
          <a:spcPct val="100000"/>
        </a:lnSpc>
        <a:spcBef>
          <a:spcPts val="0"/>
        </a:spcBef>
        <a:spcAft>
          <a:spcPts val="0"/>
        </a:spcAft>
        <a:buClrTx/>
        <a:buSzTx/>
        <a:buFontTx/>
        <a:buNone/>
        <a:tabLst/>
        <a:defRPr sz="5645" b="0" i="0" u="none" strike="noStrike" cap="none" spc="0" baseline="0">
          <a:solidFill>
            <a:srgbClr val="000000"/>
          </a:solidFill>
          <a:uFillTx/>
          <a:latin typeface="+mn-lt"/>
          <a:ea typeface="+mn-ea"/>
          <a:cs typeface="+mn-cs"/>
          <a:sym typeface="Helvetica Neue Medium"/>
        </a:defRPr>
      </a:lvl5pPr>
      <a:lvl6pPr marL="0" marR="0" indent="0" algn="ctr" defTabSz="412212" rtl="0" latinLnBrk="0">
        <a:lnSpc>
          <a:spcPct val="100000"/>
        </a:lnSpc>
        <a:spcBef>
          <a:spcPts val="0"/>
        </a:spcBef>
        <a:spcAft>
          <a:spcPts val="0"/>
        </a:spcAft>
        <a:buClrTx/>
        <a:buSzTx/>
        <a:buFontTx/>
        <a:buNone/>
        <a:tabLst/>
        <a:defRPr sz="5645" b="0" i="0" u="none" strike="noStrike" cap="none" spc="0" baseline="0">
          <a:solidFill>
            <a:srgbClr val="000000"/>
          </a:solidFill>
          <a:uFillTx/>
          <a:latin typeface="+mn-lt"/>
          <a:ea typeface="+mn-ea"/>
          <a:cs typeface="+mn-cs"/>
          <a:sym typeface="Helvetica Neue Medium"/>
        </a:defRPr>
      </a:lvl6pPr>
      <a:lvl7pPr marL="0" marR="0" indent="0" algn="ctr" defTabSz="412212" rtl="0" latinLnBrk="0">
        <a:lnSpc>
          <a:spcPct val="100000"/>
        </a:lnSpc>
        <a:spcBef>
          <a:spcPts val="0"/>
        </a:spcBef>
        <a:spcAft>
          <a:spcPts val="0"/>
        </a:spcAft>
        <a:buClrTx/>
        <a:buSzTx/>
        <a:buFontTx/>
        <a:buNone/>
        <a:tabLst/>
        <a:defRPr sz="5645" b="0" i="0" u="none" strike="noStrike" cap="none" spc="0" baseline="0">
          <a:solidFill>
            <a:srgbClr val="000000"/>
          </a:solidFill>
          <a:uFillTx/>
          <a:latin typeface="+mn-lt"/>
          <a:ea typeface="+mn-ea"/>
          <a:cs typeface="+mn-cs"/>
          <a:sym typeface="Helvetica Neue Medium"/>
        </a:defRPr>
      </a:lvl7pPr>
      <a:lvl8pPr marL="0" marR="0" indent="0" algn="ctr" defTabSz="412212" rtl="0" latinLnBrk="0">
        <a:lnSpc>
          <a:spcPct val="100000"/>
        </a:lnSpc>
        <a:spcBef>
          <a:spcPts val="0"/>
        </a:spcBef>
        <a:spcAft>
          <a:spcPts val="0"/>
        </a:spcAft>
        <a:buClrTx/>
        <a:buSzTx/>
        <a:buFontTx/>
        <a:buNone/>
        <a:tabLst/>
        <a:defRPr sz="5645" b="0" i="0" u="none" strike="noStrike" cap="none" spc="0" baseline="0">
          <a:solidFill>
            <a:srgbClr val="000000"/>
          </a:solidFill>
          <a:uFillTx/>
          <a:latin typeface="+mn-lt"/>
          <a:ea typeface="+mn-ea"/>
          <a:cs typeface="+mn-cs"/>
          <a:sym typeface="Helvetica Neue Medium"/>
        </a:defRPr>
      </a:lvl8pPr>
      <a:lvl9pPr marL="0" marR="0" indent="0" algn="ctr" defTabSz="412212" rtl="0" latinLnBrk="0">
        <a:lnSpc>
          <a:spcPct val="100000"/>
        </a:lnSpc>
        <a:spcBef>
          <a:spcPts val="0"/>
        </a:spcBef>
        <a:spcAft>
          <a:spcPts val="0"/>
        </a:spcAft>
        <a:buClrTx/>
        <a:buSzTx/>
        <a:buFontTx/>
        <a:buNone/>
        <a:tabLst/>
        <a:defRPr sz="5645" b="0" i="0" u="none" strike="noStrike" cap="none" spc="0" baseline="0">
          <a:solidFill>
            <a:srgbClr val="000000"/>
          </a:solidFill>
          <a:uFillTx/>
          <a:latin typeface="+mn-lt"/>
          <a:ea typeface="+mn-ea"/>
          <a:cs typeface="+mn-cs"/>
          <a:sym typeface="Helvetica Neue Medium"/>
        </a:defRPr>
      </a:lvl9pPr>
    </p:titleStyle>
    <p:bodyStyle>
      <a:lvl1pPr marL="313639" marR="0" indent="-313639" algn="l" defTabSz="412212" rtl="0" latinLnBrk="0">
        <a:lnSpc>
          <a:spcPct val="100000"/>
        </a:lnSpc>
        <a:spcBef>
          <a:spcPts val="2963"/>
        </a:spcBef>
        <a:spcAft>
          <a:spcPts val="0"/>
        </a:spcAft>
        <a:buClrTx/>
        <a:buSzPct val="145000"/>
        <a:buFontTx/>
        <a:buChar char="•"/>
        <a:tabLst/>
        <a:defRPr sz="2257" b="0" i="0" u="none" strike="noStrike" cap="none" spc="0" baseline="0">
          <a:solidFill>
            <a:srgbClr val="000000"/>
          </a:solidFill>
          <a:uFillTx/>
          <a:latin typeface="Helvetica Neue"/>
          <a:ea typeface="Helvetica Neue"/>
          <a:cs typeface="Helvetica Neue"/>
          <a:sym typeface="Helvetica Neue"/>
        </a:defRPr>
      </a:lvl1pPr>
      <a:lvl2pPr marL="627280" marR="0" indent="-313639" algn="l" defTabSz="412212" rtl="0" latinLnBrk="0">
        <a:lnSpc>
          <a:spcPct val="100000"/>
        </a:lnSpc>
        <a:spcBef>
          <a:spcPts val="2963"/>
        </a:spcBef>
        <a:spcAft>
          <a:spcPts val="0"/>
        </a:spcAft>
        <a:buClrTx/>
        <a:buSzPct val="145000"/>
        <a:buFontTx/>
        <a:buChar char="•"/>
        <a:tabLst/>
        <a:defRPr sz="2257" b="0" i="0" u="none" strike="noStrike" cap="none" spc="0" baseline="0">
          <a:solidFill>
            <a:srgbClr val="000000"/>
          </a:solidFill>
          <a:uFillTx/>
          <a:latin typeface="Helvetica Neue"/>
          <a:ea typeface="Helvetica Neue"/>
          <a:cs typeface="Helvetica Neue"/>
          <a:sym typeface="Helvetica Neue"/>
        </a:defRPr>
      </a:lvl2pPr>
      <a:lvl3pPr marL="940919" marR="0" indent="-313639" algn="l" defTabSz="412212" rtl="0" latinLnBrk="0">
        <a:lnSpc>
          <a:spcPct val="100000"/>
        </a:lnSpc>
        <a:spcBef>
          <a:spcPts val="2963"/>
        </a:spcBef>
        <a:spcAft>
          <a:spcPts val="0"/>
        </a:spcAft>
        <a:buClrTx/>
        <a:buSzPct val="145000"/>
        <a:buFontTx/>
        <a:buChar char="•"/>
        <a:tabLst/>
        <a:defRPr sz="2257" b="0" i="0" u="none" strike="noStrike" cap="none" spc="0" baseline="0">
          <a:solidFill>
            <a:srgbClr val="000000"/>
          </a:solidFill>
          <a:uFillTx/>
          <a:latin typeface="Helvetica Neue"/>
          <a:ea typeface="Helvetica Neue"/>
          <a:cs typeface="Helvetica Neue"/>
          <a:sym typeface="Helvetica Neue"/>
        </a:defRPr>
      </a:lvl3pPr>
      <a:lvl4pPr marL="1254559" marR="0" indent="-313639" algn="l" defTabSz="412212" rtl="0" latinLnBrk="0">
        <a:lnSpc>
          <a:spcPct val="100000"/>
        </a:lnSpc>
        <a:spcBef>
          <a:spcPts val="2963"/>
        </a:spcBef>
        <a:spcAft>
          <a:spcPts val="0"/>
        </a:spcAft>
        <a:buClrTx/>
        <a:buSzPct val="145000"/>
        <a:buFontTx/>
        <a:buChar char="•"/>
        <a:tabLst/>
        <a:defRPr sz="2257" b="0" i="0" u="none" strike="noStrike" cap="none" spc="0" baseline="0">
          <a:solidFill>
            <a:srgbClr val="000000"/>
          </a:solidFill>
          <a:uFillTx/>
          <a:latin typeface="Helvetica Neue"/>
          <a:ea typeface="Helvetica Neue"/>
          <a:cs typeface="Helvetica Neue"/>
          <a:sym typeface="Helvetica Neue"/>
        </a:defRPr>
      </a:lvl4pPr>
      <a:lvl5pPr marL="1568201" marR="0" indent="-313639" algn="l" defTabSz="412212" rtl="0" latinLnBrk="0">
        <a:lnSpc>
          <a:spcPct val="100000"/>
        </a:lnSpc>
        <a:spcBef>
          <a:spcPts val="2963"/>
        </a:spcBef>
        <a:spcAft>
          <a:spcPts val="0"/>
        </a:spcAft>
        <a:buClrTx/>
        <a:buSzPct val="145000"/>
        <a:buFontTx/>
        <a:buChar char="•"/>
        <a:tabLst/>
        <a:defRPr sz="2257" b="0" i="0" u="none" strike="noStrike" cap="none" spc="0" baseline="0">
          <a:solidFill>
            <a:srgbClr val="000000"/>
          </a:solidFill>
          <a:uFillTx/>
          <a:latin typeface="Helvetica Neue"/>
          <a:ea typeface="Helvetica Neue"/>
          <a:cs typeface="Helvetica Neue"/>
          <a:sym typeface="Helvetica Neue"/>
        </a:defRPr>
      </a:lvl5pPr>
      <a:lvl6pPr marL="1881840" marR="0" indent="-313639" algn="l" defTabSz="412212" rtl="0" latinLnBrk="0">
        <a:lnSpc>
          <a:spcPct val="100000"/>
        </a:lnSpc>
        <a:spcBef>
          <a:spcPts val="2963"/>
        </a:spcBef>
        <a:spcAft>
          <a:spcPts val="0"/>
        </a:spcAft>
        <a:buClrTx/>
        <a:buSzPct val="145000"/>
        <a:buFontTx/>
        <a:buChar char="•"/>
        <a:tabLst/>
        <a:defRPr sz="2257" b="0" i="0" u="none" strike="noStrike" cap="none" spc="0" baseline="0">
          <a:solidFill>
            <a:srgbClr val="000000"/>
          </a:solidFill>
          <a:uFillTx/>
          <a:latin typeface="Helvetica Neue"/>
          <a:ea typeface="Helvetica Neue"/>
          <a:cs typeface="Helvetica Neue"/>
          <a:sym typeface="Helvetica Neue"/>
        </a:defRPr>
      </a:lvl6pPr>
      <a:lvl7pPr marL="2195480" marR="0" indent="-313639" algn="l" defTabSz="412212" rtl="0" latinLnBrk="0">
        <a:lnSpc>
          <a:spcPct val="100000"/>
        </a:lnSpc>
        <a:spcBef>
          <a:spcPts val="2963"/>
        </a:spcBef>
        <a:spcAft>
          <a:spcPts val="0"/>
        </a:spcAft>
        <a:buClrTx/>
        <a:buSzPct val="145000"/>
        <a:buFontTx/>
        <a:buChar char="•"/>
        <a:tabLst/>
        <a:defRPr sz="2257" b="0" i="0" u="none" strike="noStrike" cap="none" spc="0" baseline="0">
          <a:solidFill>
            <a:srgbClr val="000000"/>
          </a:solidFill>
          <a:uFillTx/>
          <a:latin typeface="Helvetica Neue"/>
          <a:ea typeface="Helvetica Neue"/>
          <a:cs typeface="Helvetica Neue"/>
          <a:sym typeface="Helvetica Neue"/>
        </a:defRPr>
      </a:lvl7pPr>
      <a:lvl8pPr marL="2509120" marR="0" indent="-313639" algn="l" defTabSz="412212" rtl="0" latinLnBrk="0">
        <a:lnSpc>
          <a:spcPct val="100000"/>
        </a:lnSpc>
        <a:spcBef>
          <a:spcPts val="2963"/>
        </a:spcBef>
        <a:spcAft>
          <a:spcPts val="0"/>
        </a:spcAft>
        <a:buClrTx/>
        <a:buSzPct val="145000"/>
        <a:buFontTx/>
        <a:buChar char="•"/>
        <a:tabLst/>
        <a:defRPr sz="2257" b="0" i="0" u="none" strike="noStrike" cap="none" spc="0" baseline="0">
          <a:solidFill>
            <a:srgbClr val="000000"/>
          </a:solidFill>
          <a:uFillTx/>
          <a:latin typeface="Helvetica Neue"/>
          <a:ea typeface="Helvetica Neue"/>
          <a:cs typeface="Helvetica Neue"/>
          <a:sym typeface="Helvetica Neue"/>
        </a:defRPr>
      </a:lvl8pPr>
      <a:lvl9pPr marL="2822759" marR="0" indent="-313639" algn="l" defTabSz="412212" rtl="0" latinLnBrk="0">
        <a:lnSpc>
          <a:spcPct val="100000"/>
        </a:lnSpc>
        <a:spcBef>
          <a:spcPts val="2963"/>
        </a:spcBef>
        <a:spcAft>
          <a:spcPts val="0"/>
        </a:spcAft>
        <a:buClrTx/>
        <a:buSzPct val="145000"/>
        <a:buFontTx/>
        <a:buChar char="•"/>
        <a:tabLst/>
        <a:defRPr sz="2257"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212" latinLnBrk="0">
        <a:lnSpc>
          <a:spcPct val="100000"/>
        </a:lnSpc>
        <a:spcBef>
          <a:spcPts val="0"/>
        </a:spcBef>
        <a:spcAft>
          <a:spcPts val="0"/>
        </a:spcAft>
        <a:buClrTx/>
        <a:buSzTx/>
        <a:buFontTx/>
        <a:buNone/>
        <a:tabLst/>
        <a:defRPr sz="1129" b="0" i="0" u="none" strike="noStrike" cap="none" spc="0" baseline="0">
          <a:solidFill>
            <a:schemeClr val="tx1"/>
          </a:solidFill>
          <a:uFillTx/>
          <a:latin typeface="+mn-lt"/>
          <a:ea typeface="+mn-ea"/>
          <a:cs typeface="+mn-cs"/>
          <a:sym typeface="Helvetica Neue Light"/>
        </a:defRPr>
      </a:lvl1pPr>
      <a:lvl2pPr marL="0" marR="0" indent="161300" algn="ctr" defTabSz="412212" latinLnBrk="0">
        <a:lnSpc>
          <a:spcPct val="100000"/>
        </a:lnSpc>
        <a:spcBef>
          <a:spcPts val="0"/>
        </a:spcBef>
        <a:spcAft>
          <a:spcPts val="0"/>
        </a:spcAft>
        <a:buClrTx/>
        <a:buSzTx/>
        <a:buFontTx/>
        <a:buNone/>
        <a:tabLst/>
        <a:defRPr sz="1129" b="0" i="0" u="none" strike="noStrike" cap="none" spc="0" baseline="0">
          <a:solidFill>
            <a:schemeClr val="tx1"/>
          </a:solidFill>
          <a:uFillTx/>
          <a:latin typeface="+mn-lt"/>
          <a:ea typeface="+mn-ea"/>
          <a:cs typeface="+mn-cs"/>
          <a:sym typeface="Helvetica Neue Light"/>
        </a:defRPr>
      </a:lvl2pPr>
      <a:lvl3pPr marL="0" marR="0" indent="322601" algn="ctr" defTabSz="412212" latinLnBrk="0">
        <a:lnSpc>
          <a:spcPct val="100000"/>
        </a:lnSpc>
        <a:spcBef>
          <a:spcPts val="0"/>
        </a:spcBef>
        <a:spcAft>
          <a:spcPts val="0"/>
        </a:spcAft>
        <a:buClrTx/>
        <a:buSzTx/>
        <a:buFontTx/>
        <a:buNone/>
        <a:tabLst/>
        <a:defRPr sz="1129" b="0" i="0" u="none" strike="noStrike" cap="none" spc="0" baseline="0">
          <a:solidFill>
            <a:schemeClr val="tx1"/>
          </a:solidFill>
          <a:uFillTx/>
          <a:latin typeface="+mn-lt"/>
          <a:ea typeface="+mn-ea"/>
          <a:cs typeface="+mn-cs"/>
          <a:sym typeface="Helvetica Neue Light"/>
        </a:defRPr>
      </a:lvl3pPr>
      <a:lvl4pPr marL="0" marR="0" indent="483902" algn="ctr" defTabSz="412212" latinLnBrk="0">
        <a:lnSpc>
          <a:spcPct val="100000"/>
        </a:lnSpc>
        <a:spcBef>
          <a:spcPts val="0"/>
        </a:spcBef>
        <a:spcAft>
          <a:spcPts val="0"/>
        </a:spcAft>
        <a:buClrTx/>
        <a:buSzTx/>
        <a:buFontTx/>
        <a:buNone/>
        <a:tabLst/>
        <a:defRPr sz="1129" b="0" i="0" u="none" strike="noStrike" cap="none" spc="0" baseline="0">
          <a:solidFill>
            <a:schemeClr val="tx1"/>
          </a:solidFill>
          <a:uFillTx/>
          <a:latin typeface="+mn-lt"/>
          <a:ea typeface="+mn-ea"/>
          <a:cs typeface="+mn-cs"/>
          <a:sym typeface="Helvetica Neue Light"/>
        </a:defRPr>
      </a:lvl4pPr>
      <a:lvl5pPr marL="0" marR="0" indent="645202" algn="ctr" defTabSz="412212" latinLnBrk="0">
        <a:lnSpc>
          <a:spcPct val="100000"/>
        </a:lnSpc>
        <a:spcBef>
          <a:spcPts val="0"/>
        </a:spcBef>
        <a:spcAft>
          <a:spcPts val="0"/>
        </a:spcAft>
        <a:buClrTx/>
        <a:buSzTx/>
        <a:buFontTx/>
        <a:buNone/>
        <a:tabLst/>
        <a:defRPr sz="1129" b="0" i="0" u="none" strike="noStrike" cap="none" spc="0" baseline="0">
          <a:solidFill>
            <a:schemeClr val="tx1"/>
          </a:solidFill>
          <a:uFillTx/>
          <a:latin typeface="+mn-lt"/>
          <a:ea typeface="+mn-ea"/>
          <a:cs typeface="+mn-cs"/>
          <a:sym typeface="Helvetica Neue Light"/>
        </a:defRPr>
      </a:lvl5pPr>
      <a:lvl6pPr marL="0" marR="0" indent="806502" algn="ctr" defTabSz="412212" latinLnBrk="0">
        <a:lnSpc>
          <a:spcPct val="100000"/>
        </a:lnSpc>
        <a:spcBef>
          <a:spcPts val="0"/>
        </a:spcBef>
        <a:spcAft>
          <a:spcPts val="0"/>
        </a:spcAft>
        <a:buClrTx/>
        <a:buSzTx/>
        <a:buFontTx/>
        <a:buNone/>
        <a:tabLst/>
        <a:defRPr sz="1129" b="0" i="0" u="none" strike="noStrike" cap="none" spc="0" baseline="0">
          <a:solidFill>
            <a:schemeClr val="tx1"/>
          </a:solidFill>
          <a:uFillTx/>
          <a:latin typeface="+mn-lt"/>
          <a:ea typeface="+mn-ea"/>
          <a:cs typeface="+mn-cs"/>
          <a:sym typeface="Helvetica Neue Light"/>
        </a:defRPr>
      </a:lvl6pPr>
      <a:lvl7pPr marL="0" marR="0" indent="967803" algn="ctr" defTabSz="412212" latinLnBrk="0">
        <a:lnSpc>
          <a:spcPct val="100000"/>
        </a:lnSpc>
        <a:spcBef>
          <a:spcPts val="0"/>
        </a:spcBef>
        <a:spcAft>
          <a:spcPts val="0"/>
        </a:spcAft>
        <a:buClrTx/>
        <a:buSzTx/>
        <a:buFontTx/>
        <a:buNone/>
        <a:tabLst/>
        <a:defRPr sz="1129" b="0" i="0" u="none" strike="noStrike" cap="none" spc="0" baseline="0">
          <a:solidFill>
            <a:schemeClr val="tx1"/>
          </a:solidFill>
          <a:uFillTx/>
          <a:latin typeface="+mn-lt"/>
          <a:ea typeface="+mn-ea"/>
          <a:cs typeface="+mn-cs"/>
          <a:sym typeface="Helvetica Neue Light"/>
        </a:defRPr>
      </a:lvl7pPr>
      <a:lvl8pPr marL="0" marR="0" indent="1129103" algn="ctr" defTabSz="412212" latinLnBrk="0">
        <a:lnSpc>
          <a:spcPct val="100000"/>
        </a:lnSpc>
        <a:spcBef>
          <a:spcPts val="0"/>
        </a:spcBef>
        <a:spcAft>
          <a:spcPts val="0"/>
        </a:spcAft>
        <a:buClrTx/>
        <a:buSzTx/>
        <a:buFontTx/>
        <a:buNone/>
        <a:tabLst/>
        <a:defRPr sz="1129" b="0" i="0" u="none" strike="noStrike" cap="none" spc="0" baseline="0">
          <a:solidFill>
            <a:schemeClr val="tx1"/>
          </a:solidFill>
          <a:uFillTx/>
          <a:latin typeface="+mn-lt"/>
          <a:ea typeface="+mn-ea"/>
          <a:cs typeface="+mn-cs"/>
          <a:sym typeface="Helvetica Neue Light"/>
        </a:defRPr>
      </a:lvl8pPr>
      <a:lvl9pPr marL="0" marR="0" indent="1290404" algn="ctr" defTabSz="412212" latinLnBrk="0">
        <a:lnSpc>
          <a:spcPct val="100000"/>
        </a:lnSpc>
        <a:spcBef>
          <a:spcPts val="0"/>
        </a:spcBef>
        <a:spcAft>
          <a:spcPts val="0"/>
        </a:spcAft>
        <a:buClrTx/>
        <a:buSzTx/>
        <a:buFontTx/>
        <a:buNone/>
        <a:tabLst/>
        <a:defRPr sz="1129" b="0" i="0" u="none" strike="noStrike" cap="none" spc="0" baseline="0">
          <a:solidFill>
            <a:schemeClr val="tx1"/>
          </a:solidFill>
          <a:uFillTx/>
          <a:latin typeface="+mn-lt"/>
          <a:ea typeface="+mn-ea"/>
          <a:cs typeface="+mn-cs"/>
          <a:sym typeface="Helvetica Neue Light"/>
        </a:defRPr>
      </a:lvl9pPr>
    </p:otherStyle>
  </p:txStyles>
  <p:extLst>
    <p:ext uri="{27BBF7A9-308A-43DC-89C8-2F10F3537804}">
      <p15:sldGuideLst xmlns:p15="http://schemas.microsoft.com/office/powerpoint/2012/main">
        <p15:guide id="1" orient="horz" pos="2381">
          <p15:clr>
            <a:srgbClr val="F26B43"/>
          </p15:clr>
        </p15:guide>
        <p15:guide id="2" pos="336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1" name="Espace réservé du numéro de diapositive 3">
            <a:extLst>
              <a:ext uri="{FF2B5EF4-FFF2-40B4-BE49-F238E27FC236}">
                <a16:creationId xmlns:a16="http://schemas.microsoft.com/office/drawing/2014/main" id="{15D7716A-D53A-1742-BB0C-03C31D126221}"/>
              </a:ext>
            </a:extLst>
          </p:cNvPr>
          <p:cNvSpPr>
            <a:spLocks noGrp="1"/>
          </p:cNvSpPr>
          <p:nvPr>
            <p:ph type="sldNum" sz="quarter" idx="4"/>
          </p:nvPr>
        </p:nvSpPr>
        <p:spPr>
          <a:xfrm>
            <a:off x="9521126" y="7384179"/>
            <a:ext cx="476678" cy="282961"/>
          </a:xfrm>
          <a:prstGeom prst="rect">
            <a:avLst/>
          </a:prstGeom>
        </p:spPr>
        <p:txBody>
          <a:bodyPr/>
          <a:lstStyle>
            <a:lvl1pPr algn="r">
              <a:defRPr sz="947" b="0" i="0">
                <a:solidFill>
                  <a:srgbClr val="4482F4"/>
                </a:solidFill>
                <a:latin typeface="Avenir Next LT Pro" panose="020B0504020202020204" pitchFamily="34" charset="0"/>
              </a:defRPr>
            </a:lvl1pPr>
          </a:lstStyle>
          <a:p>
            <a:fld id="{86CB4B4D-7CA3-9044-876B-883B54F8677D}" type="slidenum">
              <a:rPr lang="fr-FR" smtClean="0"/>
              <a:pPr/>
              <a:t>‹#›</a:t>
            </a:fld>
            <a:endParaRPr lang="fr-FR"/>
          </a:p>
        </p:txBody>
      </p:sp>
      <p:sp>
        <p:nvSpPr>
          <p:cNvPr id="3" name="Footer Placeholder 4">
            <a:extLst>
              <a:ext uri="{FF2B5EF4-FFF2-40B4-BE49-F238E27FC236}">
                <a16:creationId xmlns:a16="http://schemas.microsoft.com/office/drawing/2014/main" id="{9B40D53C-7A5E-E4E3-49CC-7BC5CC289C0D}"/>
              </a:ext>
            </a:extLst>
          </p:cNvPr>
          <p:cNvSpPr txBox="1">
            <a:spLocks/>
          </p:cNvSpPr>
          <p:nvPr userDrawn="1"/>
        </p:nvSpPr>
        <p:spPr>
          <a:xfrm>
            <a:off x="412149" y="49580"/>
            <a:ext cx="4829934" cy="228946"/>
          </a:xfrm>
          <a:prstGeom prst="rect">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noAutofit/>
          </a:bodyPr>
          <a:lstStyle>
            <a:defPPr>
              <a:defRPr lang="en-US"/>
            </a:defPPr>
            <a:lvl1pPr marL="0" algn="l" defTabSz="512192" rtl="0" eaLnBrk="1" latinLnBrk="0" hangingPunct="1">
              <a:defRPr kumimoji="0" lang="en-US" sz="822" b="0" i="0" u="none" strike="noStrike" kern="1200" cap="none" spc="0" normalizeH="0" baseline="0" smtClean="0">
                <a:ln>
                  <a:noFill/>
                </a:ln>
                <a:solidFill>
                  <a:schemeClr val="tx1"/>
                </a:solidFill>
                <a:effectLst/>
                <a:uFillTx/>
                <a:latin typeface="+mn-lt"/>
                <a:ea typeface="+mn-ea"/>
                <a:cs typeface="+mn-cs"/>
              </a:defRPr>
            </a:lvl1pPr>
            <a:lvl2pPr marL="512192" algn="l" defTabSz="512192" rtl="0" eaLnBrk="1" latinLnBrk="0" hangingPunct="1">
              <a:defRPr sz="2016" kern="1200">
                <a:solidFill>
                  <a:schemeClr val="tx1"/>
                </a:solidFill>
                <a:latin typeface="+mn-lt"/>
                <a:ea typeface="+mn-ea"/>
                <a:cs typeface="+mn-cs"/>
              </a:defRPr>
            </a:lvl2pPr>
            <a:lvl3pPr marL="1024384" algn="l" defTabSz="512192" rtl="0" eaLnBrk="1" latinLnBrk="0" hangingPunct="1">
              <a:defRPr sz="2016" kern="1200">
                <a:solidFill>
                  <a:schemeClr val="tx1"/>
                </a:solidFill>
                <a:latin typeface="+mn-lt"/>
                <a:ea typeface="+mn-ea"/>
                <a:cs typeface="+mn-cs"/>
              </a:defRPr>
            </a:lvl3pPr>
            <a:lvl4pPr marL="1536575" algn="l" defTabSz="512192" rtl="0" eaLnBrk="1" latinLnBrk="0" hangingPunct="1">
              <a:defRPr sz="2016" kern="1200">
                <a:solidFill>
                  <a:schemeClr val="tx1"/>
                </a:solidFill>
                <a:latin typeface="+mn-lt"/>
                <a:ea typeface="+mn-ea"/>
                <a:cs typeface="+mn-cs"/>
              </a:defRPr>
            </a:lvl4pPr>
            <a:lvl5pPr marL="2048768" algn="l" defTabSz="512192" rtl="0" eaLnBrk="1" latinLnBrk="0" hangingPunct="1">
              <a:defRPr sz="2016" kern="1200">
                <a:solidFill>
                  <a:schemeClr val="tx1"/>
                </a:solidFill>
                <a:latin typeface="+mn-lt"/>
                <a:ea typeface="+mn-ea"/>
                <a:cs typeface="+mn-cs"/>
              </a:defRPr>
            </a:lvl5pPr>
            <a:lvl6pPr marL="2560960" algn="l" defTabSz="512192" rtl="0" eaLnBrk="1" latinLnBrk="0" hangingPunct="1">
              <a:defRPr sz="2016" kern="1200">
                <a:solidFill>
                  <a:schemeClr val="tx1"/>
                </a:solidFill>
                <a:latin typeface="+mn-lt"/>
                <a:ea typeface="+mn-ea"/>
                <a:cs typeface="+mn-cs"/>
              </a:defRPr>
            </a:lvl6pPr>
            <a:lvl7pPr marL="3073152" algn="l" defTabSz="512192" rtl="0" eaLnBrk="1" latinLnBrk="0" hangingPunct="1">
              <a:defRPr sz="2016" kern="1200">
                <a:solidFill>
                  <a:schemeClr val="tx1"/>
                </a:solidFill>
                <a:latin typeface="+mn-lt"/>
                <a:ea typeface="+mn-ea"/>
                <a:cs typeface="+mn-cs"/>
              </a:defRPr>
            </a:lvl7pPr>
            <a:lvl8pPr marL="3585343" algn="l" defTabSz="512192" rtl="0" eaLnBrk="1" latinLnBrk="0" hangingPunct="1">
              <a:defRPr sz="2016" kern="1200">
                <a:solidFill>
                  <a:schemeClr val="tx1"/>
                </a:solidFill>
                <a:latin typeface="+mn-lt"/>
                <a:ea typeface="+mn-ea"/>
                <a:cs typeface="+mn-cs"/>
              </a:defRPr>
            </a:lvl8pPr>
            <a:lvl9pPr marL="4097535" algn="l" defTabSz="512192" rtl="0" eaLnBrk="1" latinLnBrk="0" hangingPunct="1">
              <a:defRPr sz="2016" kern="1200">
                <a:solidFill>
                  <a:schemeClr val="tx1"/>
                </a:solidFill>
                <a:latin typeface="+mn-lt"/>
                <a:ea typeface="+mn-ea"/>
                <a:cs typeface="+mn-cs"/>
              </a:defRPr>
            </a:lvl9pPr>
          </a:lstStyle>
          <a:p>
            <a:pPr marL="0" marR="0" lvl="0" indent="0" algn="l" defTabSz="425428" rtl="0" eaLnBrk="1" fontAlgn="auto" latinLnBrk="0" hangingPunct="0">
              <a:lnSpc>
                <a:spcPct val="100000"/>
              </a:lnSpc>
              <a:spcBef>
                <a:spcPts val="0"/>
              </a:spcBef>
              <a:spcAft>
                <a:spcPts val="0"/>
              </a:spcAft>
              <a:buClrTx/>
              <a:buSzTx/>
              <a:buFontTx/>
              <a:buNone/>
              <a:tabLst/>
              <a:defRPr/>
            </a:pPr>
            <a:r>
              <a:rPr kumimoji="0" lang="en-GB" sz="772" b="0" i="0" u="none" strike="noStrike" kern="1200" cap="none" spc="0" normalizeH="0" baseline="0" noProof="0">
                <a:ln>
                  <a:noFill/>
                </a:ln>
                <a:solidFill>
                  <a:srgbClr val="000000"/>
                </a:solidFill>
                <a:effectLst/>
                <a:uLnTx/>
                <a:uFillTx/>
                <a:latin typeface="Avenir Next LT Pro"/>
              </a:rPr>
              <a:t>For institutional investors only - confidential</a:t>
            </a:r>
            <a:endParaRPr kumimoji="0" lang="en-GB" sz="772" b="0" i="0" u="none" strike="noStrike" kern="1200" cap="none" spc="0" normalizeH="0" baseline="0" noProof="0" dirty="0">
              <a:ln>
                <a:noFill/>
              </a:ln>
              <a:solidFill>
                <a:srgbClr val="000000"/>
              </a:solidFill>
              <a:effectLst/>
              <a:uLnTx/>
              <a:uFillTx/>
              <a:latin typeface="Avenir Next LT Pro"/>
            </a:endParaRPr>
          </a:p>
        </p:txBody>
      </p:sp>
    </p:spTree>
    <p:extLst>
      <p:ext uri="{BB962C8B-B14F-4D97-AF65-F5344CB8AC3E}">
        <p14:creationId xmlns:p14="http://schemas.microsoft.com/office/powerpoint/2010/main" val="1197728189"/>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Lst>
  <p:transition spd="med"/>
  <p:txStyles>
    <p:titleStyle>
      <a:lvl1pPr marL="0" marR="0" indent="0" algn="ctr" defTabSz="425342" rtl="0" latinLnBrk="0">
        <a:lnSpc>
          <a:spcPct val="100000"/>
        </a:lnSpc>
        <a:spcBef>
          <a:spcPts val="0"/>
        </a:spcBef>
        <a:spcAft>
          <a:spcPts val="0"/>
        </a:spcAft>
        <a:buClrTx/>
        <a:buSzTx/>
        <a:buFontTx/>
        <a:buNone/>
        <a:tabLst/>
        <a:defRPr sz="5824" b="0" i="0" u="none" strike="noStrike" cap="none" spc="0" baseline="0">
          <a:solidFill>
            <a:srgbClr val="000000"/>
          </a:solidFill>
          <a:uFillTx/>
          <a:latin typeface="+mn-lt"/>
          <a:ea typeface="+mn-ea"/>
          <a:cs typeface="+mn-cs"/>
          <a:sym typeface="Helvetica Neue Medium"/>
        </a:defRPr>
      </a:lvl1pPr>
      <a:lvl2pPr marL="0" marR="0" indent="0" algn="ctr" defTabSz="425342" rtl="0" latinLnBrk="0">
        <a:lnSpc>
          <a:spcPct val="100000"/>
        </a:lnSpc>
        <a:spcBef>
          <a:spcPts val="0"/>
        </a:spcBef>
        <a:spcAft>
          <a:spcPts val="0"/>
        </a:spcAft>
        <a:buClrTx/>
        <a:buSzTx/>
        <a:buFontTx/>
        <a:buNone/>
        <a:tabLst/>
        <a:defRPr sz="5824" b="0" i="0" u="none" strike="noStrike" cap="none" spc="0" baseline="0">
          <a:solidFill>
            <a:srgbClr val="000000"/>
          </a:solidFill>
          <a:uFillTx/>
          <a:latin typeface="+mn-lt"/>
          <a:ea typeface="+mn-ea"/>
          <a:cs typeface="+mn-cs"/>
          <a:sym typeface="Helvetica Neue Medium"/>
        </a:defRPr>
      </a:lvl2pPr>
      <a:lvl3pPr marL="0" marR="0" indent="0" algn="ctr" defTabSz="425342" rtl="0" latinLnBrk="0">
        <a:lnSpc>
          <a:spcPct val="100000"/>
        </a:lnSpc>
        <a:spcBef>
          <a:spcPts val="0"/>
        </a:spcBef>
        <a:spcAft>
          <a:spcPts val="0"/>
        </a:spcAft>
        <a:buClrTx/>
        <a:buSzTx/>
        <a:buFontTx/>
        <a:buNone/>
        <a:tabLst/>
        <a:defRPr sz="5824" b="0" i="0" u="none" strike="noStrike" cap="none" spc="0" baseline="0">
          <a:solidFill>
            <a:srgbClr val="000000"/>
          </a:solidFill>
          <a:uFillTx/>
          <a:latin typeface="+mn-lt"/>
          <a:ea typeface="+mn-ea"/>
          <a:cs typeface="+mn-cs"/>
          <a:sym typeface="Helvetica Neue Medium"/>
        </a:defRPr>
      </a:lvl3pPr>
      <a:lvl4pPr marL="0" marR="0" indent="0" algn="ctr" defTabSz="425342" rtl="0" latinLnBrk="0">
        <a:lnSpc>
          <a:spcPct val="100000"/>
        </a:lnSpc>
        <a:spcBef>
          <a:spcPts val="0"/>
        </a:spcBef>
        <a:spcAft>
          <a:spcPts val="0"/>
        </a:spcAft>
        <a:buClrTx/>
        <a:buSzTx/>
        <a:buFontTx/>
        <a:buNone/>
        <a:tabLst/>
        <a:defRPr sz="5824" b="0" i="0" u="none" strike="noStrike" cap="none" spc="0" baseline="0">
          <a:solidFill>
            <a:srgbClr val="000000"/>
          </a:solidFill>
          <a:uFillTx/>
          <a:latin typeface="+mn-lt"/>
          <a:ea typeface="+mn-ea"/>
          <a:cs typeface="+mn-cs"/>
          <a:sym typeface="Helvetica Neue Medium"/>
        </a:defRPr>
      </a:lvl4pPr>
      <a:lvl5pPr marL="0" marR="0" indent="0" algn="ctr" defTabSz="425342" rtl="0" latinLnBrk="0">
        <a:lnSpc>
          <a:spcPct val="100000"/>
        </a:lnSpc>
        <a:spcBef>
          <a:spcPts val="0"/>
        </a:spcBef>
        <a:spcAft>
          <a:spcPts val="0"/>
        </a:spcAft>
        <a:buClrTx/>
        <a:buSzTx/>
        <a:buFontTx/>
        <a:buNone/>
        <a:tabLst/>
        <a:defRPr sz="5824" b="0" i="0" u="none" strike="noStrike" cap="none" spc="0" baseline="0">
          <a:solidFill>
            <a:srgbClr val="000000"/>
          </a:solidFill>
          <a:uFillTx/>
          <a:latin typeface="+mn-lt"/>
          <a:ea typeface="+mn-ea"/>
          <a:cs typeface="+mn-cs"/>
          <a:sym typeface="Helvetica Neue Medium"/>
        </a:defRPr>
      </a:lvl5pPr>
      <a:lvl6pPr marL="0" marR="0" indent="0" algn="ctr" defTabSz="425342" rtl="0" latinLnBrk="0">
        <a:lnSpc>
          <a:spcPct val="100000"/>
        </a:lnSpc>
        <a:spcBef>
          <a:spcPts val="0"/>
        </a:spcBef>
        <a:spcAft>
          <a:spcPts val="0"/>
        </a:spcAft>
        <a:buClrTx/>
        <a:buSzTx/>
        <a:buFontTx/>
        <a:buNone/>
        <a:tabLst/>
        <a:defRPr sz="5824" b="0" i="0" u="none" strike="noStrike" cap="none" spc="0" baseline="0">
          <a:solidFill>
            <a:srgbClr val="000000"/>
          </a:solidFill>
          <a:uFillTx/>
          <a:latin typeface="+mn-lt"/>
          <a:ea typeface="+mn-ea"/>
          <a:cs typeface="+mn-cs"/>
          <a:sym typeface="Helvetica Neue Medium"/>
        </a:defRPr>
      </a:lvl6pPr>
      <a:lvl7pPr marL="0" marR="0" indent="0" algn="ctr" defTabSz="425342" rtl="0" latinLnBrk="0">
        <a:lnSpc>
          <a:spcPct val="100000"/>
        </a:lnSpc>
        <a:spcBef>
          <a:spcPts val="0"/>
        </a:spcBef>
        <a:spcAft>
          <a:spcPts val="0"/>
        </a:spcAft>
        <a:buClrTx/>
        <a:buSzTx/>
        <a:buFontTx/>
        <a:buNone/>
        <a:tabLst/>
        <a:defRPr sz="5824" b="0" i="0" u="none" strike="noStrike" cap="none" spc="0" baseline="0">
          <a:solidFill>
            <a:srgbClr val="000000"/>
          </a:solidFill>
          <a:uFillTx/>
          <a:latin typeface="+mn-lt"/>
          <a:ea typeface="+mn-ea"/>
          <a:cs typeface="+mn-cs"/>
          <a:sym typeface="Helvetica Neue Medium"/>
        </a:defRPr>
      </a:lvl7pPr>
      <a:lvl8pPr marL="0" marR="0" indent="0" algn="ctr" defTabSz="425342" rtl="0" latinLnBrk="0">
        <a:lnSpc>
          <a:spcPct val="100000"/>
        </a:lnSpc>
        <a:spcBef>
          <a:spcPts val="0"/>
        </a:spcBef>
        <a:spcAft>
          <a:spcPts val="0"/>
        </a:spcAft>
        <a:buClrTx/>
        <a:buSzTx/>
        <a:buFontTx/>
        <a:buNone/>
        <a:tabLst/>
        <a:defRPr sz="5824" b="0" i="0" u="none" strike="noStrike" cap="none" spc="0" baseline="0">
          <a:solidFill>
            <a:srgbClr val="000000"/>
          </a:solidFill>
          <a:uFillTx/>
          <a:latin typeface="+mn-lt"/>
          <a:ea typeface="+mn-ea"/>
          <a:cs typeface="+mn-cs"/>
          <a:sym typeface="Helvetica Neue Medium"/>
        </a:defRPr>
      </a:lvl8pPr>
      <a:lvl9pPr marL="0" marR="0" indent="0" algn="ctr" defTabSz="425342" rtl="0" latinLnBrk="0">
        <a:lnSpc>
          <a:spcPct val="100000"/>
        </a:lnSpc>
        <a:spcBef>
          <a:spcPts val="0"/>
        </a:spcBef>
        <a:spcAft>
          <a:spcPts val="0"/>
        </a:spcAft>
        <a:buClrTx/>
        <a:buSzTx/>
        <a:buFontTx/>
        <a:buNone/>
        <a:tabLst/>
        <a:defRPr sz="5824" b="0" i="0" u="none" strike="noStrike" cap="none" spc="0" baseline="0">
          <a:solidFill>
            <a:srgbClr val="000000"/>
          </a:solidFill>
          <a:uFillTx/>
          <a:latin typeface="+mn-lt"/>
          <a:ea typeface="+mn-ea"/>
          <a:cs typeface="+mn-cs"/>
          <a:sym typeface="Helvetica Neue Medium"/>
        </a:defRPr>
      </a:lvl9pPr>
    </p:titleStyle>
    <p:bodyStyle>
      <a:lvl1pPr marL="323630" marR="0" indent="-323630" algn="l" defTabSz="425342" rtl="0" latinLnBrk="0">
        <a:lnSpc>
          <a:spcPct val="100000"/>
        </a:lnSpc>
        <a:spcBef>
          <a:spcPts val="3058"/>
        </a:spcBef>
        <a:spcAft>
          <a:spcPts val="0"/>
        </a:spcAft>
        <a:buClrTx/>
        <a:buSzPct val="145000"/>
        <a:buFontTx/>
        <a:buChar char="•"/>
        <a:tabLst/>
        <a:defRPr sz="2330" b="0" i="0" u="none" strike="noStrike" cap="none" spc="0" baseline="0">
          <a:solidFill>
            <a:srgbClr val="000000"/>
          </a:solidFill>
          <a:uFillTx/>
          <a:latin typeface="Helvetica Neue"/>
          <a:ea typeface="Helvetica Neue"/>
          <a:cs typeface="Helvetica Neue"/>
          <a:sym typeface="Helvetica Neue"/>
        </a:defRPr>
      </a:lvl1pPr>
      <a:lvl2pPr marL="647261" marR="0" indent="-323630" algn="l" defTabSz="425342" rtl="0" latinLnBrk="0">
        <a:lnSpc>
          <a:spcPct val="100000"/>
        </a:lnSpc>
        <a:spcBef>
          <a:spcPts val="3058"/>
        </a:spcBef>
        <a:spcAft>
          <a:spcPts val="0"/>
        </a:spcAft>
        <a:buClrTx/>
        <a:buSzPct val="145000"/>
        <a:buFontTx/>
        <a:buChar char="•"/>
        <a:tabLst/>
        <a:defRPr sz="2330" b="0" i="0" u="none" strike="noStrike" cap="none" spc="0" baseline="0">
          <a:solidFill>
            <a:srgbClr val="000000"/>
          </a:solidFill>
          <a:uFillTx/>
          <a:latin typeface="Helvetica Neue"/>
          <a:ea typeface="Helvetica Neue"/>
          <a:cs typeface="Helvetica Neue"/>
          <a:sym typeface="Helvetica Neue"/>
        </a:defRPr>
      </a:lvl2pPr>
      <a:lvl3pPr marL="970891" marR="0" indent="-323630" algn="l" defTabSz="425342" rtl="0" latinLnBrk="0">
        <a:lnSpc>
          <a:spcPct val="100000"/>
        </a:lnSpc>
        <a:spcBef>
          <a:spcPts val="3058"/>
        </a:spcBef>
        <a:spcAft>
          <a:spcPts val="0"/>
        </a:spcAft>
        <a:buClrTx/>
        <a:buSzPct val="145000"/>
        <a:buFontTx/>
        <a:buChar char="•"/>
        <a:tabLst/>
        <a:defRPr sz="2330" b="0" i="0" u="none" strike="noStrike" cap="none" spc="0" baseline="0">
          <a:solidFill>
            <a:srgbClr val="000000"/>
          </a:solidFill>
          <a:uFillTx/>
          <a:latin typeface="Helvetica Neue"/>
          <a:ea typeface="Helvetica Neue"/>
          <a:cs typeface="Helvetica Neue"/>
          <a:sym typeface="Helvetica Neue"/>
        </a:defRPr>
      </a:lvl3pPr>
      <a:lvl4pPr marL="1294521" marR="0" indent="-323630" algn="l" defTabSz="425342" rtl="0" latinLnBrk="0">
        <a:lnSpc>
          <a:spcPct val="100000"/>
        </a:lnSpc>
        <a:spcBef>
          <a:spcPts val="3058"/>
        </a:spcBef>
        <a:spcAft>
          <a:spcPts val="0"/>
        </a:spcAft>
        <a:buClrTx/>
        <a:buSzPct val="145000"/>
        <a:buFontTx/>
        <a:buChar char="•"/>
        <a:tabLst/>
        <a:defRPr sz="2330" b="0" i="0" u="none" strike="noStrike" cap="none" spc="0" baseline="0">
          <a:solidFill>
            <a:srgbClr val="000000"/>
          </a:solidFill>
          <a:uFillTx/>
          <a:latin typeface="Helvetica Neue"/>
          <a:ea typeface="Helvetica Neue"/>
          <a:cs typeface="Helvetica Neue"/>
          <a:sym typeface="Helvetica Neue"/>
        </a:defRPr>
      </a:lvl4pPr>
      <a:lvl5pPr marL="1618152" marR="0" indent="-323630" algn="l" defTabSz="425342" rtl="0" latinLnBrk="0">
        <a:lnSpc>
          <a:spcPct val="100000"/>
        </a:lnSpc>
        <a:spcBef>
          <a:spcPts val="3058"/>
        </a:spcBef>
        <a:spcAft>
          <a:spcPts val="0"/>
        </a:spcAft>
        <a:buClrTx/>
        <a:buSzPct val="145000"/>
        <a:buFontTx/>
        <a:buChar char="•"/>
        <a:tabLst/>
        <a:defRPr sz="2330" b="0" i="0" u="none" strike="noStrike" cap="none" spc="0" baseline="0">
          <a:solidFill>
            <a:srgbClr val="000000"/>
          </a:solidFill>
          <a:uFillTx/>
          <a:latin typeface="Helvetica Neue"/>
          <a:ea typeface="Helvetica Neue"/>
          <a:cs typeface="Helvetica Neue"/>
          <a:sym typeface="Helvetica Neue"/>
        </a:defRPr>
      </a:lvl5pPr>
      <a:lvl6pPr marL="1941782" marR="0" indent="-323630" algn="l" defTabSz="425342" rtl="0" latinLnBrk="0">
        <a:lnSpc>
          <a:spcPct val="100000"/>
        </a:lnSpc>
        <a:spcBef>
          <a:spcPts val="3058"/>
        </a:spcBef>
        <a:spcAft>
          <a:spcPts val="0"/>
        </a:spcAft>
        <a:buClrTx/>
        <a:buSzPct val="145000"/>
        <a:buFontTx/>
        <a:buChar char="•"/>
        <a:tabLst/>
        <a:defRPr sz="2330" b="0" i="0" u="none" strike="noStrike" cap="none" spc="0" baseline="0">
          <a:solidFill>
            <a:srgbClr val="000000"/>
          </a:solidFill>
          <a:uFillTx/>
          <a:latin typeface="Helvetica Neue"/>
          <a:ea typeface="Helvetica Neue"/>
          <a:cs typeface="Helvetica Neue"/>
          <a:sym typeface="Helvetica Neue"/>
        </a:defRPr>
      </a:lvl6pPr>
      <a:lvl7pPr marL="2265413" marR="0" indent="-323630" algn="l" defTabSz="425342" rtl="0" latinLnBrk="0">
        <a:lnSpc>
          <a:spcPct val="100000"/>
        </a:lnSpc>
        <a:spcBef>
          <a:spcPts val="3058"/>
        </a:spcBef>
        <a:spcAft>
          <a:spcPts val="0"/>
        </a:spcAft>
        <a:buClrTx/>
        <a:buSzPct val="145000"/>
        <a:buFontTx/>
        <a:buChar char="•"/>
        <a:tabLst/>
        <a:defRPr sz="2330" b="0" i="0" u="none" strike="noStrike" cap="none" spc="0" baseline="0">
          <a:solidFill>
            <a:srgbClr val="000000"/>
          </a:solidFill>
          <a:uFillTx/>
          <a:latin typeface="Helvetica Neue"/>
          <a:ea typeface="Helvetica Neue"/>
          <a:cs typeface="Helvetica Neue"/>
          <a:sym typeface="Helvetica Neue"/>
        </a:defRPr>
      </a:lvl7pPr>
      <a:lvl8pPr marL="2589043" marR="0" indent="-323630" algn="l" defTabSz="425342" rtl="0" latinLnBrk="0">
        <a:lnSpc>
          <a:spcPct val="100000"/>
        </a:lnSpc>
        <a:spcBef>
          <a:spcPts val="3058"/>
        </a:spcBef>
        <a:spcAft>
          <a:spcPts val="0"/>
        </a:spcAft>
        <a:buClrTx/>
        <a:buSzPct val="145000"/>
        <a:buFontTx/>
        <a:buChar char="•"/>
        <a:tabLst/>
        <a:defRPr sz="2330" b="0" i="0" u="none" strike="noStrike" cap="none" spc="0" baseline="0">
          <a:solidFill>
            <a:srgbClr val="000000"/>
          </a:solidFill>
          <a:uFillTx/>
          <a:latin typeface="Helvetica Neue"/>
          <a:ea typeface="Helvetica Neue"/>
          <a:cs typeface="Helvetica Neue"/>
          <a:sym typeface="Helvetica Neue"/>
        </a:defRPr>
      </a:lvl8pPr>
      <a:lvl9pPr marL="2912673" marR="0" indent="-323630" algn="l" defTabSz="425342" rtl="0" latinLnBrk="0">
        <a:lnSpc>
          <a:spcPct val="100000"/>
        </a:lnSpc>
        <a:spcBef>
          <a:spcPts val="3058"/>
        </a:spcBef>
        <a:spcAft>
          <a:spcPts val="0"/>
        </a:spcAft>
        <a:buClrTx/>
        <a:buSzPct val="145000"/>
        <a:buFontTx/>
        <a:buChar char="•"/>
        <a:tabLst/>
        <a:defRPr sz="233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25342" latinLnBrk="0">
        <a:lnSpc>
          <a:spcPct val="100000"/>
        </a:lnSpc>
        <a:spcBef>
          <a:spcPts val="0"/>
        </a:spcBef>
        <a:spcAft>
          <a:spcPts val="0"/>
        </a:spcAft>
        <a:buClrTx/>
        <a:buSzTx/>
        <a:buFontTx/>
        <a:buNone/>
        <a:tabLst/>
        <a:defRPr sz="1165" b="0" i="0" u="none" strike="noStrike" cap="none" spc="0" baseline="0">
          <a:solidFill>
            <a:schemeClr val="tx1"/>
          </a:solidFill>
          <a:uFillTx/>
          <a:latin typeface="+mn-lt"/>
          <a:ea typeface="+mn-ea"/>
          <a:cs typeface="+mn-cs"/>
          <a:sym typeface="Helvetica Neue Light"/>
        </a:defRPr>
      </a:lvl1pPr>
      <a:lvl2pPr marL="0" marR="0" indent="166438" algn="ctr" defTabSz="425342" latinLnBrk="0">
        <a:lnSpc>
          <a:spcPct val="100000"/>
        </a:lnSpc>
        <a:spcBef>
          <a:spcPts val="0"/>
        </a:spcBef>
        <a:spcAft>
          <a:spcPts val="0"/>
        </a:spcAft>
        <a:buClrTx/>
        <a:buSzTx/>
        <a:buFontTx/>
        <a:buNone/>
        <a:tabLst/>
        <a:defRPr sz="1165" b="0" i="0" u="none" strike="noStrike" cap="none" spc="0" baseline="0">
          <a:solidFill>
            <a:schemeClr val="tx1"/>
          </a:solidFill>
          <a:uFillTx/>
          <a:latin typeface="+mn-lt"/>
          <a:ea typeface="+mn-ea"/>
          <a:cs typeface="+mn-cs"/>
          <a:sym typeface="Helvetica Neue Light"/>
        </a:defRPr>
      </a:lvl2pPr>
      <a:lvl3pPr marL="0" marR="0" indent="332877" algn="ctr" defTabSz="425342" latinLnBrk="0">
        <a:lnSpc>
          <a:spcPct val="100000"/>
        </a:lnSpc>
        <a:spcBef>
          <a:spcPts val="0"/>
        </a:spcBef>
        <a:spcAft>
          <a:spcPts val="0"/>
        </a:spcAft>
        <a:buClrTx/>
        <a:buSzTx/>
        <a:buFontTx/>
        <a:buNone/>
        <a:tabLst/>
        <a:defRPr sz="1165" b="0" i="0" u="none" strike="noStrike" cap="none" spc="0" baseline="0">
          <a:solidFill>
            <a:schemeClr val="tx1"/>
          </a:solidFill>
          <a:uFillTx/>
          <a:latin typeface="+mn-lt"/>
          <a:ea typeface="+mn-ea"/>
          <a:cs typeface="+mn-cs"/>
          <a:sym typeface="Helvetica Neue Light"/>
        </a:defRPr>
      </a:lvl3pPr>
      <a:lvl4pPr marL="0" marR="0" indent="499316" algn="ctr" defTabSz="425342" latinLnBrk="0">
        <a:lnSpc>
          <a:spcPct val="100000"/>
        </a:lnSpc>
        <a:spcBef>
          <a:spcPts val="0"/>
        </a:spcBef>
        <a:spcAft>
          <a:spcPts val="0"/>
        </a:spcAft>
        <a:buClrTx/>
        <a:buSzTx/>
        <a:buFontTx/>
        <a:buNone/>
        <a:tabLst/>
        <a:defRPr sz="1165" b="0" i="0" u="none" strike="noStrike" cap="none" spc="0" baseline="0">
          <a:solidFill>
            <a:schemeClr val="tx1"/>
          </a:solidFill>
          <a:uFillTx/>
          <a:latin typeface="+mn-lt"/>
          <a:ea typeface="+mn-ea"/>
          <a:cs typeface="+mn-cs"/>
          <a:sym typeface="Helvetica Neue Light"/>
        </a:defRPr>
      </a:lvl4pPr>
      <a:lvl5pPr marL="0" marR="0" indent="665754" algn="ctr" defTabSz="425342" latinLnBrk="0">
        <a:lnSpc>
          <a:spcPct val="100000"/>
        </a:lnSpc>
        <a:spcBef>
          <a:spcPts val="0"/>
        </a:spcBef>
        <a:spcAft>
          <a:spcPts val="0"/>
        </a:spcAft>
        <a:buClrTx/>
        <a:buSzTx/>
        <a:buFontTx/>
        <a:buNone/>
        <a:tabLst/>
        <a:defRPr sz="1165" b="0" i="0" u="none" strike="noStrike" cap="none" spc="0" baseline="0">
          <a:solidFill>
            <a:schemeClr val="tx1"/>
          </a:solidFill>
          <a:uFillTx/>
          <a:latin typeface="+mn-lt"/>
          <a:ea typeface="+mn-ea"/>
          <a:cs typeface="+mn-cs"/>
          <a:sym typeface="Helvetica Neue Light"/>
        </a:defRPr>
      </a:lvl5pPr>
      <a:lvl6pPr marL="0" marR="0" indent="832192" algn="ctr" defTabSz="425342" latinLnBrk="0">
        <a:lnSpc>
          <a:spcPct val="100000"/>
        </a:lnSpc>
        <a:spcBef>
          <a:spcPts val="0"/>
        </a:spcBef>
        <a:spcAft>
          <a:spcPts val="0"/>
        </a:spcAft>
        <a:buClrTx/>
        <a:buSzTx/>
        <a:buFontTx/>
        <a:buNone/>
        <a:tabLst/>
        <a:defRPr sz="1165" b="0" i="0" u="none" strike="noStrike" cap="none" spc="0" baseline="0">
          <a:solidFill>
            <a:schemeClr val="tx1"/>
          </a:solidFill>
          <a:uFillTx/>
          <a:latin typeface="+mn-lt"/>
          <a:ea typeface="+mn-ea"/>
          <a:cs typeface="+mn-cs"/>
          <a:sym typeface="Helvetica Neue Light"/>
        </a:defRPr>
      </a:lvl6pPr>
      <a:lvl7pPr marL="0" marR="0" indent="998631" algn="ctr" defTabSz="425342" latinLnBrk="0">
        <a:lnSpc>
          <a:spcPct val="100000"/>
        </a:lnSpc>
        <a:spcBef>
          <a:spcPts val="0"/>
        </a:spcBef>
        <a:spcAft>
          <a:spcPts val="0"/>
        </a:spcAft>
        <a:buClrTx/>
        <a:buSzTx/>
        <a:buFontTx/>
        <a:buNone/>
        <a:tabLst/>
        <a:defRPr sz="1165" b="0" i="0" u="none" strike="noStrike" cap="none" spc="0" baseline="0">
          <a:solidFill>
            <a:schemeClr val="tx1"/>
          </a:solidFill>
          <a:uFillTx/>
          <a:latin typeface="+mn-lt"/>
          <a:ea typeface="+mn-ea"/>
          <a:cs typeface="+mn-cs"/>
          <a:sym typeface="Helvetica Neue Light"/>
        </a:defRPr>
      </a:lvl7pPr>
      <a:lvl8pPr marL="0" marR="0" indent="1165069" algn="ctr" defTabSz="425342" latinLnBrk="0">
        <a:lnSpc>
          <a:spcPct val="100000"/>
        </a:lnSpc>
        <a:spcBef>
          <a:spcPts val="0"/>
        </a:spcBef>
        <a:spcAft>
          <a:spcPts val="0"/>
        </a:spcAft>
        <a:buClrTx/>
        <a:buSzTx/>
        <a:buFontTx/>
        <a:buNone/>
        <a:tabLst/>
        <a:defRPr sz="1165" b="0" i="0" u="none" strike="noStrike" cap="none" spc="0" baseline="0">
          <a:solidFill>
            <a:schemeClr val="tx1"/>
          </a:solidFill>
          <a:uFillTx/>
          <a:latin typeface="+mn-lt"/>
          <a:ea typeface="+mn-ea"/>
          <a:cs typeface="+mn-cs"/>
          <a:sym typeface="Helvetica Neue Light"/>
        </a:defRPr>
      </a:lvl8pPr>
      <a:lvl9pPr marL="0" marR="0" indent="1331507" algn="ctr" defTabSz="425342" latinLnBrk="0">
        <a:lnSpc>
          <a:spcPct val="100000"/>
        </a:lnSpc>
        <a:spcBef>
          <a:spcPts val="0"/>
        </a:spcBef>
        <a:spcAft>
          <a:spcPts val="0"/>
        </a:spcAft>
        <a:buClrTx/>
        <a:buSzTx/>
        <a:buFontTx/>
        <a:buNone/>
        <a:tabLst/>
        <a:defRPr sz="1165"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png"/><Relationship Id="rId7" Type="http://schemas.openxmlformats.org/officeDocument/2006/relationships/diagramLayout" Target="../diagrams/layout1.xml"/><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42.png"/><Relationship Id="rId10" Type="http://schemas.microsoft.com/office/2007/relationships/diagramDrawing" Target="../diagrams/drawing1.xml"/><Relationship Id="rId4" Type="http://schemas.openxmlformats.org/officeDocument/2006/relationships/image" Target="../media/image7.svg"/><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52.xml"/><Relationship Id="rId1" Type="http://schemas.openxmlformats.org/officeDocument/2006/relationships/tags" Target="../tags/tag4.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40.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emf"/><Relationship Id="rId2" Type="http://schemas.openxmlformats.org/officeDocument/2006/relationships/image" Target="../media/image50.png"/><Relationship Id="rId1" Type="http://schemas.openxmlformats.org/officeDocument/2006/relationships/slideLayout" Target="../slideLayouts/slideLayout71.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6.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86.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86.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6.xml"/><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www.v-dem.net/about/v-dem-project/"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file:///R:\Clients\Tickets\2024\2024-09-01%20Update%20LBRTY%20Mar24\Results\Country%20Rating%20evolution.emf" TargetMode="External"/><Relationship Id="rId2" Type="http://schemas.openxmlformats.org/officeDocument/2006/relationships/image" Target="../media/image94.emf"/><Relationship Id="rId1" Type="http://schemas.openxmlformats.org/officeDocument/2006/relationships/slideLayout" Target="../slideLayouts/slideLayout2.xml"/><Relationship Id="rId4" Type="http://schemas.openxmlformats.org/officeDocument/2006/relationships/image" Target="../media/image95.emf"/></Relationships>
</file>

<file path=ppt/slides/_rels/slide4.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00.png"/></Relationships>
</file>

<file path=ppt/slides/_rels/slide40.xml.rels><?xml version="1.0" encoding="UTF-8" standalone="yes"?>
<Relationships xmlns="http://schemas.openxmlformats.org/package/2006/relationships"><Relationship Id="rId3" Type="http://schemas.openxmlformats.org/officeDocument/2006/relationships/image" Target="file:///R:\Clients\Tickets\2024\2024-06-30%20Update%20LBRTY%20Jun24%20-%20AF\Results\wordcloud\Germany.emf" TargetMode="External"/><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file:///R:\Clients\Tickets\2024\2024-06-30%20Update%20LBRTY%20Jun24%20-%20AF\Results\hand%20made%20Region%20authoritarian%20exposure%20evolution.emf" TargetMode="External"/><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file:///R:\Clients\Tickets\2024\2024-06-30%20Update%20LBRTY%20Jun24%20-%20AF\Results\All%20countries%20Authoritarian%20Exposure.emf" TargetMode="External"/><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file:///R:\Clients\Tickets\2024\2024-06-30%20Update%20LBRTY%20Jun24%20-%20AF\Results\AE%20by%20countries%20dispersion.emf" TargetMode="External"/><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04.emf"/><Relationship Id="rId3" Type="http://schemas.openxmlformats.org/officeDocument/2006/relationships/image" Target="file:///R:\Clients\Tickets\2024\2024-06-30%20Update%20LBRTY%20Jun24%20-%20AF\Results\wordcloud\Germany.emf" TargetMode="External"/><Relationship Id="rId7" Type="http://schemas.openxmlformats.org/officeDocument/2006/relationships/image" Target="file:///R:\Clients\Tickets\2024\2024-06-30%20Update%20LBRTY%20Jun24%20-%20AF\Results\wordcloud\Nordic.emf" TargetMode="External"/><Relationship Id="rId2" Type="http://schemas.openxmlformats.org/officeDocument/2006/relationships/image" Target="../media/image96.emf"/><Relationship Id="rId1" Type="http://schemas.openxmlformats.org/officeDocument/2006/relationships/slideLayout" Target="../slideLayouts/slideLayout2.xml"/><Relationship Id="rId6" Type="http://schemas.openxmlformats.org/officeDocument/2006/relationships/image" Target="../media/image103.emf"/><Relationship Id="rId5" Type="http://schemas.openxmlformats.org/officeDocument/2006/relationships/image" Target="file:///R:\Clients\Tickets\2024\2024-06-30%20Update%20LBRTY%20Jun24%20-%20AF\Results\wordcloud\Switzerland.emf" TargetMode="External"/><Relationship Id="rId4" Type="http://schemas.openxmlformats.org/officeDocument/2006/relationships/image" Target="../media/image102.emf"/><Relationship Id="rId9" Type="http://schemas.openxmlformats.org/officeDocument/2006/relationships/image" Target="file:///R:\Clients\Tickets\2024\2024-06-30%20Update%20LBRTY%20Jun24%20-%20AF\Results\wordcloud\USA.em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file:///R:\Clients\Tickets\2024\2024-06-30%20Update%20LBRTY%20Jun24%20-%20AF\Results\fund\AC%20World\Relative%20Authoritarian%20Exposure.emf"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file:///R:\Clients\Tickets\2024\2024-06-30%20Update%20LBRTY%20Jun24%20-%20AF\Results\fund\AC%20World\5-year%20xs%20return.emf" TargetMode="External"/><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file:///R:\Clients\Tickets\2024\2024-06-30%20Update%20LBRTY%20Jun24%20-%20AF\Results\fund\EM\Relative%20Authoritarian%20Exposure.emf" TargetMode="External"/><Relationship Id="rId2" Type="http://schemas.openxmlformats.org/officeDocument/2006/relationships/image" Target="../media/image107.emf"/><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file:///R:\Clients\Tickets\2024\2024-06-30%20Update%20LBRTY%20Jun24%20-%20AF\Results\fund\EM\5-year%20xs%20return%20wrt%20ex%20china.emf" TargetMode="External"/><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file:///R:\Clients\Tickets\2024\2024-06-30%20Update%20LBRTY%20Jun24%20-%20AF\Results\fund\EM\5-year%20xs%20return.emf" TargetMode="External"/><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notesSlide" Target="../notesSlides/notesSlide1.xml"/><Relationship Id="rId7" Type="http://schemas.openxmlformats.org/officeDocument/2006/relationships/image" Target="../media/image15.png"/><Relationship Id="rId2" Type="http://schemas.openxmlformats.org/officeDocument/2006/relationships/slideLayout" Target="../slideLayouts/slideLayout55.xml"/><Relationship Id="rId1" Type="http://schemas.openxmlformats.org/officeDocument/2006/relationships/tags" Target="../tags/tag3.xml"/><Relationship Id="rId6" Type="http://schemas.microsoft.com/office/2014/relationships/chartEx" Target="../charts/chartEx3.xml"/><Relationship Id="rId5" Type="http://schemas.openxmlformats.org/officeDocument/2006/relationships/image" Target="../media/image14.png"/><Relationship Id="rId4" Type="http://schemas.microsoft.com/office/2014/relationships/chartEx" Target="../charts/chartEx2.xml"/></Relationships>
</file>

<file path=ppt/slides/_rels/slide60.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emf"/><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cid:image001.jpg@01D18356.1484F920"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file:///R:\Works\2022-07-28%20Authoritarian%20country%20-AF\Results\Python\v104%20Mosek%20capacity%20improved\EM\fund\scenario%20analysis\%20Geopolitical%20events.emf" TargetMode="External"/><Relationship Id="rId2" Type="http://schemas.openxmlformats.org/officeDocument/2006/relationships/image" Target="../media/image120.emf"/><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package" Target="../embeddings/Microsoft_Excel_Worksheet2.xlsx"/><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18" Type="http://schemas.openxmlformats.org/officeDocument/2006/relationships/image" Target="../media/image35.jpe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40.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jpeg"/><Relationship Id="rId22" Type="http://schemas.openxmlformats.org/officeDocument/2006/relationships/image" Target="../media/image39.png"/></Relationships>
</file>

<file path=ppt/slides/_rels/slide8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file:///R:\Clients\Tickets\2024\2024-06-30%20Update%20LBRTY%20Jun24%20-%20AF\Results\fund\AC%20World\Authoritarian%20Exposure%20portfolio.emf" TargetMode="External"/></Relationships>
</file>

<file path=ppt/slides/_rels/slide8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file:///R:\Clients\Tickets\2024\2024-06-30%20Update%20LBRTY%20Jun24%20-%20AF\Results\fund\EM\Authoritarian%20Exposure%20portfolio.emf" TargetMode="External"/><Relationship Id="rId2" Type="http://schemas.openxmlformats.org/officeDocument/2006/relationships/image" Target="../media/image129.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file:///R:\Works\2022-07-28%20Authoritarian%20country%20-AF\Results\Python\v104%20Mosek%20capacity%20improved\ACWI\fund\ExPost\TCD%20UnivariatePartialCorrel.emf" TargetMode="External"/><Relationship Id="rId2" Type="http://schemas.openxmlformats.org/officeDocument/2006/relationships/image" Target="../media/image131.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file:///R:\Works\2022-07-28%20Authoritarian%20country%20-AF\Results\Python\v104%20Mosek%20capacity%20improved\EM\fund\ExPost\TCD%20UnivariatePartialCorrel.emf" TargetMode="External"/><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file:///R:\Clients\Tickets\2024\2024-06-30%20Update%20LBRTY%20Jun24%20-%20AF\Results\fund\AC%20World\Vols%20and%20TE.emf" TargetMode="External"/><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file:///R:\Clients\Tickets\2024\2024-06-30%20Update%20LBRTY%20Jun24%20-%20AF\Results\fund\EM\Vols%20and%20TE.emf" TargetMode="External"/><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DC8C058-55E9-4B5F-9144-7EC2988FBEAA}"/>
              </a:ext>
            </a:extLst>
          </p:cNvPr>
          <p:cNvSpPr>
            <a:spLocks noGrp="1"/>
          </p:cNvSpPr>
          <p:nvPr>
            <p:ph type="title"/>
          </p:nvPr>
        </p:nvSpPr>
        <p:spPr>
          <a:prstGeom prst="rect">
            <a:avLst/>
          </a:prstGeom>
        </p:spPr>
        <p:txBody>
          <a:bodyPr/>
          <a:lstStyle/>
          <a:p>
            <a:r>
              <a:rPr lang="en-GB" sz="2700" b="1" dirty="0"/>
              <a:t>TOBAM</a:t>
            </a:r>
            <a:r>
              <a:rPr lang="en-GB" sz="2700" dirty="0"/>
              <a:t> PRESENTATION</a:t>
            </a:r>
            <a:endParaRPr lang="fr-FR" b="0" dirty="0"/>
          </a:p>
        </p:txBody>
      </p:sp>
      <p:sp>
        <p:nvSpPr>
          <p:cNvPr id="5" name="Sous-titre 2">
            <a:extLst>
              <a:ext uri="{FF2B5EF4-FFF2-40B4-BE49-F238E27FC236}">
                <a16:creationId xmlns:a16="http://schemas.microsoft.com/office/drawing/2014/main" id="{699764DB-53B5-44AB-9998-E493C52520A0}"/>
              </a:ext>
            </a:extLst>
          </p:cNvPr>
          <p:cNvSpPr>
            <a:spLocks noGrp="1"/>
          </p:cNvSpPr>
          <p:nvPr/>
        </p:nvSpPr>
        <p:spPr>
          <a:xfrm>
            <a:off x="235125" y="5938942"/>
            <a:ext cx="4059600" cy="1315968"/>
          </a:xfrm>
          <a:prstGeom prst="rect">
            <a:avLst/>
          </a:prstGeom>
          <a:noFill/>
        </p:spPr>
        <p:txBody>
          <a:bodyPr rtlCol="0" anchor="ctr">
            <a:noAutofit/>
          </a:bodyPr>
          <a:lstStyle>
            <a:lvl1pPr marL="0" indent="0" algn="l" rtl="0" eaLnBrk="0" fontAlgn="base" hangingPunct="0">
              <a:spcBef>
                <a:spcPct val="20000"/>
              </a:spcBef>
              <a:spcAft>
                <a:spcPct val="0"/>
              </a:spcAft>
              <a:buFont typeface="Arial" panose="020B0604020202020204" pitchFamily="34" charset="0"/>
              <a:buNone/>
              <a:defRPr lang="fr-FR" sz="2000" b="1" i="1" kern="1200" cap="none" spc="0" baseline="0" dirty="0">
                <a:solidFill>
                  <a:schemeClr val="tx1"/>
                </a:solidFill>
                <a:latin typeface="Helvetica LT Std" panose="020B0704020202030204" pitchFamily="34" charset="0"/>
                <a:ea typeface="+mj-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buClr>
                <a:srgbClr val="B3B3B3"/>
              </a:buClr>
              <a:defRPr/>
            </a:pPr>
            <a:r>
              <a:rPr lang="en-US" sz="1545" b="0" i="0">
                <a:latin typeface="Avenir Next LT Pro" panose="020B0504020202020204" pitchFamily="34" charset="0"/>
                <a:ea typeface="MS PGothic" panose="020B0600070205080204" pitchFamily="34" charset="-128"/>
              </a:rPr>
              <a:t>Our mission: “Provide rational and professional solutions to long term investors in the context of efficient markets”</a:t>
            </a:r>
          </a:p>
        </p:txBody>
      </p:sp>
      <p:sp>
        <p:nvSpPr>
          <p:cNvPr id="4" name="Sous-titre 2">
            <a:extLst>
              <a:ext uri="{FF2B5EF4-FFF2-40B4-BE49-F238E27FC236}">
                <a16:creationId xmlns:a16="http://schemas.microsoft.com/office/drawing/2014/main" id="{53D097C3-2D99-5AF7-2FD8-C05232355556}"/>
              </a:ext>
            </a:extLst>
          </p:cNvPr>
          <p:cNvSpPr>
            <a:spLocks noGrp="1"/>
          </p:cNvSpPr>
          <p:nvPr/>
        </p:nvSpPr>
        <p:spPr>
          <a:xfrm>
            <a:off x="349158" y="1210960"/>
            <a:ext cx="4283131" cy="1315968"/>
          </a:xfrm>
          <a:prstGeom prst="rect">
            <a:avLst/>
          </a:prstGeom>
          <a:noFill/>
        </p:spPr>
        <p:txBody>
          <a:bodyPr rtlCol="0" anchor="ctr">
            <a:noAutofit/>
          </a:bodyPr>
          <a:lstStyle>
            <a:lvl1pPr marL="0" indent="0" algn="l" rtl="0" eaLnBrk="0" fontAlgn="base" hangingPunct="0">
              <a:spcBef>
                <a:spcPct val="20000"/>
              </a:spcBef>
              <a:spcAft>
                <a:spcPct val="0"/>
              </a:spcAft>
              <a:buFont typeface="Arial" panose="020B0604020202020204" pitchFamily="34" charset="0"/>
              <a:buNone/>
              <a:defRPr lang="fr-FR" sz="2000" b="1" i="1" kern="1200" cap="none" spc="0" baseline="0" dirty="0">
                <a:solidFill>
                  <a:schemeClr val="tx1"/>
                </a:solidFill>
                <a:latin typeface="Helvetica LT Std" panose="020B0704020202030204" pitchFamily="34" charset="0"/>
                <a:ea typeface="+mj-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buClr>
                <a:srgbClr val="B3B3B3"/>
              </a:buClr>
              <a:defRPr/>
            </a:pPr>
            <a:endParaRPr lang="en-US" sz="1545" b="0" i="0">
              <a:latin typeface="Avenir Next LT Pro" panose="020B0504020202020204" pitchFamily="34" charset="0"/>
              <a:ea typeface="MS PGothic" panose="020B0600070205080204" pitchFamily="34" charset="-128"/>
            </a:endParaRPr>
          </a:p>
        </p:txBody>
      </p:sp>
      <p:sp>
        <p:nvSpPr>
          <p:cNvPr id="2" name="Titre 2">
            <a:extLst>
              <a:ext uri="{FF2B5EF4-FFF2-40B4-BE49-F238E27FC236}">
                <a16:creationId xmlns:a16="http://schemas.microsoft.com/office/drawing/2014/main" id="{05EDD39C-D63A-5FF6-DF42-EC86B62DD53A}"/>
              </a:ext>
            </a:extLst>
          </p:cNvPr>
          <p:cNvSpPr txBox="1">
            <a:spLocks/>
          </p:cNvSpPr>
          <p:nvPr/>
        </p:nvSpPr>
        <p:spPr>
          <a:xfrm>
            <a:off x="349158" y="3123789"/>
            <a:ext cx="6463626" cy="1064649"/>
          </a:xfrm>
          <a:prstGeom prst="rect">
            <a:avLst/>
          </a:prstGeom>
        </p:spPr>
        <p:txBody>
          <a:bodyPr/>
          <a:lstStyle>
            <a:lvl1pPr algn="l" rtl="0" eaLnBrk="1" fontAlgn="base" hangingPunct="1">
              <a:spcBef>
                <a:spcPct val="0"/>
              </a:spcBef>
              <a:spcAft>
                <a:spcPct val="0"/>
              </a:spcAft>
              <a:defRPr sz="2780" b="0" i="0" kern="1200">
                <a:solidFill>
                  <a:srgbClr val="EE7D14"/>
                </a:solidFill>
                <a:latin typeface="Avenir Next LT Pro" panose="020B0504020202020204" pitchFamily="34" charset="0"/>
                <a:ea typeface="MS PGothic" panose="020B0600070205080204" pitchFamily="34" charset="-128"/>
                <a:cs typeface="ＭＳ Ｐゴシック" charset="0"/>
              </a:defRPr>
            </a:lvl1pPr>
            <a:lvl2pPr algn="ctr" rtl="0" eaLnBrk="1" fontAlgn="base" hangingPunct="1">
              <a:spcBef>
                <a:spcPct val="0"/>
              </a:spcBef>
              <a:spcAft>
                <a:spcPct val="0"/>
              </a:spcAft>
              <a:defRPr sz="4400">
                <a:solidFill>
                  <a:schemeClr val="tx1"/>
                </a:solidFill>
                <a:latin typeface="Arial" panose="020B0604020202020204" pitchFamily="34" charset="0"/>
                <a:ea typeface="MS PGothic" panose="020B0600070205080204" pitchFamily="34" charset="-128"/>
                <a:cs typeface="ＭＳ Ｐゴシック" charset="0"/>
              </a:defRPr>
            </a:lvl2pPr>
            <a:lvl3pPr algn="ctr" rtl="0" eaLnBrk="1" fontAlgn="base" hangingPunct="1">
              <a:spcBef>
                <a:spcPct val="0"/>
              </a:spcBef>
              <a:spcAft>
                <a:spcPct val="0"/>
              </a:spcAft>
              <a:defRPr sz="4400">
                <a:solidFill>
                  <a:schemeClr val="tx1"/>
                </a:solidFill>
                <a:latin typeface="Arial" panose="020B0604020202020204" pitchFamily="34" charset="0"/>
                <a:ea typeface="MS PGothic" panose="020B0600070205080204" pitchFamily="34" charset="-128"/>
                <a:cs typeface="ＭＳ Ｐゴシック" charset="0"/>
              </a:defRPr>
            </a:lvl3pPr>
            <a:lvl4pPr algn="ctr" rtl="0" eaLnBrk="1" fontAlgn="base" hangingPunct="1">
              <a:spcBef>
                <a:spcPct val="0"/>
              </a:spcBef>
              <a:spcAft>
                <a:spcPct val="0"/>
              </a:spcAft>
              <a:defRPr sz="4400">
                <a:solidFill>
                  <a:schemeClr val="tx1"/>
                </a:solidFill>
                <a:latin typeface="Arial" panose="020B0604020202020204" pitchFamily="34" charset="0"/>
                <a:ea typeface="MS PGothic" panose="020B0600070205080204" pitchFamily="34" charset="-128"/>
                <a:cs typeface="ＭＳ Ｐゴシック" charset="0"/>
              </a:defRPr>
            </a:lvl4pPr>
            <a:lvl5pPr algn="ctr" rtl="0" eaLnBrk="1" fontAlgn="base" hangingPunct="1">
              <a:spcBef>
                <a:spcPct val="0"/>
              </a:spcBef>
              <a:spcAft>
                <a:spcPct val="0"/>
              </a:spcAft>
              <a:defRPr sz="4400">
                <a:solidFill>
                  <a:schemeClr val="tx1"/>
                </a:solidFill>
                <a:latin typeface="Arial" panose="020B0604020202020204" pitchFamily="34" charset="0"/>
                <a:ea typeface="MS PGothic" panose="020B0600070205080204"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rPr>
              <a:t>November 27, 2024 - NJV Athens Plaza</a:t>
            </a:r>
            <a:endParaRPr kumimoji="0" lang="fr-FR" sz="2400" b="0" i="0"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endParaRPr>
          </a:p>
        </p:txBody>
      </p:sp>
    </p:spTree>
    <p:extLst>
      <p:ext uri="{BB962C8B-B14F-4D97-AF65-F5344CB8AC3E}">
        <p14:creationId xmlns:p14="http://schemas.microsoft.com/office/powerpoint/2010/main" val="101565141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8ACCAF95-0AE0-0173-4D78-C469FD456CF4}"/>
              </a:ext>
            </a:extLst>
          </p:cNvPr>
          <p:cNvSpPr txBox="1">
            <a:spLocks/>
          </p:cNvSpPr>
          <p:nvPr/>
        </p:nvSpPr>
        <p:spPr>
          <a:xfrm>
            <a:off x="574575" y="1580098"/>
            <a:ext cx="8536768" cy="4281440"/>
          </a:xfrm>
          <a:prstGeom prst="rect">
            <a:avLst/>
          </a:prstGeom>
        </p:spPr>
        <p:txBody>
          <a:bodyPr vert="horz" lIns="0" tIns="0" rIns="0" bIns="0" rtlCol="0">
            <a:noAutofit/>
          </a:bodyPr>
          <a:lstStyle>
            <a:lvl1pPr marL="0" indent="0" algn="l" defTabSz="708843" rtl="0" eaLnBrk="1" latinLnBrk="0" hangingPunct="1">
              <a:lnSpc>
                <a:spcPct val="100000"/>
              </a:lnSpc>
              <a:spcBef>
                <a:spcPts val="0"/>
              </a:spcBef>
              <a:spcAft>
                <a:spcPts val="465"/>
              </a:spcAft>
              <a:buFontTx/>
              <a:buNone/>
              <a:defRPr sz="1600" b="0" kern="1200" cap="none" baseline="0">
                <a:solidFill>
                  <a:schemeClr val="tx1"/>
                </a:solidFill>
                <a:latin typeface="+mn-lt"/>
                <a:ea typeface="+mn-ea"/>
                <a:cs typeface="Arial" panose="020B0604020202020204" pitchFamily="34" charset="0"/>
              </a:defRPr>
            </a:lvl1pPr>
            <a:lvl2pPr marL="558144" indent="-223258" algn="l" defTabSz="708843" rtl="0" eaLnBrk="1" latinLnBrk="0" hangingPunct="1">
              <a:lnSpc>
                <a:spcPct val="100000"/>
              </a:lnSpc>
              <a:spcBef>
                <a:spcPts val="0"/>
              </a:spcBef>
              <a:spcAft>
                <a:spcPts val="465"/>
              </a:spcAft>
              <a:buClr>
                <a:schemeClr val="bg2"/>
              </a:buClr>
              <a:buFont typeface="Arial" panose="020B0604020202020204" pitchFamily="34" charset="0"/>
              <a:buChar char="•"/>
              <a:defRPr sz="1395" b="0" i="0" kern="1200">
                <a:solidFill>
                  <a:schemeClr val="tx1"/>
                </a:solidFill>
                <a:latin typeface="+mn-lt"/>
                <a:ea typeface="+mn-ea"/>
                <a:cs typeface="Arial" panose="020B0604020202020204" pitchFamily="34" charset="0"/>
              </a:defRPr>
            </a:lvl2pPr>
            <a:lvl3pPr marL="558144" indent="-223258" algn="l" defTabSz="708843" rtl="0" eaLnBrk="1" latinLnBrk="0" hangingPunct="1">
              <a:lnSpc>
                <a:spcPct val="100000"/>
              </a:lnSpc>
              <a:spcBef>
                <a:spcPts val="0"/>
              </a:spcBef>
              <a:spcAft>
                <a:spcPts val="465"/>
              </a:spcAft>
              <a:buClr>
                <a:schemeClr val="accent1"/>
              </a:buClr>
              <a:buFont typeface="Arial" panose="020B0604020202020204" pitchFamily="34" charset="0"/>
              <a:buChar char="•"/>
              <a:defRPr sz="1395" b="0" kern="1200">
                <a:solidFill>
                  <a:schemeClr val="tx1"/>
                </a:solidFill>
                <a:latin typeface="+mn-lt"/>
                <a:ea typeface="+mn-ea"/>
                <a:cs typeface="Arial" panose="020B0604020202020204" pitchFamily="34" charset="0"/>
              </a:defRPr>
            </a:lvl3pPr>
            <a:lvl4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Arial" panose="020B0604020202020204" pitchFamily="34" charset="0"/>
              </a:defRPr>
            </a:lvl4pPr>
            <a:lvl5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Arial" panose="020B0604020202020204" pitchFamily="34" charset="0"/>
              </a:defRPr>
            </a:lvl5pPr>
            <a:lvl6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mn-cs"/>
              </a:defRPr>
            </a:lvl6pPr>
            <a:lvl7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mn-cs"/>
              </a:defRPr>
            </a:lvl7pPr>
            <a:lvl8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mn-cs"/>
              </a:defRPr>
            </a:lvl8pPr>
            <a:lvl9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mn-cs"/>
              </a:defRPr>
            </a:lvl9pPr>
          </a:lstStyle>
          <a:p>
            <a:pPr marL="0" marR="0" lvl="0" indent="0" algn="just" defTabSz="708843" rtl="0" eaLnBrk="1" fontAlgn="base" latinLnBrk="0" hangingPunct="1">
              <a:lnSpc>
                <a:spcPct val="100000"/>
              </a:lnSpc>
              <a:spcBef>
                <a:spcPts val="0"/>
              </a:spcBef>
              <a:spcAft>
                <a:spcPts val="465"/>
              </a:spcAft>
              <a:buClrTx/>
              <a:buSzTx/>
              <a:buFontTx/>
              <a:buNone/>
              <a:tabLst/>
              <a:defRPr/>
            </a:pPr>
            <a:endParaRPr kumimoji="0" lang="en-GB" sz="1503" b="0" i="0" u="sng"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endParaRPr>
          </a:p>
          <a:p>
            <a:pPr marL="0" marR="0" lvl="0" indent="0" algn="just" defTabSz="708843" rtl="0" eaLnBrk="1" fontAlgn="base" latinLnBrk="0" hangingPunct="1">
              <a:lnSpc>
                <a:spcPct val="100000"/>
              </a:lnSpc>
              <a:spcBef>
                <a:spcPts val="0"/>
              </a:spcBef>
              <a:spcAft>
                <a:spcPts val="465"/>
              </a:spcAft>
              <a:buClrTx/>
              <a:buSzTx/>
              <a:buFontTx/>
              <a:buNone/>
              <a:tabLst/>
              <a:defRPr/>
            </a:pPr>
            <a:endParaRPr kumimoji="0" lang="en-GB" sz="1503"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endParaRPr>
          </a:p>
          <a:p>
            <a:pPr marL="0" marR="0" lvl="0" indent="0" algn="l" defTabSz="708843" rtl="0" eaLnBrk="1" fontAlgn="base" latinLnBrk="0" hangingPunct="1">
              <a:lnSpc>
                <a:spcPct val="100000"/>
              </a:lnSpc>
              <a:spcBef>
                <a:spcPts val="0"/>
              </a:spcBef>
              <a:spcAft>
                <a:spcPts val="465"/>
              </a:spcAft>
              <a:buClrTx/>
              <a:buSzTx/>
              <a:buFontTx/>
              <a:buNone/>
              <a:tabLst/>
              <a:defRPr/>
            </a:pPr>
            <a:endParaRPr kumimoji="0" lang="en-GB" sz="1503" b="0" i="0" u="sng"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74E9BDE4-1BF5-CEDA-540E-1634F50D0491}"/>
              </a:ext>
            </a:extLst>
          </p:cNvPr>
          <p:cNvSpPr>
            <a:spLocks noGrp="1"/>
          </p:cNvSpPr>
          <p:nvPr>
            <p:ph type="body" sz="quarter" idx="20"/>
          </p:nvPr>
        </p:nvSpPr>
        <p:spPr>
          <a:xfrm>
            <a:off x="1099216" y="2393740"/>
            <a:ext cx="8536767" cy="524107"/>
          </a:xfrm>
        </p:spPr>
        <p:txBody>
          <a:bodyPr/>
          <a:lstStyle/>
          <a:p>
            <a:pPr algn="r"/>
            <a:r>
              <a:rPr lang="en-US" sz="2400"/>
              <a:t>…. To Multi-Core</a:t>
            </a:r>
            <a:endParaRPr lang="en-GB" sz="2400"/>
          </a:p>
        </p:txBody>
      </p:sp>
      <p:pic>
        <p:nvPicPr>
          <p:cNvPr id="2" name="Picture 7">
            <a:extLst>
              <a:ext uri="{FF2B5EF4-FFF2-40B4-BE49-F238E27FC236}">
                <a16:creationId xmlns:a16="http://schemas.microsoft.com/office/drawing/2014/main" id="{5AA1B1DC-0566-76DD-8438-8FD916BD58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770" y="1364454"/>
            <a:ext cx="2841141" cy="764496"/>
          </a:xfrm>
          <a:prstGeom prst="rect">
            <a:avLst/>
          </a:prstGeom>
        </p:spPr>
      </p:pic>
      <p:pic>
        <p:nvPicPr>
          <p:cNvPr id="3" name="Graphique 9">
            <a:extLst>
              <a:ext uri="{FF2B5EF4-FFF2-40B4-BE49-F238E27FC236}">
                <a16:creationId xmlns:a16="http://schemas.microsoft.com/office/drawing/2014/main" id="{58DCDF54-4F1E-49C9-D920-0851F931D4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30077" y="915506"/>
            <a:ext cx="2787937" cy="1440620"/>
          </a:xfrm>
          <a:prstGeom prst="rect">
            <a:avLst/>
          </a:prstGeom>
        </p:spPr>
      </p:pic>
      <p:sp>
        <p:nvSpPr>
          <p:cNvPr id="8" name="Text Placeholder 6">
            <a:extLst>
              <a:ext uri="{FF2B5EF4-FFF2-40B4-BE49-F238E27FC236}">
                <a16:creationId xmlns:a16="http://schemas.microsoft.com/office/drawing/2014/main" id="{EFBC15DE-4588-3EC7-37F2-EF4EF91A1CCF}"/>
              </a:ext>
            </a:extLst>
          </p:cNvPr>
          <p:cNvSpPr txBox="1">
            <a:spLocks/>
          </p:cNvSpPr>
          <p:nvPr/>
        </p:nvSpPr>
        <p:spPr>
          <a:xfrm>
            <a:off x="574575" y="614433"/>
            <a:ext cx="8184990" cy="412856"/>
          </a:xfrm>
          <a:prstGeom prst="rect">
            <a:avLst/>
          </a:prstGeom>
        </p:spPr>
        <p:txBody>
          <a:bodyPr anchor="t"/>
          <a:lstStyle>
            <a:lvl1pPr marL="0" indent="0" algn="l" rtl="0" eaLnBrk="1" fontAlgn="base" hangingPunct="1">
              <a:spcBef>
                <a:spcPts val="0"/>
              </a:spcBef>
              <a:spcAft>
                <a:spcPct val="0"/>
              </a:spcAft>
              <a:buSzTx/>
              <a:buFont typeface="Arial" panose="020B0604020202020204" pitchFamily="34" charset="0"/>
              <a:buNone/>
              <a:defRPr sz="1854" b="0" i="0" kern="1200">
                <a:solidFill>
                  <a:srgbClr val="EE7D14"/>
                </a:solidFill>
                <a:latin typeface="Avenir Next LT Pro" panose="020B0504020202020204" pitchFamily="34" charset="0"/>
                <a:ea typeface="MS PGothic" panose="020B0600070205080204" pitchFamily="34" charset="-128"/>
                <a:cs typeface="ＭＳ Ｐゴシック" charset="0"/>
              </a:defRPr>
            </a:lvl1pPr>
            <a:lvl2pPr marL="0" indent="0" algn="ctr" rtl="0" eaLnBrk="1" fontAlgn="base" hangingPunct="1">
              <a:spcBef>
                <a:spcPts val="0"/>
              </a:spcBef>
              <a:spcAft>
                <a:spcPct val="0"/>
              </a:spcAft>
              <a:buSzTx/>
              <a:buFont typeface="Arial" panose="020B0604020202020204" pitchFamily="34" charset="0"/>
              <a:buNone/>
              <a:defRPr sz="1545" b="1" i="0" kern="1200">
                <a:solidFill>
                  <a:schemeClr val="tx1"/>
                </a:solidFill>
                <a:latin typeface="AvenirNext LT Pro Bold" panose="020B0504020202020204" pitchFamily="34" charset="77"/>
                <a:ea typeface="MS PGothic" panose="020B0600070205080204" pitchFamily="34" charset="-128"/>
                <a:cs typeface="+mn-cs"/>
              </a:defRPr>
            </a:lvl2pPr>
            <a:lvl3pPr marL="0" indent="0" algn="ctr" rtl="0" eaLnBrk="1" fontAlgn="base" hangingPunct="1">
              <a:spcBef>
                <a:spcPts val="0"/>
              </a:spcBef>
              <a:spcAft>
                <a:spcPct val="0"/>
              </a:spcAft>
              <a:buSzTx/>
              <a:buFont typeface="Arial" panose="020B0604020202020204" pitchFamily="34" charset="0"/>
              <a:buNone/>
              <a:defRPr sz="1545" b="1" i="0" kern="1200">
                <a:solidFill>
                  <a:schemeClr val="tx1"/>
                </a:solidFill>
                <a:latin typeface="AvenirNext LT Pro Bold" panose="020B0504020202020204" pitchFamily="34" charset="77"/>
                <a:ea typeface="MS PGothic" panose="020B0600070205080204" pitchFamily="34" charset="-128"/>
                <a:cs typeface="+mn-cs"/>
              </a:defRPr>
            </a:lvl3pPr>
            <a:lvl4pPr marL="0" indent="0" algn="ctr" rtl="0" eaLnBrk="1" fontAlgn="base" hangingPunct="1">
              <a:spcBef>
                <a:spcPts val="0"/>
              </a:spcBef>
              <a:spcAft>
                <a:spcPct val="0"/>
              </a:spcAft>
              <a:buSzTx/>
              <a:buFont typeface="Arial" panose="020B0604020202020204" pitchFamily="34" charset="0"/>
              <a:buNone/>
              <a:defRPr sz="1545" b="1" i="0" kern="1200">
                <a:solidFill>
                  <a:schemeClr val="tx1"/>
                </a:solidFill>
                <a:latin typeface="AvenirNext LT Pro Bold" panose="020B0504020202020204" pitchFamily="34" charset="77"/>
                <a:ea typeface="MS PGothic" panose="020B0600070205080204" pitchFamily="34" charset="-128"/>
                <a:cs typeface="+mn-cs"/>
              </a:defRPr>
            </a:lvl4pPr>
            <a:lvl5pPr marL="0" indent="0" algn="ctr" rtl="0" eaLnBrk="1" fontAlgn="base" hangingPunct="1">
              <a:spcBef>
                <a:spcPts val="0"/>
              </a:spcBef>
              <a:spcAft>
                <a:spcPct val="0"/>
              </a:spcAft>
              <a:buSzTx/>
              <a:buFont typeface="Arial" panose="020B0604020202020204" pitchFamily="34" charset="0"/>
              <a:buNone/>
              <a:defRPr sz="1545" b="1" i="0" kern="1200">
                <a:solidFill>
                  <a:schemeClr val="tx1"/>
                </a:solidFill>
                <a:latin typeface="AvenirNext LT Pro Bold" panose="020B0504020202020204" pitchFamily="34" charset="77"/>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0" lang="en-GB" sz="2000" b="0" i="0" u="none" strike="noStrike" kern="1200" cap="all" spc="0" normalizeH="0" baseline="0" noProof="0">
                <a:ln>
                  <a:noFill/>
                </a:ln>
                <a:solidFill>
                  <a:srgbClr val="EE7D14"/>
                </a:solidFill>
                <a:effectLst/>
                <a:uLnTx/>
                <a:uFillTx/>
                <a:latin typeface="Avenir Next LT Pro"/>
                <a:ea typeface="MS PGothic" panose="020B0600070205080204" pitchFamily="34" charset="-128"/>
                <a:cs typeface="Arial" panose="020B0604020202020204" pitchFamily="34" charset="0"/>
              </a:rPr>
              <a:t> Migrating TOBAM from a Mono-Core …</a:t>
            </a:r>
            <a:endParaRPr kumimoji="0" lang="en-GB" sz="2000" b="0" i="0" u="none" strike="noStrike" kern="1200" cap="none" spc="0" normalizeH="0" baseline="0" noProof="0">
              <a:ln>
                <a:noFill/>
              </a:ln>
              <a:solidFill>
                <a:srgbClr val="EE7D14"/>
              </a:solidFill>
              <a:effectLst/>
              <a:uLnTx/>
              <a:uFillTx/>
              <a:latin typeface="Avenir Next LT Pro" panose="020B0504020202020204" pitchFamily="34" charset="0"/>
              <a:ea typeface="MS PGothic" panose="020B0600070205080204" pitchFamily="34" charset="-128"/>
            </a:endParaRPr>
          </a:p>
        </p:txBody>
      </p:sp>
      <p:sp>
        <p:nvSpPr>
          <p:cNvPr id="9" name="Arrow: Right 8">
            <a:extLst>
              <a:ext uri="{FF2B5EF4-FFF2-40B4-BE49-F238E27FC236}">
                <a16:creationId xmlns:a16="http://schemas.microsoft.com/office/drawing/2014/main" id="{C7CC1F87-9C9E-64B9-D7B0-6461EFD86BA9}"/>
              </a:ext>
            </a:extLst>
          </p:cNvPr>
          <p:cNvSpPr/>
          <p:nvPr/>
        </p:nvSpPr>
        <p:spPr>
          <a:xfrm>
            <a:off x="4282068" y="1516568"/>
            <a:ext cx="1627996" cy="524107"/>
          </a:xfrm>
          <a:prstGeom prst="rightArrow">
            <a:avLst/>
          </a:prstGeom>
          <a:solidFill>
            <a:srgbClr val="FF700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extBox 23">
            <a:extLst>
              <a:ext uri="{FF2B5EF4-FFF2-40B4-BE49-F238E27FC236}">
                <a16:creationId xmlns:a16="http://schemas.microsoft.com/office/drawing/2014/main" id="{AC5A0FFB-1EE9-31BD-1760-EABA24B5EF4D}"/>
              </a:ext>
            </a:extLst>
          </p:cNvPr>
          <p:cNvSpPr txBox="1"/>
          <p:nvPr/>
        </p:nvSpPr>
        <p:spPr>
          <a:xfrm>
            <a:off x="806114" y="4273838"/>
            <a:ext cx="1468549" cy="300467"/>
          </a:xfrm>
          <a:prstGeom prst="rect">
            <a:avLst/>
          </a:prstGeom>
          <a:noFill/>
        </p:spPr>
        <p:txBody>
          <a:bodyPr wrap="square">
            <a:spAutoFit/>
          </a:bodyPr>
          <a:lstStyle/>
          <a:p>
            <a:pPr marL="0" marR="0" lvl="0" indent="0" algn="l" defTabSz="1015305" rtl="0" eaLnBrk="0" fontAlgn="base" latinLnBrk="0" hangingPunct="0">
              <a:lnSpc>
                <a:spcPct val="90000"/>
              </a:lnSpc>
              <a:spcBef>
                <a:spcPct val="0"/>
              </a:spcBef>
              <a:spcAft>
                <a:spcPct val="35000"/>
              </a:spcAft>
              <a:buClrTx/>
              <a:buSzTx/>
              <a:buFontTx/>
              <a:buNone/>
              <a:tabLst/>
              <a:defRPr/>
            </a:pPr>
            <a:r>
              <a:rPr kumimoji="0" lang="en-US" sz="1503" b="0" i="0" u="none" strike="noStrike" kern="1200" cap="none" spc="0" normalizeH="0" baseline="0" noProof="0" dirty="0" err="1">
                <a:ln>
                  <a:noFill/>
                </a:ln>
                <a:solidFill>
                  <a:prstClr val="black"/>
                </a:solidFill>
                <a:effectLst/>
                <a:uLnTx/>
                <a:uFillTx/>
                <a:latin typeface="Avenir Next LT Pro" panose="020B0504020202020204" pitchFamily="34" charset="0"/>
              </a:rPr>
              <a:t>CrypTOBAM</a:t>
            </a:r>
            <a:r>
              <a:rPr kumimoji="0" lang="en-US" sz="1503" b="0" i="0" u="none" strike="noStrike" kern="1200" cap="none" spc="0" normalizeH="0" baseline="0" noProof="0" dirty="0">
                <a:ln>
                  <a:noFill/>
                </a:ln>
                <a:solidFill>
                  <a:prstClr val="black"/>
                </a:solidFill>
                <a:effectLst/>
                <a:uLnTx/>
                <a:uFillTx/>
                <a:latin typeface="Avenir Next LT Pro" panose="020B0504020202020204" pitchFamily="34" charset="0"/>
              </a:rPr>
              <a:t>®</a:t>
            </a:r>
            <a:endParaRPr kumimoji="0" lang="en-GB" sz="1503" b="0" i="0" u="none" strike="noStrike" kern="1200" cap="none" spc="0" normalizeH="0" baseline="0" noProof="0" dirty="0">
              <a:ln>
                <a:noFill/>
              </a:ln>
              <a:solidFill>
                <a:prstClr val="black"/>
              </a:solidFill>
              <a:effectLst/>
              <a:uLnTx/>
              <a:uFillTx/>
              <a:latin typeface="Avenir Next LT Pro" panose="020B0504020202020204" pitchFamily="34" charset="0"/>
            </a:endParaRPr>
          </a:p>
        </p:txBody>
      </p:sp>
      <p:pic>
        <p:nvPicPr>
          <p:cNvPr id="25" name="Picture 24" descr="A close up of the moon&#10;&#10;Description automatically generated with medium confidence">
            <a:extLst>
              <a:ext uri="{FF2B5EF4-FFF2-40B4-BE49-F238E27FC236}">
                <a16:creationId xmlns:a16="http://schemas.microsoft.com/office/drawing/2014/main" id="{CC3DE372-8211-AA4B-2034-A0D8A301B9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231" y="3470498"/>
            <a:ext cx="765857" cy="765857"/>
          </a:xfrm>
          <a:prstGeom prst="rect">
            <a:avLst/>
          </a:prstGeom>
        </p:spPr>
      </p:pic>
      <p:grpSp>
        <p:nvGrpSpPr>
          <p:cNvPr id="11" name="Group 10">
            <a:extLst>
              <a:ext uri="{FF2B5EF4-FFF2-40B4-BE49-F238E27FC236}">
                <a16:creationId xmlns:a16="http://schemas.microsoft.com/office/drawing/2014/main" id="{ACDC7DFE-2A4C-5312-8F36-CE6973DB15CB}"/>
              </a:ext>
            </a:extLst>
          </p:cNvPr>
          <p:cNvGrpSpPr/>
          <p:nvPr/>
        </p:nvGrpSpPr>
        <p:grpSpPr>
          <a:xfrm>
            <a:off x="-280444" y="2955461"/>
            <a:ext cx="8598032" cy="4234068"/>
            <a:chOff x="2686068" y="4774129"/>
            <a:chExt cx="6700843" cy="3289082"/>
          </a:xfrm>
        </p:grpSpPr>
        <p:graphicFrame>
          <p:nvGraphicFramePr>
            <p:cNvPr id="12" name="Diagram 11">
              <a:extLst>
                <a:ext uri="{FF2B5EF4-FFF2-40B4-BE49-F238E27FC236}">
                  <a16:creationId xmlns:a16="http://schemas.microsoft.com/office/drawing/2014/main" id="{2FF59F39-B7CF-5365-AE5A-F704B09D9B38}"/>
                </a:ext>
              </a:extLst>
            </p:cNvPr>
            <p:cNvGraphicFramePr/>
            <p:nvPr/>
          </p:nvGraphicFramePr>
          <p:xfrm>
            <a:off x="4200110" y="4774129"/>
            <a:ext cx="5186801" cy="32890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7" name="Rectangle 16">
              <a:extLst>
                <a:ext uri="{FF2B5EF4-FFF2-40B4-BE49-F238E27FC236}">
                  <a16:creationId xmlns:a16="http://schemas.microsoft.com/office/drawing/2014/main" id="{C72A7D0A-A996-8FBA-4520-6AF2FD86C2D6}"/>
                </a:ext>
              </a:extLst>
            </p:cNvPr>
            <p:cNvSpPr/>
            <p:nvPr/>
          </p:nvSpPr>
          <p:spPr>
            <a:xfrm>
              <a:off x="2686068" y="6335758"/>
              <a:ext cx="2444838" cy="1238583"/>
            </a:xfrm>
            <a:prstGeom prst="rect">
              <a:avLst/>
            </a:prstGeom>
            <a:noFill/>
          </p:spPr>
          <p:txBody>
            <a:bodyPr spcFirstLastPara="1" wrap="none" lIns="83549" tIns="41775" rIns="83549" bIns="41775" numCol="1">
              <a:prstTxWarp prst="textArchDown">
                <a:avLst>
                  <a:gd name="adj" fmla="val 964708"/>
                </a:avLst>
              </a:prstTxWarp>
              <a:spAutoFit/>
            </a:bodyPr>
            <a:lstStyle/>
            <a:p>
              <a:pPr marL="0" marR="0" lvl="0" indent="0" algn="ctr" defTabSz="835451" rtl="0" eaLnBrk="0" fontAlgn="base" latinLnBrk="0" hangingPunct="0">
                <a:lnSpc>
                  <a:spcPct val="100000"/>
                </a:lnSpc>
                <a:spcBef>
                  <a:spcPct val="0"/>
                </a:spcBef>
                <a:spcAft>
                  <a:spcPct val="0"/>
                </a:spcAft>
                <a:buClrTx/>
                <a:buSzTx/>
                <a:buFontTx/>
                <a:buNone/>
                <a:tabLst/>
                <a:defRPr/>
              </a:pPr>
              <a:endParaRPr kumimoji="0" lang="en-US" sz="2193"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venir Next LT Pro" panose="020B0504020202020204" pitchFamily="34" charset="0"/>
                <a:ea typeface="MS PGothic" panose="020B0600070205080204" pitchFamily="34" charset="-128"/>
                <a:cs typeface="+mn-cs"/>
              </a:endParaRPr>
            </a:p>
          </p:txBody>
        </p:sp>
        <p:sp>
          <p:nvSpPr>
            <p:cNvPr id="18" name="Rectangle 17">
              <a:extLst>
                <a:ext uri="{FF2B5EF4-FFF2-40B4-BE49-F238E27FC236}">
                  <a16:creationId xmlns:a16="http://schemas.microsoft.com/office/drawing/2014/main" id="{866BEDE8-7005-259E-079A-1FB29298CE43}"/>
                </a:ext>
              </a:extLst>
            </p:cNvPr>
            <p:cNvSpPr/>
            <p:nvPr/>
          </p:nvSpPr>
          <p:spPr>
            <a:xfrm>
              <a:off x="3670018" y="6303937"/>
              <a:ext cx="2444838" cy="1327332"/>
            </a:xfrm>
            <a:prstGeom prst="rect">
              <a:avLst/>
            </a:prstGeom>
            <a:noFill/>
          </p:spPr>
          <p:txBody>
            <a:bodyPr spcFirstLastPara="1" wrap="none" lIns="83549" tIns="41775" rIns="83549" bIns="41775" numCol="1">
              <a:prstTxWarp prst="textArchDown">
                <a:avLst>
                  <a:gd name="adj" fmla="val 2912257"/>
                </a:avLst>
              </a:prstTxWarp>
              <a:spAutoFit/>
            </a:bodyPr>
            <a:lstStyle/>
            <a:p>
              <a:pPr marL="0" marR="0" lvl="0" indent="0" algn="ctr" defTabSz="835451" rtl="0" eaLnBrk="0" fontAlgn="base" latinLnBrk="0" hangingPunct="0">
                <a:lnSpc>
                  <a:spcPct val="100000"/>
                </a:lnSpc>
                <a:spcBef>
                  <a:spcPct val="0"/>
                </a:spcBef>
                <a:spcAft>
                  <a:spcPct val="0"/>
                </a:spcAft>
                <a:buClrTx/>
                <a:buSzTx/>
                <a:buFontTx/>
                <a:buNone/>
                <a:tabLst/>
                <a:defRPr/>
              </a:pPr>
              <a:endParaRPr kumimoji="0" lang="en-US" sz="2193"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venir Next LT Pro" panose="020B0504020202020204" pitchFamily="34" charset="0"/>
                <a:ea typeface="MS PGothic" panose="020B0600070205080204" pitchFamily="34" charset="-128"/>
                <a:cs typeface="+mn-cs"/>
              </a:endParaRPr>
            </a:p>
          </p:txBody>
        </p:sp>
      </p:grpSp>
    </p:spTree>
    <p:extLst>
      <p:ext uri="{BB962C8B-B14F-4D97-AF65-F5344CB8AC3E}">
        <p14:creationId xmlns:p14="http://schemas.microsoft.com/office/powerpoint/2010/main" val="322486274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E0DC50-645F-4E22-B7C1-12095309828F}"/>
              </a:ext>
            </a:extLst>
          </p:cNvPr>
          <p:cNvSpPr>
            <a:spLocks noGrp="1"/>
          </p:cNvSpPr>
          <p:nvPr>
            <p:ph type="title"/>
          </p:nvPr>
        </p:nvSpPr>
        <p:spPr>
          <a:xfrm>
            <a:off x="450235" y="857788"/>
            <a:ext cx="7742240" cy="377230"/>
          </a:xfrm>
        </p:spPr>
        <p:txBody>
          <a:bodyPr/>
          <a:lstStyle/>
          <a:p>
            <a:r>
              <a:rPr lang="en-GB" dirty="0"/>
              <a:t>The “MAXIMUM DIVERSIFICATION</a:t>
            </a:r>
            <a:r>
              <a:rPr lang="en-GB" baseline="30000" dirty="0"/>
              <a:t>®”</a:t>
            </a:r>
            <a:r>
              <a:rPr lang="en-GB" dirty="0"/>
              <a:t> APPROACH</a:t>
            </a:r>
            <a:br>
              <a:rPr lang="fr-FR" dirty="0"/>
            </a:br>
            <a:endParaRPr lang="en-GB" dirty="0"/>
          </a:p>
        </p:txBody>
      </p:sp>
      <p:sp>
        <p:nvSpPr>
          <p:cNvPr id="4" name="Espace réservé du contenu 3">
            <a:extLst>
              <a:ext uri="{FF2B5EF4-FFF2-40B4-BE49-F238E27FC236}">
                <a16:creationId xmlns:a16="http://schemas.microsoft.com/office/drawing/2014/main" id="{F60FB0C4-CA8B-4B49-9599-9ED2CFAC2CE6}"/>
              </a:ext>
            </a:extLst>
          </p:cNvPr>
          <p:cNvSpPr>
            <a:spLocks noGrp="1"/>
          </p:cNvSpPr>
          <p:nvPr>
            <p:ph sz="quarter" idx="4294967295"/>
          </p:nvPr>
        </p:nvSpPr>
        <p:spPr>
          <a:xfrm>
            <a:off x="1631362" y="2462519"/>
            <a:ext cx="5991087" cy="1423681"/>
          </a:xfrm>
        </p:spPr>
        <p:txBody>
          <a:bodyPr/>
          <a:lstStyle/>
          <a:p>
            <a:endParaRPr lang="en-GB" sz="1315" dirty="0">
              <a:latin typeface="+mj-lt"/>
            </a:endParaRPr>
          </a:p>
          <a:p>
            <a:pPr marL="0" lvl="1" algn="just" defTabSz="481153">
              <a:buClr>
                <a:srgbClr val="EE7D14"/>
              </a:buClr>
            </a:pPr>
            <a:r>
              <a:rPr lang="en-GB" sz="1315" dirty="0">
                <a:solidFill>
                  <a:srgbClr val="000000"/>
                </a:solidFill>
                <a:latin typeface="+mj-lt"/>
                <a:cs typeface="+mn-cs"/>
              </a:rPr>
              <a:t>Definition of a mathematical measure of a portfolio’s diversification: </a:t>
            </a:r>
          </a:p>
          <a:p>
            <a:pPr marL="0" lvl="1" indent="0" algn="just" defTabSz="481153">
              <a:buClr>
                <a:srgbClr val="EE7D14"/>
              </a:buClr>
              <a:buNone/>
            </a:pPr>
            <a:r>
              <a:rPr lang="en-GB" sz="1315" dirty="0">
                <a:solidFill>
                  <a:srgbClr val="000000"/>
                </a:solidFill>
                <a:latin typeface="+mj-lt"/>
                <a:cs typeface="+mn-cs"/>
              </a:rPr>
              <a:t>     the Diversification Ratio® (patented),</a:t>
            </a:r>
          </a:p>
          <a:p>
            <a:pPr marL="0" lvl="1" algn="just" defTabSz="481153">
              <a:buClr>
                <a:srgbClr val="EE7D14"/>
              </a:buClr>
            </a:pPr>
            <a:r>
              <a:rPr lang="en-GB" sz="1315" dirty="0">
                <a:solidFill>
                  <a:srgbClr val="000000"/>
                </a:solidFill>
                <a:latin typeface="+mj-lt"/>
                <a:cs typeface="+mn-cs"/>
              </a:rPr>
              <a:t>Set up of an investment process that increases this Diversification Ratio®,</a:t>
            </a:r>
          </a:p>
          <a:p>
            <a:pPr marL="0" lvl="1" algn="just" defTabSz="481153">
              <a:buClr>
                <a:srgbClr val="EE7D14"/>
              </a:buClr>
            </a:pPr>
            <a:r>
              <a:rPr lang="en-GB" sz="1315" dirty="0">
                <a:solidFill>
                  <a:srgbClr val="000000"/>
                </a:solidFill>
                <a:latin typeface="+mj-lt"/>
                <a:cs typeface="+mn-cs"/>
              </a:rPr>
              <a:t>Long-only, non leveraged and fully invested</a:t>
            </a:r>
          </a:p>
        </p:txBody>
      </p:sp>
      <p:sp>
        <p:nvSpPr>
          <p:cNvPr id="18" name="ZoneTexte 17">
            <a:extLst>
              <a:ext uri="{FF2B5EF4-FFF2-40B4-BE49-F238E27FC236}">
                <a16:creationId xmlns:a16="http://schemas.microsoft.com/office/drawing/2014/main" id="{1656838A-237B-4DB3-9DCB-574895CF13DC}"/>
              </a:ext>
            </a:extLst>
          </p:cNvPr>
          <p:cNvSpPr txBox="1">
            <a:spLocks/>
          </p:cNvSpPr>
          <p:nvPr/>
        </p:nvSpPr>
        <p:spPr>
          <a:xfrm>
            <a:off x="450234" y="1563955"/>
            <a:ext cx="8593383" cy="901785"/>
          </a:xfrm>
          <a:prstGeom prst="rect">
            <a:avLst/>
          </a:prstGeom>
          <a:noFill/>
          <a:ln>
            <a:noFill/>
          </a:ln>
        </p:spPr>
        <p:txBody>
          <a:bodyPr wrap="square" rtlCol="0">
            <a:spAutoFit/>
          </a:bodyPr>
          <a:lstStyle>
            <a:defPPr>
              <a:defRPr lang="en-US"/>
            </a:defPPr>
            <a:lvl1pPr algn="just">
              <a:defRPr sz="1200"/>
            </a:lvl1pPr>
          </a:lstStyle>
          <a:p>
            <a:pPr defTabSz="481153" eaLnBrk="1" fontAlgn="auto" hangingPunct="1">
              <a:spcBef>
                <a:spcPts val="0"/>
              </a:spcBef>
              <a:spcAft>
                <a:spcPts val="0"/>
              </a:spcAft>
              <a:buClr>
                <a:srgbClr val="7F7F7F"/>
              </a:buClr>
              <a:defRPr/>
            </a:pPr>
            <a:r>
              <a:rPr lang="fr-FR" sz="1315" dirty="0">
                <a:solidFill>
                  <a:srgbClr val="000000"/>
                </a:solidFill>
                <a:latin typeface="+mj-lt"/>
              </a:rPr>
              <a:t>Maximum Diversification</a:t>
            </a:r>
            <a:r>
              <a:rPr lang="en-GB" sz="1315" baseline="30000" dirty="0">
                <a:solidFill>
                  <a:srgbClr val="000000"/>
                </a:solidFill>
                <a:latin typeface="+mj-lt"/>
              </a:rPr>
              <a:t>®</a:t>
            </a:r>
            <a:r>
              <a:rPr lang="fr-FR" sz="1315" dirty="0">
                <a:solidFill>
                  <a:srgbClr val="000000"/>
                </a:solidFill>
                <a:latin typeface="+mj-lt"/>
              </a:rPr>
              <a:t>: a quantitative </a:t>
            </a:r>
            <a:r>
              <a:rPr lang="fr-FR" sz="1315" dirty="0" err="1">
                <a:solidFill>
                  <a:srgbClr val="000000"/>
                </a:solidFill>
                <a:latin typeface="+mj-lt"/>
              </a:rPr>
              <a:t>investment</a:t>
            </a:r>
            <a:r>
              <a:rPr lang="fr-FR" sz="1315" dirty="0">
                <a:solidFill>
                  <a:srgbClr val="000000"/>
                </a:solidFill>
                <a:latin typeface="+mj-lt"/>
              </a:rPr>
              <a:t> </a:t>
            </a:r>
            <a:r>
              <a:rPr lang="fr-FR" sz="1315" dirty="0" err="1">
                <a:solidFill>
                  <a:srgbClr val="000000"/>
                </a:solidFill>
                <a:latin typeface="+mj-lt"/>
              </a:rPr>
              <a:t>approach</a:t>
            </a:r>
            <a:r>
              <a:rPr lang="fr-FR" sz="1315" dirty="0">
                <a:solidFill>
                  <a:srgbClr val="000000"/>
                </a:solidFill>
                <a:latin typeface="+mj-lt"/>
              </a:rPr>
              <a:t> </a:t>
            </a:r>
            <a:r>
              <a:rPr lang="fr-FR" sz="1315" dirty="0" err="1">
                <a:solidFill>
                  <a:srgbClr val="000000"/>
                </a:solidFill>
                <a:latin typeface="+mj-lt"/>
              </a:rPr>
              <a:t>based</a:t>
            </a:r>
            <a:r>
              <a:rPr lang="fr-FR" sz="1315" dirty="0">
                <a:solidFill>
                  <a:srgbClr val="000000"/>
                </a:solidFill>
                <a:latin typeface="+mj-lt"/>
              </a:rPr>
              <a:t> on a unique </a:t>
            </a:r>
            <a:r>
              <a:rPr lang="fr-FR" sz="1315" dirty="0" err="1">
                <a:solidFill>
                  <a:srgbClr val="000000"/>
                </a:solidFill>
                <a:latin typeface="+mj-lt"/>
              </a:rPr>
              <a:t>principle</a:t>
            </a:r>
            <a:r>
              <a:rPr lang="fr-FR" sz="1315" dirty="0">
                <a:solidFill>
                  <a:srgbClr val="000000"/>
                </a:solidFill>
                <a:latin typeface="+mj-lt"/>
              </a:rPr>
              <a:t> – building the Most </a:t>
            </a:r>
            <a:r>
              <a:rPr lang="fr-FR" sz="1315" dirty="0" err="1">
                <a:solidFill>
                  <a:srgbClr val="000000"/>
                </a:solidFill>
                <a:latin typeface="+mj-lt"/>
              </a:rPr>
              <a:t>Diversified</a:t>
            </a:r>
            <a:r>
              <a:rPr lang="fr-FR" sz="1315" dirty="0">
                <a:solidFill>
                  <a:srgbClr val="000000"/>
                </a:solidFill>
                <a:latin typeface="+mj-lt"/>
              </a:rPr>
              <a:t> Portfolio</a:t>
            </a:r>
            <a:r>
              <a:rPr lang="en-GB" sz="1315" baseline="30000" dirty="0">
                <a:solidFill>
                  <a:srgbClr val="000000"/>
                </a:solidFill>
                <a:latin typeface="+mj-lt"/>
              </a:rPr>
              <a:t>® </a:t>
            </a:r>
            <a:endParaRPr lang="fr-FR" sz="1315" baseline="30000" dirty="0">
              <a:solidFill>
                <a:srgbClr val="000000"/>
              </a:solidFill>
              <a:latin typeface="+mj-lt"/>
            </a:endParaRPr>
          </a:p>
          <a:p>
            <a:pPr defTabSz="481153" eaLnBrk="1" fontAlgn="auto" hangingPunct="1">
              <a:spcBef>
                <a:spcPts val="0"/>
              </a:spcBef>
              <a:spcAft>
                <a:spcPts val="0"/>
              </a:spcAft>
              <a:buClr>
                <a:srgbClr val="7F7F7F"/>
              </a:buClr>
              <a:defRPr/>
            </a:pPr>
            <a:endParaRPr lang="fr-FR" sz="1315" dirty="0">
              <a:solidFill>
                <a:srgbClr val="000000"/>
              </a:solidFill>
              <a:latin typeface="+mj-lt"/>
            </a:endParaRPr>
          </a:p>
          <a:p>
            <a:pPr defTabSz="481153" eaLnBrk="1" fontAlgn="auto" hangingPunct="1">
              <a:spcBef>
                <a:spcPts val="0"/>
              </a:spcBef>
              <a:spcAft>
                <a:spcPts val="0"/>
              </a:spcAft>
              <a:buClr>
                <a:srgbClr val="7F7F7F"/>
              </a:buClr>
              <a:defRPr/>
            </a:pPr>
            <a:r>
              <a:rPr lang="fr-FR" sz="1315" dirty="0">
                <a:solidFill>
                  <a:srgbClr val="000000"/>
                </a:solidFill>
                <a:latin typeface="+mj-lt"/>
              </a:rPr>
              <a:t>The MDP</a:t>
            </a:r>
            <a:r>
              <a:rPr lang="en-GB" sz="1315" baseline="30000" dirty="0">
                <a:solidFill>
                  <a:srgbClr val="000000"/>
                </a:solidFill>
                <a:latin typeface="+mj-lt"/>
              </a:rPr>
              <a:t>®</a:t>
            </a:r>
            <a:r>
              <a:rPr lang="fr-FR" sz="1315" dirty="0">
                <a:solidFill>
                  <a:srgbClr val="000000"/>
                </a:solidFill>
                <a:latin typeface="+mj-lt"/>
              </a:rPr>
              <a:t> portfolio objective: </a:t>
            </a:r>
            <a:r>
              <a:rPr lang="fr-FR" sz="1315" dirty="0" err="1">
                <a:solidFill>
                  <a:srgbClr val="000000"/>
                </a:solidFill>
                <a:latin typeface="+mj-lt"/>
              </a:rPr>
              <a:t>outperform</a:t>
            </a:r>
            <a:r>
              <a:rPr lang="fr-FR" sz="1315" dirty="0">
                <a:solidFill>
                  <a:srgbClr val="000000"/>
                </a:solidFill>
                <a:latin typeface="+mj-lt"/>
              </a:rPr>
              <a:t> the </a:t>
            </a:r>
            <a:r>
              <a:rPr lang="fr-FR" sz="1315" dirty="0" err="1">
                <a:solidFill>
                  <a:srgbClr val="000000"/>
                </a:solidFill>
                <a:latin typeface="+mj-lt"/>
              </a:rPr>
              <a:t>market</a:t>
            </a:r>
            <a:r>
              <a:rPr lang="fr-FR" sz="1315" dirty="0">
                <a:solidFill>
                  <a:srgbClr val="000000"/>
                </a:solidFill>
                <a:latin typeface="+mj-lt"/>
              </a:rPr>
              <a:t> cap index </a:t>
            </a:r>
            <a:r>
              <a:rPr lang="fr-FR" sz="1315" dirty="0" err="1">
                <a:solidFill>
                  <a:srgbClr val="000000"/>
                </a:solidFill>
                <a:latin typeface="+mj-lt"/>
              </a:rPr>
              <a:t>with</a:t>
            </a:r>
            <a:r>
              <a:rPr lang="fr-FR" sz="1315" dirty="0">
                <a:solidFill>
                  <a:srgbClr val="000000"/>
                </a:solidFill>
                <a:latin typeface="+mj-lt"/>
              </a:rPr>
              <a:t> </a:t>
            </a:r>
            <a:r>
              <a:rPr lang="fr-FR" sz="1315" dirty="0" err="1">
                <a:solidFill>
                  <a:srgbClr val="000000"/>
                </a:solidFill>
                <a:latin typeface="+mj-lt"/>
              </a:rPr>
              <a:t>less</a:t>
            </a:r>
            <a:r>
              <a:rPr lang="fr-FR" sz="1315" dirty="0">
                <a:solidFill>
                  <a:srgbClr val="000000"/>
                </a:solidFill>
                <a:latin typeface="+mj-lt"/>
              </a:rPr>
              <a:t> </a:t>
            </a:r>
            <a:r>
              <a:rPr lang="fr-FR" sz="1315" dirty="0" err="1">
                <a:solidFill>
                  <a:srgbClr val="000000"/>
                </a:solidFill>
                <a:latin typeface="+mj-lt"/>
              </a:rPr>
              <a:t>risk</a:t>
            </a:r>
            <a:r>
              <a:rPr lang="fr-FR" sz="1315" dirty="0">
                <a:solidFill>
                  <a:srgbClr val="000000"/>
                </a:solidFill>
                <a:latin typeface="+mj-lt"/>
              </a:rPr>
              <a:t>, by </a:t>
            </a:r>
            <a:r>
              <a:rPr lang="fr-FR" sz="1315" dirty="0" err="1">
                <a:solidFill>
                  <a:srgbClr val="000000"/>
                </a:solidFill>
                <a:latin typeface="+mj-lt"/>
              </a:rPr>
              <a:t>increasing</a:t>
            </a:r>
            <a:r>
              <a:rPr lang="fr-FR" sz="1315" dirty="0">
                <a:solidFill>
                  <a:srgbClr val="000000"/>
                </a:solidFill>
                <a:latin typeface="+mj-lt"/>
              </a:rPr>
              <a:t> diversification</a:t>
            </a:r>
          </a:p>
        </p:txBody>
      </p:sp>
      <p:sp>
        <p:nvSpPr>
          <p:cNvPr id="6" name="Espace réservé du numéro de diapositive 5">
            <a:extLst>
              <a:ext uri="{FF2B5EF4-FFF2-40B4-BE49-F238E27FC236}">
                <a16:creationId xmlns:a16="http://schemas.microsoft.com/office/drawing/2014/main" id="{E7CA6A1C-E435-44A2-920A-5FF0D190AB24}"/>
              </a:ext>
            </a:extLst>
          </p:cNvPr>
          <p:cNvSpPr>
            <a:spLocks noGrp="1"/>
          </p:cNvSpPr>
          <p:nvPr>
            <p:ph type="sldNum" sz="quarter" idx="12"/>
          </p:nvPr>
        </p:nvSpPr>
        <p:spPr/>
        <p:txBody>
          <a:bodyPr/>
          <a:lstStyle/>
          <a:p>
            <a:pPr defTabSz="332943" eaLnBrk="1" fontAlgn="auto" hangingPunct="1">
              <a:spcBef>
                <a:spcPts val="0"/>
              </a:spcBef>
              <a:spcAft>
                <a:spcPts val="0"/>
              </a:spcAft>
              <a:defRPr/>
            </a:pPr>
            <a:fld id="{355F9927-066A-4E42-B902-7FE3DF2732F9}" type="slidenum">
              <a:rPr lang="en-US" sz="858"/>
              <a:pPr defTabSz="332943" eaLnBrk="1" fontAlgn="auto" hangingPunct="1">
                <a:spcBef>
                  <a:spcPts val="0"/>
                </a:spcBef>
                <a:spcAft>
                  <a:spcPts val="0"/>
                </a:spcAft>
                <a:defRPr/>
              </a:pPr>
              <a:t>11</a:t>
            </a:fld>
            <a:endParaRPr lang="en-US" sz="858"/>
          </a:p>
        </p:txBody>
      </p:sp>
      <p:pic>
        <p:nvPicPr>
          <p:cNvPr id="5" name="Picture 1">
            <a:extLst>
              <a:ext uri="{FF2B5EF4-FFF2-40B4-BE49-F238E27FC236}">
                <a16:creationId xmlns:a16="http://schemas.microsoft.com/office/drawing/2014/main" id="{6EB3BE6C-68BD-1F26-F4E7-FBDD2A7D7D6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2853" r="3165" b="4920"/>
          <a:stretch/>
        </p:blipFill>
        <p:spPr bwMode="auto">
          <a:xfrm>
            <a:off x="5538980" y="4002307"/>
            <a:ext cx="3881456" cy="257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921E21D-969C-6BE2-2DB6-F3A4EA377A55}"/>
              </a:ext>
            </a:extLst>
          </p:cNvPr>
          <p:cNvSpPr>
            <a:spLocks/>
          </p:cNvSpPr>
          <p:nvPr/>
        </p:nvSpPr>
        <p:spPr>
          <a:xfrm>
            <a:off x="5538980" y="6714389"/>
            <a:ext cx="4117054" cy="406009"/>
          </a:xfrm>
          <a:prstGeom prst="rect">
            <a:avLst/>
          </a:prstGeom>
        </p:spPr>
        <p:txBody>
          <a:bodyPr wrap="square">
            <a:spAutoFit/>
          </a:bodyPr>
          <a:lstStyle/>
          <a:p>
            <a:pPr lvl="0" algn="just"/>
            <a:r>
              <a:rPr lang="en-GB" sz="1019">
                <a:solidFill>
                  <a:prstClr val="black"/>
                </a:solidFill>
                <a:latin typeface="Avenir Next LT Pro" panose="020B0504020202020204" pitchFamily="34" charset="0"/>
                <a:cs typeface="Calibri" panose="020F0502020204030204" pitchFamily="34" charset="0"/>
              </a:rPr>
              <a:t>TOBAM Founder Yves Choueifaty meeting with </a:t>
            </a:r>
            <a:r>
              <a:rPr lang="en-GB" sz="1019" err="1">
                <a:solidFill>
                  <a:srgbClr val="000000"/>
                </a:solidFill>
                <a:latin typeface="Avenir Next LT Pro" panose="020B0504020202020204" pitchFamily="34" charset="0"/>
              </a:rPr>
              <a:t>Dr.</a:t>
            </a:r>
            <a:r>
              <a:rPr lang="en-GB" sz="1019">
                <a:solidFill>
                  <a:srgbClr val="000000"/>
                </a:solidFill>
                <a:latin typeface="Avenir Next LT Pro" panose="020B0504020202020204" pitchFamily="34" charset="0"/>
              </a:rPr>
              <a:t> Harry Markowitz, Nobel Prize winner (San Diego - June 2019)</a:t>
            </a:r>
            <a:endParaRPr lang="en-GB" sz="1019">
              <a:solidFill>
                <a:srgbClr val="000000"/>
              </a:solidFill>
              <a:latin typeface="Avenir Next LT Pro" panose="020B0504020202020204" pitchFamily="34" charset="0"/>
              <a:cs typeface="Calibri" panose="020F0502020204030204" pitchFamily="34" charset="0"/>
            </a:endParaRPr>
          </a:p>
        </p:txBody>
      </p:sp>
      <p:sp>
        <p:nvSpPr>
          <p:cNvPr id="8" name="Rectangle 3">
            <a:extLst>
              <a:ext uri="{FF2B5EF4-FFF2-40B4-BE49-F238E27FC236}">
                <a16:creationId xmlns:a16="http://schemas.microsoft.com/office/drawing/2014/main" id="{CA1AED71-E86F-D383-73E3-13363AAB8837}"/>
              </a:ext>
            </a:extLst>
          </p:cNvPr>
          <p:cNvSpPr txBox="1">
            <a:spLocks noChangeArrowheads="1"/>
          </p:cNvSpPr>
          <p:nvPr>
            <p:custDataLst>
              <p:tags r:id="rId1"/>
            </p:custDataLst>
          </p:nvPr>
        </p:nvSpPr>
        <p:spPr>
          <a:xfrm>
            <a:off x="476402" y="4249157"/>
            <a:ext cx="4270524" cy="2324615"/>
          </a:xfrm>
          <a:prstGeom prst="rect">
            <a:avLst/>
          </a:prstGeom>
        </p:spPr>
        <p:txBody>
          <a:bodyPr lIns="72782" tIns="36973" rIns="73943" bIns="36973"/>
          <a:lstStyle>
            <a:lvl1pPr marL="301472" indent="-301472" algn="l" rtl="0" eaLnBrk="1" fontAlgn="base" hangingPunct="1">
              <a:spcBef>
                <a:spcPct val="20000"/>
              </a:spcBef>
              <a:spcAft>
                <a:spcPct val="0"/>
              </a:spcAft>
              <a:buClr>
                <a:srgbClr val="A4B5AD"/>
              </a:buClr>
              <a:buFont typeface="Wingdings" pitchFamily="2" charset="2"/>
              <a:buNone/>
              <a:defRPr sz="1900" kern="1200">
                <a:solidFill>
                  <a:schemeClr val="tx1"/>
                </a:solidFill>
                <a:latin typeface="Arial" pitchFamily="34" charset="0"/>
                <a:ea typeface="+mn-ea"/>
                <a:cs typeface="Arial" pitchFamily="34" charset="0"/>
              </a:defRPr>
            </a:lvl1pPr>
            <a:lvl2pPr marL="825085" indent="-317338" algn="l" rtl="0" eaLnBrk="1" fontAlgn="base" hangingPunct="1">
              <a:spcBef>
                <a:spcPct val="20000"/>
              </a:spcBef>
              <a:spcAft>
                <a:spcPct val="0"/>
              </a:spcAft>
              <a:buFont typeface="Arial" charset="0"/>
              <a:buChar char="–"/>
              <a:defRPr sz="1900" kern="1200">
                <a:solidFill>
                  <a:schemeClr val="tx1"/>
                </a:solidFill>
                <a:latin typeface="Helvetica LT Std" pitchFamily="34" charset="0"/>
                <a:ea typeface="+mn-ea"/>
                <a:cs typeface="+mn-cs"/>
              </a:defRPr>
            </a:lvl2pPr>
            <a:lvl3pPr marL="1269368" indent="-253884" algn="l" rtl="0" eaLnBrk="1" fontAlgn="base" hangingPunct="1">
              <a:spcBef>
                <a:spcPct val="20000"/>
              </a:spcBef>
              <a:spcAft>
                <a:spcPct val="0"/>
              </a:spcAft>
              <a:buFont typeface="Arial" charset="0"/>
              <a:buChar char="•"/>
              <a:defRPr sz="1900" kern="1200">
                <a:solidFill>
                  <a:schemeClr val="tx1"/>
                </a:solidFill>
                <a:latin typeface="Helvetica LT Std" pitchFamily="34" charset="0"/>
                <a:ea typeface="+mn-ea"/>
                <a:cs typeface="+mn-cs"/>
              </a:defRPr>
            </a:lvl3pPr>
            <a:lvl4pPr marL="1777117" indent="-253884" algn="l" rtl="0" eaLnBrk="1" fontAlgn="base" hangingPunct="1">
              <a:spcBef>
                <a:spcPct val="20000"/>
              </a:spcBef>
              <a:spcAft>
                <a:spcPct val="0"/>
              </a:spcAft>
              <a:buFont typeface="Arial" charset="0"/>
              <a:buChar char="–"/>
              <a:defRPr sz="1900" kern="1200">
                <a:solidFill>
                  <a:schemeClr val="tx1"/>
                </a:solidFill>
                <a:latin typeface="Helvetica LT Std" pitchFamily="34" charset="0"/>
                <a:ea typeface="+mn-ea"/>
                <a:cs typeface="+mn-cs"/>
              </a:defRPr>
            </a:lvl4pPr>
            <a:lvl5pPr marL="2284860" indent="-253884" algn="l" rtl="0" eaLnBrk="1" fontAlgn="base" hangingPunct="1">
              <a:spcBef>
                <a:spcPct val="20000"/>
              </a:spcBef>
              <a:spcAft>
                <a:spcPct val="0"/>
              </a:spcAft>
              <a:buFont typeface="Arial" charset="0"/>
              <a:buChar char="»"/>
              <a:defRPr sz="1900" kern="1200">
                <a:solidFill>
                  <a:schemeClr val="tx1"/>
                </a:solidFill>
                <a:latin typeface="Helvetica LT Std" pitchFamily="34" charset="0"/>
                <a:ea typeface="+mn-ea"/>
                <a:cs typeface="+mn-cs"/>
              </a:defRPr>
            </a:lvl5pPr>
            <a:lvl6pPr marL="2792612" indent="-253884" algn="l" defTabSz="101549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0357" indent="-253884" algn="l" defTabSz="101549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8103" indent="-253884" algn="l" defTabSz="101549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5848" indent="-253884" algn="l" defTabSz="1015495"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219539" indent="-219539" defTabSz="665887">
              <a:buClr>
                <a:srgbClr val="FFFFFF">
                  <a:lumMod val="65000"/>
                </a:srgbClr>
              </a:buClr>
              <a:defRPr/>
            </a:pPr>
            <a:r>
              <a:rPr lang="en-GB" altLang="ja-JP" sz="1315">
                <a:solidFill>
                  <a:srgbClr val="000000"/>
                </a:solidFill>
                <a:latin typeface="Avenir Next LT Pro" panose="020B0504020202020204" pitchFamily="34" charset="0"/>
              </a:rPr>
              <a:t>The MDP</a:t>
            </a:r>
            <a:r>
              <a:rPr lang="en-GB" altLang="ja-JP" sz="1315" baseline="30000">
                <a:solidFill>
                  <a:srgbClr val="000000"/>
                </a:solidFill>
                <a:latin typeface="Avenir Next LT Pro" panose="020B0504020202020204" pitchFamily="34" charset="0"/>
              </a:rPr>
              <a:t>®</a:t>
            </a:r>
            <a:r>
              <a:rPr lang="en-GB" altLang="ja-JP" sz="1315">
                <a:solidFill>
                  <a:srgbClr val="000000"/>
                </a:solidFill>
                <a:latin typeface="Avenir Next LT Pro" panose="020B0504020202020204" pitchFamily="34" charset="0"/>
              </a:rPr>
              <a:t>:</a:t>
            </a:r>
          </a:p>
          <a:p>
            <a:pPr marL="219539" indent="-219539" defTabSz="665887">
              <a:buClr>
                <a:srgbClr val="FFFFFF">
                  <a:lumMod val="65000"/>
                </a:srgbClr>
              </a:buClr>
              <a:buFont typeface="Wingdings" pitchFamily="2" charset="2"/>
              <a:buChar char="§"/>
              <a:defRPr/>
            </a:pPr>
            <a:endParaRPr lang="en-GB" altLang="ja-JP" sz="1315">
              <a:solidFill>
                <a:srgbClr val="000000"/>
              </a:solidFill>
              <a:latin typeface="Avenir Next LT Pro" panose="020B0504020202020204" pitchFamily="34" charset="0"/>
            </a:endParaRPr>
          </a:p>
          <a:p>
            <a:pPr lvl="1" defTabSz="665887">
              <a:buClr>
                <a:srgbClr val="4482F4"/>
              </a:buClr>
              <a:buFont typeface="Arial" panose="020B0604020202020204" pitchFamily="34" charset="0"/>
              <a:buChar char="•"/>
              <a:defRPr/>
            </a:pPr>
            <a:r>
              <a:rPr lang="en-GB" altLang="ja-JP" sz="1315">
                <a:solidFill>
                  <a:srgbClr val="000000"/>
                </a:solidFill>
                <a:latin typeface="Avenir Next LT Pro" panose="020B0504020202020204" pitchFamily="34" charset="0"/>
              </a:rPr>
              <a:t>neutrally allocates risk to the effective independent sources of risk,</a:t>
            </a:r>
          </a:p>
          <a:p>
            <a:pPr marL="249708" indent="-249708" defTabSz="665887">
              <a:buClr>
                <a:srgbClr val="4482F4"/>
              </a:buClr>
              <a:buFont typeface="Arial" panose="020B0604020202020204" pitchFamily="34" charset="0"/>
              <a:buChar char="•"/>
              <a:defRPr/>
            </a:pPr>
            <a:endParaRPr lang="en-GB" altLang="ja-JP" sz="1315">
              <a:solidFill>
                <a:srgbClr val="000000"/>
              </a:solidFill>
              <a:latin typeface="Avenir Next LT Pro" panose="020B0504020202020204" pitchFamily="34" charset="0"/>
            </a:endParaRPr>
          </a:p>
          <a:p>
            <a:pPr lvl="1" defTabSz="665887">
              <a:buClr>
                <a:srgbClr val="4482F4"/>
              </a:buClr>
              <a:buFont typeface="Arial" panose="020B0604020202020204" pitchFamily="34" charset="0"/>
              <a:buChar char="•"/>
              <a:defRPr/>
            </a:pPr>
            <a:r>
              <a:rPr lang="en-GB" altLang="ja-JP" sz="1315">
                <a:solidFill>
                  <a:srgbClr val="000000"/>
                </a:solidFill>
                <a:latin typeface="Avenir Next LT Pro" panose="020B0504020202020204" pitchFamily="34" charset="0"/>
              </a:rPr>
              <a:t>Attempts to be the undiversifiable portfolio,</a:t>
            </a:r>
          </a:p>
          <a:p>
            <a:pPr marL="249708" indent="-249708" defTabSz="665887">
              <a:buClr>
                <a:srgbClr val="4482F4"/>
              </a:buClr>
              <a:buFont typeface="Arial" panose="020B0604020202020204" pitchFamily="34" charset="0"/>
              <a:buChar char="•"/>
              <a:defRPr/>
            </a:pPr>
            <a:endParaRPr lang="en-GB" altLang="ja-JP" sz="1315">
              <a:solidFill>
                <a:srgbClr val="000000"/>
              </a:solidFill>
              <a:latin typeface="Avenir Next LT Pro" panose="020B0504020202020204" pitchFamily="34" charset="0"/>
            </a:endParaRPr>
          </a:p>
          <a:p>
            <a:pPr lvl="1" defTabSz="665887">
              <a:buClr>
                <a:srgbClr val="4482F4"/>
              </a:buClr>
              <a:buFont typeface="Arial" panose="020B0604020202020204" pitchFamily="34" charset="0"/>
              <a:buChar char="•"/>
              <a:defRPr/>
            </a:pPr>
            <a:r>
              <a:rPr lang="en-GB" altLang="ja-JP" sz="1315">
                <a:solidFill>
                  <a:srgbClr val="000000"/>
                </a:solidFill>
                <a:latin typeface="Avenir Next LT Pro" panose="020B0504020202020204" pitchFamily="34" charset="0"/>
              </a:rPr>
              <a:t>provides a theoretical definition of the market risk premium</a:t>
            </a:r>
            <a:endParaRPr lang="fr-FR" altLang="ja-JP" sz="1315">
              <a:solidFill>
                <a:srgbClr val="000000"/>
              </a:solidFill>
              <a:latin typeface="Avenir Next LT Pro" panose="020B0504020202020204" pitchFamily="34" charset="0"/>
            </a:endParaRPr>
          </a:p>
          <a:p>
            <a:pPr marL="219539" indent="-219539" defTabSz="665887">
              <a:defRPr/>
            </a:pPr>
            <a:endParaRPr lang="en-US" altLang="ja-JP" sz="1315" b="1">
              <a:solidFill>
                <a:srgbClr val="000000"/>
              </a:solidFill>
              <a:latin typeface="Avenir Next LT Pro" panose="020B0504020202020204" pitchFamily="34" charset="0"/>
              <a:ea typeface="MS PGothic" pitchFamily="34" charset="-128"/>
            </a:endParaRPr>
          </a:p>
          <a:p>
            <a:pPr marL="219539" indent="-219539" defTabSz="665887">
              <a:defRPr/>
            </a:pPr>
            <a:endParaRPr lang="en-US" altLang="ja-JP" sz="1315" b="1">
              <a:solidFill>
                <a:srgbClr val="000000"/>
              </a:solidFill>
              <a:latin typeface="Avenir Next LT Pro" panose="020B0504020202020204" pitchFamily="34" charset="0"/>
              <a:ea typeface="MS PGothic" pitchFamily="34" charset="-128"/>
            </a:endParaRPr>
          </a:p>
          <a:p>
            <a:pPr marL="248926" indent="-248926" defTabSz="665887">
              <a:defRPr/>
            </a:pPr>
            <a:endParaRPr lang="fr-FR" altLang="ja-JP" sz="1315">
              <a:solidFill>
                <a:srgbClr val="000000"/>
              </a:solidFill>
              <a:latin typeface="Avenir Next LT Pro" panose="020B0504020202020204" pitchFamily="34" charset="0"/>
              <a:ea typeface="MS PGothic" pitchFamily="34" charset="-128"/>
            </a:endParaRPr>
          </a:p>
        </p:txBody>
      </p:sp>
    </p:spTree>
    <p:extLst>
      <p:ext uri="{BB962C8B-B14F-4D97-AF65-F5344CB8AC3E}">
        <p14:creationId xmlns:p14="http://schemas.microsoft.com/office/powerpoint/2010/main" val="1056775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E778B19-5D7F-432D-B789-2F178CC0F6A4}"/>
              </a:ext>
            </a:extLst>
          </p:cNvPr>
          <p:cNvSpPr>
            <a:spLocks noGrp="1"/>
          </p:cNvSpPr>
          <p:nvPr>
            <p:ph type="title"/>
          </p:nvPr>
        </p:nvSpPr>
        <p:spPr>
          <a:xfrm>
            <a:off x="450235" y="857788"/>
            <a:ext cx="7742240" cy="377230"/>
          </a:xfrm>
        </p:spPr>
        <p:txBody>
          <a:bodyPr/>
          <a:lstStyle/>
          <a:p>
            <a:r>
              <a:rPr lang="en-GB"/>
              <a:t>CAP-WEIGHTED INDICES TAKE ON HEAVY STRUCTURAL BIASES…</a:t>
            </a:r>
            <a:br>
              <a:rPr lang="fr-FR"/>
            </a:br>
            <a:endParaRPr lang="en-GB"/>
          </a:p>
        </p:txBody>
      </p:sp>
      <p:sp>
        <p:nvSpPr>
          <p:cNvPr id="9" name="Espace réservé du numéro de diapositive 8">
            <a:extLst>
              <a:ext uri="{FF2B5EF4-FFF2-40B4-BE49-F238E27FC236}">
                <a16:creationId xmlns:a16="http://schemas.microsoft.com/office/drawing/2014/main" id="{E9024A79-0316-4AD4-83C2-9DB02682312C}"/>
              </a:ext>
            </a:extLst>
          </p:cNvPr>
          <p:cNvSpPr>
            <a:spLocks noGrp="1"/>
          </p:cNvSpPr>
          <p:nvPr>
            <p:ph type="sldNum" sz="quarter" idx="12"/>
          </p:nvPr>
        </p:nvSpPr>
        <p:spPr/>
        <p:txBody>
          <a:bodyPr/>
          <a:lstStyle/>
          <a:p>
            <a:pPr defTabSz="332943" eaLnBrk="1" fontAlgn="auto" hangingPunct="1">
              <a:spcBef>
                <a:spcPts val="0"/>
              </a:spcBef>
              <a:spcAft>
                <a:spcPts val="0"/>
              </a:spcAft>
            </a:pPr>
            <a:fld id="{355F9927-066A-4E42-B902-7FE3DF2732F9}" type="slidenum">
              <a:rPr lang="en-US"/>
              <a:pPr defTabSz="332943" eaLnBrk="1" fontAlgn="auto" hangingPunct="1">
                <a:spcBef>
                  <a:spcPts val="0"/>
                </a:spcBef>
                <a:spcAft>
                  <a:spcPts val="0"/>
                </a:spcAft>
              </a:pPr>
              <a:t>12</a:t>
            </a:fld>
            <a:endParaRPr lang="en-US"/>
          </a:p>
        </p:txBody>
      </p:sp>
      <p:sp>
        <p:nvSpPr>
          <p:cNvPr id="10" name="Rectangle 11">
            <a:extLst>
              <a:ext uri="{FF2B5EF4-FFF2-40B4-BE49-F238E27FC236}">
                <a16:creationId xmlns:a16="http://schemas.microsoft.com/office/drawing/2014/main" id="{FB1A7E34-2154-F74E-AE7A-BEE3D9DAA1D4}"/>
              </a:ext>
            </a:extLst>
          </p:cNvPr>
          <p:cNvSpPr>
            <a:spLocks noChangeArrowheads="1"/>
          </p:cNvSpPr>
          <p:nvPr/>
        </p:nvSpPr>
        <p:spPr bwMode="auto">
          <a:xfrm>
            <a:off x="668124" y="2536801"/>
            <a:ext cx="4776585" cy="341262"/>
          </a:xfrm>
          <a:prstGeom prst="rect">
            <a:avLst/>
          </a:prstGeom>
          <a:noFill/>
          <a:ln w="9525">
            <a:noFill/>
            <a:miter lim="800000"/>
            <a:headEnd/>
            <a:tailEnd/>
          </a:ln>
        </p:spPr>
        <p:txBody>
          <a:bodyPr lIns="73961" tIns="36982" rIns="73961" bIns="36982" anchor="ctr"/>
          <a:lstStyle/>
          <a:p>
            <a:pPr marL="277348" indent="-277348" defTabSz="481153" eaLnBrk="1" fontAlgn="auto" hangingPunct="1">
              <a:lnSpc>
                <a:spcPct val="140000"/>
              </a:lnSpc>
              <a:spcBef>
                <a:spcPct val="20000"/>
              </a:spcBef>
              <a:spcAft>
                <a:spcPts val="0"/>
              </a:spcAft>
              <a:buClr>
                <a:srgbClr val="4482F4"/>
              </a:buClr>
              <a:buSzPct val="161000"/>
              <a:buFont typeface="Arial" panose="020B0604020202020204" pitchFamily="34" charset="0"/>
              <a:buChar char="•"/>
            </a:pPr>
            <a:r>
              <a:rPr lang="en-US" sz="1165">
                <a:solidFill>
                  <a:srgbClr val="000000"/>
                </a:solidFill>
                <a:latin typeface="Avenir Next LT Pro" panose="020B0504020202020204" pitchFamily="34" charset="0"/>
              </a:rPr>
              <a:t>US Equity Market - Sector Weights</a:t>
            </a:r>
          </a:p>
        </p:txBody>
      </p:sp>
      <p:sp>
        <p:nvSpPr>
          <p:cNvPr id="11" name="Rectangle 3">
            <a:extLst>
              <a:ext uri="{FF2B5EF4-FFF2-40B4-BE49-F238E27FC236}">
                <a16:creationId xmlns:a16="http://schemas.microsoft.com/office/drawing/2014/main" id="{5B8B1413-01E9-F74B-9A65-5EC65437ED77}"/>
              </a:ext>
            </a:extLst>
          </p:cNvPr>
          <p:cNvSpPr txBox="1">
            <a:spLocks noChangeArrowheads="1"/>
          </p:cNvSpPr>
          <p:nvPr>
            <p:custDataLst>
              <p:tags r:id="rId1"/>
            </p:custDataLst>
          </p:nvPr>
        </p:nvSpPr>
        <p:spPr>
          <a:xfrm>
            <a:off x="486096" y="1337259"/>
            <a:ext cx="9207793" cy="1018341"/>
          </a:xfrm>
          <a:prstGeom prst="rect">
            <a:avLst/>
          </a:prstGeom>
        </p:spPr>
        <p:txBody>
          <a:bodyPr lIns="66379" tIns="33189" rIns="66379" bIns="33189"/>
          <a:lstStyle>
            <a:lvl1pPr marL="301472" indent="-301472" algn="l" rtl="0" eaLnBrk="1" fontAlgn="base" hangingPunct="1">
              <a:spcBef>
                <a:spcPct val="20000"/>
              </a:spcBef>
              <a:spcAft>
                <a:spcPct val="0"/>
              </a:spcAft>
              <a:buClr>
                <a:srgbClr val="A4B5AD"/>
              </a:buClr>
              <a:buFont typeface="Wingdings" pitchFamily="2" charset="2"/>
              <a:buNone/>
              <a:defRPr sz="1900" kern="1200">
                <a:solidFill>
                  <a:schemeClr val="tx1"/>
                </a:solidFill>
                <a:latin typeface="Arial" pitchFamily="34" charset="0"/>
                <a:ea typeface="+mn-ea"/>
                <a:cs typeface="Arial" pitchFamily="34" charset="0"/>
              </a:defRPr>
            </a:lvl1pPr>
            <a:lvl2pPr marL="825085" indent="-317338" algn="l" rtl="0" eaLnBrk="1" fontAlgn="base" hangingPunct="1">
              <a:spcBef>
                <a:spcPct val="20000"/>
              </a:spcBef>
              <a:spcAft>
                <a:spcPct val="0"/>
              </a:spcAft>
              <a:buFont typeface="Arial" charset="0"/>
              <a:buChar char="–"/>
              <a:defRPr sz="1900" kern="1200">
                <a:solidFill>
                  <a:schemeClr val="tx1"/>
                </a:solidFill>
                <a:latin typeface="Helvetica LT Std" pitchFamily="34" charset="0"/>
                <a:ea typeface="+mn-ea"/>
                <a:cs typeface="+mn-cs"/>
              </a:defRPr>
            </a:lvl2pPr>
            <a:lvl3pPr marL="1269368" indent="-253884" algn="l" rtl="0" eaLnBrk="1" fontAlgn="base" hangingPunct="1">
              <a:spcBef>
                <a:spcPct val="20000"/>
              </a:spcBef>
              <a:spcAft>
                <a:spcPct val="0"/>
              </a:spcAft>
              <a:buFont typeface="Arial" charset="0"/>
              <a:buChar char="•"/>
              <a:defRPr sz="1900" kern="1200">
                <a:solidFill>
                  <a:schemeClr val="tx1"/>
                </a:solidFill>
                <a:latin typeface="Helvetica LT Std" pitchFamily="34" charset="0"/>
                <a:ea typeface="+mn-ea"/>
                <a:cs typeface="+mn-cs"/>
              </a:defRPr>
            </a:lvl3pPr>
            <a:lvl4pPr marL="1777117" indent="-253884" algn="l" rtl="0" eaLnBrk="1" fontAlgn="base" hangingPunct="1">
              <a:spcBef>
                <a:spcPct val="20000"/>
              </a:spcBef>
              <a:spcAft>
                <a:spcPct val="0"/>
              </a:spcAft>
              <a:buFont typeface="Arial" charset="0"/>
              <a:buChar char="–"/>
              <a:defRPr sz="1900" kern="1200">
                <a:solidFill>
                  <a:schemeClr val="tx1"/>
                </a:solidFill>
                <a:latin typeface="Helvetica LT Std" pitchFamily="34" charset="0"/>
                <a:ea typeface="+mn-ea"/>
                <a:cs typeface="+mn-cs"/>
              </a:defRPr>
            </a:lvl4pPr>
            <a:lvl5pPr marL="2284860" indent="-253884" algn="l" rtl="0" eaLnBrk="1" fontAlgn="base" hangingPunct="1">
              <a:spcBef>
                <a:spcPct val="20000"/>
              </a:spcBef>
              <a:spcAft>
                <a:spcPct val="0"/>
              </a:spcAft>
              <a:buFont typeface="Arial" charset="0"/>
              <a:buChar char="»"/>
              <a:defRPr sz="1900" kern="1200">
                <a:solidFill>
                  <a:schemeClr val="tx1"/>
                </a:solidFill>
                <a:latin typeface="Helvetica LT Std" pitchFamily="34" charset="0"/>
                <a:ea typeface="+mn-ea"/>
                <a:cs typeface="+mn-cs"/>
              </a:defRPr>
            </a:lvl5pPr>
            <a:lvl6pPr marL="2792612" indent="-253884" algn="l" defTabSz="101549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0357" indent="-253884" algn="l" defTabSz="101549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8103" indent="-253884" algn="l" defTabSz="101549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5848" indent="-253884" algn="l" defTabSz="1015495"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283203" indent="-283203" algn="just" defTabSz="481153">
              <a:buClr>
                <a:srgbClr val="EE7D14"/>
              </a:buClr>
              <a:buFont typeface="Arial" panose="020B0604020202020204" pitchFamily="34" charset="0"/>
              <a:buChar char="•"/>
            </a:pPr>
            <a:r>
              <a:rPr lang="en-GB" altLang="ja-JP" sz="1602">
                <a:solidFill>
                  <a:srgbClr val="000000"/>
                </a:solidFill>
                <a:latin typeface="Avenir Next LT Pro" panose="020B0504020202020204" pitchFamily="34" charset="0"/>
                <a:ea typeface="MS PGothic" pitchFamily="34" charset="-128"/>
              </a:rPr>
              <a:t>As stocks appreciate, the greater their index representation, and conversely so</a:t>
            </a:r>
          </a:p>
          <a:p>
            <a:pPr marL="283203" indent="-283203" algn="just" defTabSz="481153">
              <a:buClr>
                <a:srgbClr val="EE7D14"/>
              </a:buClr>
              <a:buFont typeface="Arial" panose="020B0604020202020204" pitchFamily="34" charset="0"/>
              <a:buChar char="•"/>
            </a:pPr>
            <a:r>
              <a:rPr lang="en-GB" altLang="ja-JP" sz="1602">
                <a:solidFill>
                  <a:srgbClr val="000000"/>
                </a:solidFill>
                <a:latin typeface="Avenir Next LT Pro" panose="020B0504020202020204" pitchFamily="34" charset="0"/>
                <a:ea typeface="MS PGothic" pitchFamily="34" charset="-128"/>
              </a:rPr>
              <a:t>The greater the imbalance, the greater the impact of changes in price (volatility) </a:t>
            </a:r>
          </a:p>
          <a:p>
            <a:pPr marL="283203" indent="-283203" algn="just" defTabSz="481153">
              <a:buClr>
                <a:srgbClr val="EE7D14"/>
              </a:buClr>
              <a:buFont typeface="Arial" panose="020B0604020202020204" pitchFamily="34" charset="0"/>
              <a:buChar char="•"/>
            </a:pPr>
            <a:r>
              <a:rPr lang="en-GB" altLang="ja-JP" sz="1602">
                <a:solidFill>
                  <a:srgbClr val="000000"/>
                </a:solidFill>
                <a:latin typeface="Avenir Next LT Pro" panose="020B0504020202020204" pitchFamily="34" charset="0"/>
                <a:ea typeface="MS PGothic" pitchFamily="34" charset="-128"/>
              </a:rPr>
              <a:t>Using a biased benchmark as a reference carries heavy (and costly) implicit bets</a:t>
            </a:r>
          </a:p>
          <a:p>
            <a:pPr marL="283203" indent="-283203" algn="just" defTabSz="481153">
              <a:buClr>
                <a:srgbClr val="EE7D14"/>
              </a:buClr>
              <a:buFont typeface="Arial" panose="020B0604020202020204" pitchFamily="34" charset="0"/>
              <a:buChar char="•"/>
            </a:pPr>
            <a:r>
              <a:rPr lang="en-GB" altLang="ja-JP" sz="1602">
                <a:solidFill>
                  <a:srgbClr val="000000"/>
                </a:solidFill>
                <a:latin typeface="Avenir Next LT Pro" panose="020B0504020202020204" pitchFamily="34" charset="0"/>
                <a:ea typeface="MS PGothic" pitchFamily="34" charset="-128"/>
              </a:rPr>
              <a:t>These implicit bets evolve dynamically over time </a:t>
            </a:r>
          </a:p>
        </p:txBody>
      </p:sp>
      <p:sp>
        <p:nvSpPr>
          <p:cNvPr id="13" name="Rectangle 12">
            <a:extLst>
              <a:ext uri="{FF2B5EF4-FFF2-40B4-BE49-F238E27FC236}">
                <a16:creationId xmlns:a16="http://schemas.microsoft.com/office/drawing/2014/main" id="{66D11F33-18DC-E34B-88CC-549B7937C6A1}"/>
              </a:ext>
            </a:extLst>
          </p:cNvPr>
          <p:cNvSpPr>
            <a:spLocks noChangeArrowheads="1"/>
          </p:cNvSpPr>
          <p:nvPr/>
        </p:nvSpPr>
        <p:spPr bwMode="auto">
          <a:xfrm>
            <a:off x="46310" y="6950578"/>
            <a:ext cx="9650191" cy="414024"/>
          </a:xfrm>
          <a:prstGeom prst="rect">
            <a:avLst/>
          </a:prstGeom>
          <a:noFill/>
          <a:ln w="9525">
            <a:noFill/>
            <a:miter lim="800000"/>
            <a:headEnd/>
            <a:tailEnd/>
          </a:ln>
        </p:spPr>
        <p:txBody>
          <a:bodyPr lIns="73961" tIns="36982" rIns="73961" bIns="36982"/>
          <a:lstStyle/>
          <a:p>
            <a:pPr defTabSz="481153" eaLnBrk="1" fontAlgn="auto" hangingPunct="1">
              <a:spcBef>
                <a:spcPts val="0"/>
              </a:spcBef>
              <a:spcAft>
                <a:spcPts val="0"/>
              </a:spcAft>
            </a:pPr>
            <a:r>
              <a:rPr lang="en-US" sz="845">
                <a:solidFill>
                  <a:srgbClr val="000000"/>
                </a:solidFill>
                <a:latin typeface="Avenir Next LT Pro" panose="020B0504020202020204" pitchFamily="34" charset="0"/>
              </a:rPr>
              <a:t>Source: TOBAM calculations - Figures as of June 28, 2024. </a:t>
            </a:r>
            <a:r>
              <a:rPr lang="en-US" sz="845" b="1">
                <a:solidFill>
                  <a:srgbClr val="000000"/>
                </a:solidFill>
                <a:latin typeface="Avenir Next LT Pro" panose="020B0504020202020204" pitchFamily="34" charset="0"/>
                <a:cs typeface="Calibri" panose="020F0502020204030204" pitchFamily="34" charset="0"/>
              </a:rPr>
              <a:t>Key Risks: </a:t>
            </a:r>
            <a:r>
              <a:rPr lang="en-US" sz="845">
                <a:solidFill>
                  <a:srgbClr val="000000"/>
                </a:solidFill>
                <a:latin typeface="Avenir Next LT Pro" panose="020B0504020202020204" pitchFamily="34" charset="0"/>
                <a:cs typeface="Calibri" panose="020F0502020204030204" pitchFamily="34" charset="0"/>
              </a:rPr>
              <a:t>The value of your investment and the income from it will vary and your initial investment amount is not guaranteed. Allocations are subject to change. Of note, GICS introduced a new sector classification in September 2018, that impacted US sector weights. Please contact us for TOBAM’s view on the reclassification and access to our dedicated dashboard on the topic. </a:t>
            </a:r>
            <a:endParaRPr lang="en-US" sz="845">
              <a:solidFill>
                <a:srgbClr val="000000"/>
              </a:solidFill>
              <a:latin typeface="Avenir Next LT Pro" panose="020B0504020202020204" pitchFamily="34" charset="0"/>
            </a:endParaRPr>
          </a:p>
        </p:txBody>
      </p:sp>
      <p:pic>
        <p:nvPicPr>
          <p:cNvPr id="8" name="Image 7">
            <a:extLst>
              <a:ext uri="{FF2B5EF4-FFF2-40B4-BE49-F238E27FC236}">
                <a16:creationId xmlns:a16="http://schemas.microsoft.com/office/drawing/2014/main" id="{B3B6E6F5-AC30-3C24-977D-A1F4A1B684EA}"/>
              </a:ext>
            </a:extLst>
          </p:cNvPr>
          <p:cNvPicPr>
            <a:picLocks noChangeAspect="1"/>
          </p:cNvPicPr>
          <p:nvPr/>
        </p:nvPicPr>
        <p:blipFill>
          <a:blip r:embed="rId3"/>
          <a:stretch>
            <a:fillRect/>
          </a:stretch>
        </p:blipFill>
        <p:spPr>
          <a:xfrm>
            <a:off x="347613" y="2878062"/>
            <a:ext cx="9346275" cy="4036552"/>
          </a:xfrm>
          <a:prstGeom prst="rect">
            <a:avLst/>
          </a:prstGeom>
        </p:spPr>
      </p:pic>
    </p:spTree>
    <p:extLst>
      <p:ext uri="{BB962C8B-B14F-4D97-AF65-F5344CB8AC3E}">
        <p14:creationId xmlns:p14="http://schemas.microsoft.com/office/powerpoint/2010/main" val="2105043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1B26D8-6ED1-35F2-7B73-C7D997E8EB27}"/>
              </a:ext>
            </a:extLst>
          </p:cNvPr>
          <p:cNvSpPr>
            <a:spLocks noGrp="1"/>
          </p:cNvSpPr>
          <p:nvPr>
            <p:ph type="title"/>
          </p:nvPr>
        </p:nvSpPr>
        <p:spPr/>
        <p:txBody>
          <a:bodyPr/>
          <a:lstStyle/>
          <a:p>
            <a:r>
              <a:rPr lang="fr-FR" dirty="0">
                <a:solidFill>
                  <a:srgbClr val="F38B30"/>
                </a:solidFill>
                <a:cs typeface="+mn-cs"/>
              </a:rPr>
              <a:t>VALUE PROPOSAL</a:t>
            </a:r>
            <a:br>
              <a:rPr lang="en-GB" dirty="0">
                <a:solidFill>
                  <a:srgbClr val="F38B30"/>
                </a:solidFill>
                <a:cs typeface="+mn-cs"/>
              </a:rPr>
            </a:br>
            <a:endParaRPr lang="en-GB" dirty="0"/>
          </a:p>
        </p:txBody>
      </p:sp>
      <p:sp>
        <p:nvSpPr>
          <p:cNvPr id="41" name="Espace réservé du numéro de diapositive 40">
            <a:extLst>
              <a:ext uri="{FF2B5EF4-FFF2-40B4-BE49-F238E27FC236}">
                <a16:creationId xmlns:a16="http://schemas.microsoft.com/office/drawing/2014/main" id="{75DA994C-4548-1244-B7EB-72E99DA115BC}"/>
              </a:ext>
            </a:extLst>
          </p:cNvPr>
          <p:cNvSpPr>
            <a:spLocks noGrp="1"/>
          </p:cNvSpPr>
          <p:nvPr>
            <p:ph type="sldNum" sz="quarter" idx="16"/>
          </p:nvPr>
        </p:nvSpPr>
        <p:spPr/>
        <p:txBody>
          <a:bodyPr/>
          <a:lstStyle/>
          <a:p>
            <a:pPr algn="r" defTabSz="322651" eaLnBrk="1" fontAlgn="auto" hangingPunct="1">
              <a:spcBef>
                <a:spcPts val="0"/>
              </a:spcBef>
              <a:spcAft>
                <a:spcPts val="0"/>
              </a:spcAft>
              <a:defRPr/>
            </a:pPr>
            <a:fld id="{CAF4562A-FC2C-2443-B5FC-527E37A647A6}" type="slidenum">
              <a:rPr lang="fr-FR" sz="889"/>
              <a:pPr algn="r" defTabSz="322651" eaLnBrk="1" fontAlgn="auto" hangingPunct="1">
                <a:spcBef>
                  <a:spcPts val="0"/>
                </a:spcBef>
                <a:spcAft>
                  <a:spcPts val="0"/>
                </a:spcAft>
                <a:defRPr/>
              </a:pPr>
              <a:t>13</a:t>
            </a:fld>
            <a:endParaRPr lang="fr-FR" sz="889" dirty="0"/>
          </a:p>
        </p:txBody>
      </p:sp>
      <p:sp>
        <p:nvSpPr>
          <p:cNvPr id="13" name="TextBox 12">
            <a:extLst>
              <a:ext uri="{FF2B5EF4-FFF2-40B4-BE49-F238E27FC236}">
                <a16:creationId xmlns:a16="http://schemas.microsoft.com/office/drawing/2014/main" id="{153C3ECE-7662-7B99-8243-C54112B9957A}"/>
              </a:ext>
            </a:extLst>
          </p:cNvPr>
          <p:cNvSpPr txBox="1"/>
          <p:nvPr/>
        </p:nvSpPr>
        <p:spPr>
          <a:xfrm>
            <a:off x="812031" y="1432250"/>
            <a:ext cx="4600086" cy="2891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61078" indent="-261078" defTabSz="481153" eaLnBrk="1" fontAlgn="auto" hangingPunct="1">
              <a:spcBef>
                <a:spcPct val="60000"/>
              </a:spcBef>
              <a:spcAft>
                <a:spcPts val="1096"/>
              </a:spcAft>
              <a:buClr>
                <a:srgbClr val="4482F4"/>
              </a:buClr>
              <a:buFont typeface="Arial" panose="020B0604020202020204" pitchFamily="34" charset="0"/>
              <a:buChar char="•"/>
              <a:defRPr/>
            </a:pPr>
            <a:r>
              <a:rPr lang="en-US" sz="1279" dirty="0">
                <a:solidFill>
                  <a:srgbClr val="000000"/>
                </a:solidFill>
                <a:latin typeface="Avenir Next LT Pro" panose="020B0504020202020204" pitchFamily="34" charset="0"/>
              </a:rPr>
              <a:t>Case of US strategy</a:t>
            </a:r>
          </a:p>
        </p:txBody>
      </p:sp>
      <p:pic>
        <p:nvPicPr>
          <p:cNvPr id="5" name="Image 7">
            <a:extLst>
              <a:ext uri="{FF2B5EF4-FFF2-40B4-BE49-F238E27FC236}">
                <a16:creationId xmlns:a16="http://schemas.microsoft.com/office/drawing/2014/main" id="{D4847A8B-DA55-E0B4-F23D-6B7932D4F7B6}"/>
              </a:ext>
            </a:extLst>
          </p:cNvPr>
          <p:cNvPicPr>
            <a:picLocks noChangeAspect="1"/>
          </p:cNvPicPr>
          <p:nvPr/>
        </p:nvPicPr>
        <p:blipFill>
          <a:blip r:embed="rId3"/>
          <a:stretch>
            <a:fillRect/>
          </a:stretch>
        </p:blipFill>
        <p:spPr>
          <a:xfrm>
            <a:off x="559121" y="1866087"/>
            <a:ext cx="8050246" cy="4778094"/>
          </a:xfrm>
          <a:prstGeom prst="rect">
            <a:avLst/>
          </a:prstGeom>
        </p:spPr>
      </p:pic>
      <p:sp>
        <p:nvSpPr>
          <p:cNvPr id="6" name="Rectangle 5">
            <a:extLst>
              <a:ext uri="{FF2B5EF4-FFF2-40B4-BE49-F238E27FC236}">
                <a16:creationId xmlns:a16="http://schemas.microsoft.com/office/drawing/2014/main" id="{EB7135BB-9E48-9086-E3B8-D70ED4E63F07}"/>
              </a:ext>
            </a:extLst>
          </p:cNvPr>
          <p:cNvSpPr>
            <a:spLocks noChangeArrowheads="1"/>
          </p:cNvSpPr>
          <p:nvPr/>
        </p:nvSpPr>
        <p:spPr bwMode="auto">
          <a:xfrm>
            <a:off x="940065" y="6707134"/>
            <a:ext cx="2804817" cy="285281"/>
          </a:xfrm>
          <a:prstGeom prst="rect">
            <a:avLst/>
          </a:prstGeom>
          <a:noFill/>
          <a:ln w="9525">
            <a:noFill/>
            <a:miter lim="800000"/>
            <a:headEnd/>
            <a:tailEnd/>
          </a:ln>
        </p:spPr>
        <p:txBody>
          <a:bodyPr lIns="69470" tIns="34737" rIns="69470" bIns="34737"/>
          <a:lstStyle/>
          <a:p>
            <a:pPr defTabSz="312692">
              <a:defRPr/>
            </a:pPr>
            <a:r>
              <a:rPr lang="en-GB" sz="684" dirty="0">
                <a:solidFill>
                  <a:srgbClr val="000000"/>
                </a:solidFill>
                <a:latin typeface="Avenir Next LT Pro" panose="020B0504020202020204" pitchFamily="34" charset="0"/>
              </a:rPr>
              <a:t>Source: TOBAM, BBG, December 31, 1996 to June 28, 2024. </a:t>
            </a:r>
          </a:p>
          <a:p>
            <a:pPr defTabSz="312692">
              <a:defRPr/>
            </a:pPr>
            <a:endParaRPr lang="en-GB" sz="684" dirty="0">
              <a:solidFill>
                <a:srgbClr val="000000"/>
              </a:solidFill>
              <a:latin typeface="Avenir Next LT Pro" panose="020B0504020202020204" pitchFamily="34" charset="0"/>
            </a:endParaRPr>
          </a:p>
        </p:txBody>
      </p:sp>
      <p:sp>
        <p:nvSpPr>
          <p:cNvPr id="7" name="Text Placeholder 5">
            <a:extLst>
              <a:ext uri="{FF2B5EF4-FFF2-40B4-BE49-F238E27FC236}">
                <a16:creationId xmlns:a16="http://schemas.microsoft.com/office/drawing/2014/main" id="{500770F3-CB76-90D9-5CDB-AE81AC7C612C}"/>
              </a:ext>
            </a:extLst>
          </p:cNvPr>
          <p:cNvSpPr txBox="1">
            <a:spLocks/>
          </p:cNvSpPr>
          <p:nvPr/>
        </p:nvSpPr>
        <p:spPr>
          <a:xfrm>
            <a:off x="940066" y="2164502"/>
            <a:ext cx="8189224" cy="4287044"/>
          </a:xfrm>
          <a:prstGeom prst="rect">
            <a:avLst/>
          </a:prstGeom>
        </p:spPr>
        <p:txBody>
          <a:bodyPr/>
          <a:lstStyle>
            <a:lvl1pPr marL="0" indent="0" algn="l" rtl="0" eaLnBrk="1" fontAlgn="base" hangingPunct="1">
              <a:lnSpc>
                <a:spcPct val="90000"/>
              </a:lnSpc>
              <a:spcBef>
                <a:spcPts val="0"/>
              </a:spcBef>
              <a:spcAft>
                <a:spcPct val="0"/>
              </a:spcAft>
              <a:buClr>
                <a:schemeClr val="tx2"/>
              </a:buClr>
              <a:buFont typeface="Wingdings 2" panose="05020102010507070707" pitchFamily="18" charset="2"/>
              <a:buNone/>
              <a:defRPr sz="1800" b="1" kern="1200" cap="all" baseline="0">
                <a:solidFill>
                  <a:schemeClr val="tx1"/>
                </a:solidFill>
                <a:latin typeface="Helvetica LT Std Light" panose="020B0403020202020204" pitchFamily="34" charset="0"/>
                <a:ea typeface="MS PGothic" panose="020B0600070205080204" pitchFamily="34" charset="-128"/>
                <a:cs typeface="Arial" panose="020B0604020202020204" pitchFamily="34" charset="0"/>
              </a:defRPr>
            </a:lvl1pPr>
            <a:lvl2pPr marL="0" indent="0" algn="l" rtl="0" eaLnBrk="1" fontAlgn="base" hangingPunct="1">
              <a:lnSpc>
                <a:spcPct val="90000"/>
              </a:lnSpc>
              <a:spcBef>
                <a:spcPct val="20000"/>
              </a:spcBef>
              <a:spcAft>
                <a:spcPts val="2000"/>
              </a:spcAft>
              <a:buFont typeface="Arial" panose="020B0604020202020204" pitchFamily="34" charset="0"/>
              <a:buNone/>
              <a:defRPr sz="1800" b="1" i="1" kern="1200">
                <a:solidFill>
                  <a:schemeClr val="tx2"/>
                </a:solidFill>
                <a:latin typeface="Helvetica LT Std Light" panose="020B0403020202020204" pitchFamily="34" charset="0"/>
                <a:ea typeface="MS PGothic" panose="020B0600070205080204" pitchFamily="34" charset="-128"/>
                <a:cs typeface="Times" panose="02020603050405020304" pitchFamily="18" charset="0"/>
              </a:defRPr>
            </a:lvl2pPr>
            <a:lvl3pPr marL="708025" indent="-285750" algn="l" rtl="0" eaLnBrk="1" fontAlgn="base" hangingPunct="1">
              <a:lnSpc>
                <a:spcPct val="90000"/>
              </a:lnSpc>
              <a:spcBef>
                <a:spcPts val="1200"/>
              </a:spcBef>
              <a:spcAft>
                <a:spcPct val="0"/>
              </a:spcAft>
              <a:buClr>
                <a:srgbClr val="B3B3B3"/>
              </a:buClr>
              <a:buFont typeface="Wingdings" panose="05000000000000000000" pitchFamily="2" charset="2"/>
              <a:buChar char="§"/>
              <a:defRPr sz="1600" kern="1200">
                <a:solidFill>
                  <a:schemeClr val="tx1"/>
                </a:solidFill>
                <a:latin typeface="Helvetica LT Std Light" panose="020B0403020202020204" pitchFamily="34" charset="0"/>
                <a:ea typeface="MS PGothic" panose="020B0600070205080204" pitchFamily="34" charset="-128"/>
                <a:cs typeface="Arial" panose="020B0604020202020204" pitchFamily="34" charset="0"/>
              </a:defRPr>
            </a:lvl3pPr>
            <a:lvl4pPr marL="987425" indent="-228600" algn="l" rtl="0" eaLnBrk="1" fontAlgn="base" hangingPunct="1">
              <a:lnSpc>
                <a:spcPct val="90000"/>
              </a:lnSpc>
              <a:spcBef>
                <a:spcPts val="1200"/>
              </a:spcBef>
              <a:spcAft>
                <a:spcPct val="0"/>
              </a:spcAft>
              <a:buClr>
                <a:schemeClr val="bg2"/>
              </a:buClr>
              <a:buFont typeface="Wingdings" panose="05000000000000000000" pitchFamily="2" charset="2"/>
              <a:buChar char="§"/>
              <a:tabLst>
                <a:tab pos="893763" algn="l"/>
              </a:tabLst>
              <a:defRPr sz="1400" kern="1200">
                <a:solidFill>
                  <a:schemeClr val="tx1"/>
                </a:solidFill>
                <a:latin typeface="Helvetica LT Std Light" panose="020B0403020202020204" pitchFamily="34" charset="0"/>
                <a:ea typeface="MS PGothic" panose="020B0600070205080204" pitchFamily="34" charset="-128"/>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465054">
              <a:buClr>
                <a:srgbClr val="404040"/>
              </a:buClr>
              <a:defRPr/>
            </a:pPr>
            <a:endParaRPr lang="en-US" sz="1645" b="0" cap="none">
              <a:solidFill>
                <a:prstClr val="black"/>
              </a:solidFill>
            </a:endParaRPr>
          </a:p>
        </p:txBody>
      </p:sp>
      <p:sp>
        <p:nvSpPr>
          <p:cNvPr id="25" name="TextBox 24">
            <a:extLst>
              <a:ext uri="{FF2B5EF4-FFF2-40B4-BE49-F238E27FC236}">
                <a16:creationId xmlns:a16="http://schemas.microsoft.com/office/drawing/2014/main" id="{4361B116-0EDA-6DE1-F91F-19640492516F}"/>
              </a:ext>
            </a:extLst>
          </p:cNvPr>
          <p:cNvSpPr txBox="1"/>
          <p:nvPr/>
        </p:nvSpPr>
        <p:spPr>
          <a:xfrm>
            <a:off x="4265237" y="6577450"/>
            <a:ext cx="2920769" cy="528222"/>
          </a:xfrm>
          <a:prstGeom prst="rect">
            <a:avLst/>
          </a:prstGeom>
          <a:noFill/>
          <a:ln>
            <a:solidFill>
              <a:sysClr val="windowText" lastClr="000000"/>
            </a:solidFill>
          </a:ln>
        </p:spPr>
        <p:txBody>
          <a:bodyPr wrap="square" rtlCol="0">
            <a:spAutoFit/>
          </a:bodyPr>
          <a:lstStyle/>
          <a:p>
            <a:pPr defTabSz="465054">
              <a:defRPr/>
            </a:pPr>
            <a:r>
              <a:rPr lang="en-US" sz="959" kern="0">
                <a:solidFill>
                  <a:prstClr val="black"/>
                </a:solidFill>
                <a:latin typeface="Helvetica LT Std Light" panose="020B0403020202020204" pitchFamily="34" charset="0"/>
              </a:rPr>
              <a:t>Constant Matrix DR</a:t>
            </a:r>
            <a:r>
              <a:rPr lang="en-US" sz="959" kern="0" baseline="30000">
                <a:solidFill>
                  <a:prstClr val="black"/>
                </a:solidFill>
                <a:latin typeface="Helvetica LT Std Light" panose="020B0403020202020204" pitchFamily="34" charset="0"/>
              </a:rPr>
              <a:t>2</a:t>
            </a:r>
            <a:r>
              <a:rPr lang="en-US" sz="959" kern="0">
                <a:solidFill>
                  <a:prstClr val="black"/>
                </a:solidFill>
                <a:latin typeface="Helvetica LT Std Light" panose="020B0403020202020204" pitchFamily="34" charset="0"/>
              </a:rPr>
              <a:t> Drawdown</a:t>
            </a:r>
          </a:p>
          <a:p>
            <a:pPr defTabSz="465054">
              <a:defRPr/>
            </a:pPr>
            <a:endParaRPr lang="en-US" sz="914" kern="0">
              <a:solidFill>
                <a:prstClr val="black"/>
              </a:solidFill>
              <a:latin typeface="Helvetica LT Std Light" panose="020B0403020202020204" pitchFamily="34" charset="0"/>
            </a:endParaRPr>
          </a:p>
          <a:p>
            <a:pPr defTabSz="465054">
              <a:defRPr/>
            </a:pPr>
            <a:r>
              <a:rPr lang="en-US" sz="959" kern="0">
                <a:solidFill>
                  <a:prstClr val="black"/>
                </a:solidFill>
                <a:latin typeface="Helvetica LT Std Light" panose="020B0403020202020204" pitchFamily="34" charset="0"/>
              </a:rPr>
              <a:t>Excess Return Drawdown</a:t>
            </a:r>
          </a:p>
        </p:txBody>
      </p:sp>
      <p:cxnSp>
        <p:nvCxnSpPr>
          <p:cNvPr id="26" name="Straight Connector 25">
            <a:extLst>
              <a:ext uri="{FF2B5EF4-FFF2-40B4-BE49-F238E27FC236}">
                <a16:creationId xmlns:a16="http://schemas.microsoft.com/office/drawing/2014/main" id="{555DF144-4D32-E762-1D70-157A5A24D1D2}"/>
              </a:ext>
            </a:extLst>
          </p:cNvPr>
          <p:cNvCxnSpPr/>
          <p:nvPr/>
        </p:nvCxnSpPr>
        <p:spPr>
          <a:xfrm>
            <a:off x="5020883" y="6771125"/>
            <a:ext cx="665765" cy="0"/>
          </a:xfrm>
          <a:prstGeom prst="line">
            <a:avLst/>
          </a:prstGeom>
          <a:noFill/>
          <a:ln w="6350" cap="flat" cmpd="sng" algn="ctr">
            <a:solidFill>
              <a:srgbClr val="EE7D14"/>
            </a:solidFill>
            <a:prstDash val="solid"/>
            <a:miter lim="800000"/>
          </a:ln>
          <a:effectLst/>
        </p:spPr>
      </p:cxnSp>
      <p:sp>
        <p:nvSpPr>
          <p:cNvPr id="27" name="Rectangle 26">
            <a:extLst>
              <a:ext uri="{FF2B5EF4-FFF2-40B4-BE49-F238E27FC236}">
                <a16:creationId xmlns:a16="http://schemas.microsoft.com/office/drawing/2014/main" id="{47A0BB59-91D7-2307-0142-9293F1EDD10F}"/>
              </a:ext>
            </a:extLst>
          </p:cNvPr>
          <p:cNvSpPr/>
          <p:nvPr/>
        </p:nvSpPr>
        <p:spPr>
          <a:xfrm>
            <a:off x="2953374" y="1818573"/>
            <a:ext cx="1017491" cy="4586828"/>
          </a:xfrm>
          <a:prstGeom prst="rect">
            <a:avLst/>
          </a:prstGeom>
          <a:noFill/>
          <a:ln w="12700" cap="flat" cmpd="sng" algn="ctr">
            <a:solidFill>
              <a:srgbClr val="808080"/>
            </a:solidFill>
            <a:prstDash val="sysDash"/>
            <a:miter lim="800000"/>
          </a:ln>
          <a:effectLst/>
        </p:spPr>
        <p:txBody>
          <a:bodyPr rtlCol="0" anchor="ctr"/>
          <a:lstStyle/>
          <a:p>
            <a:pPr algn="ctr" defTabSz="465054">
              <a:defRPr/>
            </a:pPr>
            <a:endParaRPr lang="en-US" sz="1831" kern="0">
              <a:solidFill>
                <a:prstClr val="white"/>
              </a:solidFill>
              <a:latin typeface="Helvetica LT Std Light"/>
            </a:endParaRPr>
          </a:p>
        </p:txBody>
      </p:sp>
      <p:sp>
        <p:nvSpPr>
          <p:cNvPr id="28" name="Rectangle 27">
            <a:extLst>
              <a:ext uri="{FF2B5EF4-FFF2-40B4-BE49-F238E27FC236}">
                <a16:creationId xmlns:a16="http://schemas.microsoft.com/office/drawing/2014/main" id="{12AB05B3-9C1C-0030-A59D-EDC2D467A0B5}"/>
              </a:ext>
            </a:extLst>
          </p:cNvPr>
          <p:cNvSpPr/>
          <p:nvPr/>
        </p:nvSpPr>
        <p:spPr>
          <a:xfrm>
            <a:off x="1030995" y="1818573"/>
            <a:ext cx="1893225" cy="4586829"/>
          </a:xfrm>
          <a:prstGeom prst="rect">
            <a:avLst/>
          </a:prstGeom>
          <a:noFill/>
          <a:ln w="12700" cap="flat" cmpd="sng" algn="ctr">
            <a:solidFill>
              <a:srgbClr val="808080"/>
            </a:solidFill>
            <a:prstDash val="lgDash"/>
            <a:miter lim="800000"/>
          </a:ln>
          <a:effectLst/>
        </p:spPr>
        <p:txBody>
          <a:bodyPr rtlCol="0" anchor="ctr"/>
          <a:lstStyle/>
          <a:p>
            <a:pPr algn="ctr" defTabSz="465054">
              <a:defRPr/>
            </a:pPr>
            <a:endParaRPr lang="en-US" sz="1831" kern="0">
              <a:solidFill>
                <a:prstClr val="white"/>
              </a:solidFill>
              <a:latin typeface="Helvetica LT Std Light"/>
            </a:endParaRPr>
          </a:p>
        </p:txBody>
      </p:sp>
      <p:sp>
        <p:nvSpPr>
          <p:cNvPr id="29" name="Rectangle 28">
            <a:extLst>
              <a:ext uri="{FF2B5EF4-FFF2-40B4-BE49-F238E27FC236}">
                <a16:creationId xmlns:a16="http://schemas.microsoft.com/office/drawing/2014/main" id="{1CC2024B-BD5B-8D5F-0D7C-346A64BEC767}"/>
              </a:ext>
            </a:extLst>
          </p:cNvPr>
          <p:cNvSpPr/>
          <p:nvPr/>
        </p:nvSpPr>
        <p:spPr>
          <a:xfrm>
            <a:off x="4001451" y="1818573"/>
            <a:ext cx="1685195" cy="4586829"/>
          </a:xfrm>
          <a:prstGeom prst="rect">
            <a:avLst/>
          </a:prstGeom>
          <a:noFill/>
          <a:ln w="12700" cap="flat" cmpd="sng" algn="ctr">
            <a:solidFill>
              <a:srgbClr val="808080"/>
            </a:solidFill>
            <a:prstDash val="sysDot"/>
            <a:miter lim="800000"/>
          </a:ln>
          <a:effectLst/>
        </p:spPr>
        <p:txBody>
          <a:bodyPr rtlCol="0" anchor="ctr"/>
          <a:lstStyle/>
          <a:p>
            <a:pPr algn="ctr" defTabSz="465054">
              <a:defRPr/>
            </a:pPr>
            <a:endParaRPr lang="en-US" sz="1831" kern="0">
              <a:solidFill>
                <a:prstClr val="white"/>
              </a:solidFill>
              <a:latin typeface="Helvetica LT Std Light"/>
            </a:endParaRPr>
          </a:p>
        </p:txBody>
      </p:sp>
      <p:sp>
        <p:nvSpPr>
          <p:cNvPr id="30" name="TextBox 29">
            <a:extLst>
              <a:ext uri="{FF2B5EF4-FFF2-40B4-BE49-F238E27FC236}">
                <a16:creationId xmlns:a16="http://schemas.microsoft.com/office/drawing/2014/main" id="{E8F8BD84-072B-A231-8AA6-930E8FD6F0FE}"/>
              </a:ext>
            </a:extLst>
          </p:cNvPr>
          <p:cNvSpPr txBox="1"/>
          <p:nvPr/>
        </p:nvSpPr>
        <p:spPr>
          <a:xfrm>
            <a:off x="6023566" y="2806167"/>
            <a:ext cx="1123347" cy="439544"/>
          </a:xfrm>
          <a:prstGeom prst="rect">
            <a:avLst/>
          </a:prstGeom>
          <a:noFill/>
        </p:spPr>
        <p:txBody>
          <a:bodyPr wrap="square" rtlCol="0">
            <a:spAutoFit/>
          </a:bodyPr>
          <a:lstStyle/>
          <a:p>
            <a:pPr algn="ctr" defTabSz="465054"/>
            <a:r>
              <a:rPr lang="en-US" sz="752">
                <a:solidFill>
                  <a:prstClr val="black"/>
                </a:solidFill>
                <a:latin typeface="+mj-lt"/>
              </a:rPr>
              <a:t>Concentration only Cycle</a:t>
            </a:r>
          </a:p>
          <a:p>
            <a:pPr algn="ctr" defTabSz="465054"/>
            <a:r>
              <a:rPr lang="en-US" sz="752">
                <a:solidFill>
                  <a:prstClr val="black"/>
                </a:solidFill>
                <a:latin typeface="+mj-lt"/>
              </a:rPr>
              <a:t>12/31/15 to date</a:t>
            </a:r>
          </a:p>
        </p:txBody>
      </p:sp>
      <p:sp>
        <p:nvSpPr>
          <p:cNvPr id="31" name="TextBox 30">
            <a:extLst>
              <a:ext uri="{FF2B5EF4-FFF2-40B4-BE49-F238E27FC236}">
                <a16:creationId xmlns:a16="http://schemas.microsoft.com/office/drawing/2014/main" id="{A652BA95-44E2-A320-61A8-C667507A67B8}"/>
              </a:ext>
            </a:extLst>
          </p:cNvPr>
          <p:cNvSpPr txBox="1"/>
          <p:nvPr/>
        </p:nvSpPr>
        <p:spPr>
          <a:xfrm>
            <a:off x="2849770" y="2806167"/>
            <a:ext cx="1123347" cy="555280"/>
          </a:xfrm>
          <a:prstGeom prst="rect">
            <a:avLst/>
          </a:prstGeom>
          <a:noFill/>
        </p:spPr>
        <p:txBody>
          <a:bodyPr wrap="square" rtlCol="0">
            <a:spAutoFit/>
          </a:bodyPr>
          <a:lstStyle/>
          <a:p>
            <a:pPr algn="ctr" defTabSz="465054"/>
            <a:r>
              <a:rPr lang="en-US" sz="752" dirty="0">
                <a:solidFill>
                  <a:prstClr val="black"/>
                </a:solidFill>
                <a:latin typeface="+mj-lt"/>
              </a:rPr>
              <a:t>Concentration –</a:t>
            </a:r>
            <a:r>
              <a:rPr lang="en-US" sz="752" dirty="0" err="1">
                <a:solidFill>
                  <a:prstClr val="black"/>
                </a:solidFill>
                <a:latin typeface="+mj-lt"/>
              </a:rPr>
              <a:t>Deconcentration</a:t>
            </a:r>
            <a:r>
              <a:rPr lang="en-US" sz="752" dirty="0">
                <a:solidFill>
                  <a:prstClr val="black"/>
                </a:solidFill>
                <a:latin typeface="+mj-lt"/>
              </a:rPr>
              <a:t> Cycle 2</a:t>
            </a:r>
          </a:p>
          <a:p>
            <a:pPr algn="ctr" defTabSz="465054"/>
            <a:r>
              <a:rPr lang="en-US" sz="752" dirty="0">
                <a:solidFill>
                  <a:prstClr val="black"/>
                </a:solidFill>
                <a:latin typeface="+mj-lt"/>
              </a:rPr>
              <a:t>6/30/04 -6/30/08</a:t>
            </a:r>
          </a:p>
        </p:txBody>
      </p:sp>
      <p:sp>
        <p:nvSpPr>
          <p:cNvPr id="32" name="TextBox 31">
            <a:extLst>
              <a:ext uri="{FF2B5EF4-FFF2-40B4-BE49-F238E27FC236}">
                <a16:creationId xmlns:a16="http://schemas.microsoft.com/office/drawing/2014/main" id="{973FA78A-48D0-D346-D273-7CDB55DC2847}"/>
              </a:ext>
            </a:extLst>
          </p:cNvPr>
          <p:cNvSpPr txBox="1"/>
          <p:nvPr/>
        </p:nvSpPr>
        <p:spPr>
          <a:xfrm>
            <a:off x="4247657" y="2806167"/>
            <a:ext cx="1123347" cy="555280"/>
          </a:xfrm>
          <a:prstGeom prst="rect">
            <a:avLst/>
          </a:prstGeom>
          <a:noFill/>
        </p:spPr>
        <p:txBody>
          <a:bodyPr wrap="square" rtlCol="0">
            <a:spAutoFit/>
          </a:bodyPr>
          <a:lstStyle/>
          <a:p>
            <a:pPr algn="ctr" defTabSz="465054"/>
            <a:r>
              <a:rPr lang="en-US" sz="752" dirty="0">
                <a:solidFill>
                  <a:prstClr val="black"/>
                </a:solidFill>
                <a:latin typeface="+mj-lt"/>
              </a:rPr>
              <a:t>Concentration –</a:t>
            </a:r>
            <a:r>
              <a:rPr lang="en-US" sz="752" dirty="0" err="1">
                <a:solidFill>
                  <a:prstClr val="black"/>
                </a:solidFill>
                <a:latin typeface="+mj-lt"/>
              </a:rPr>
              <a:t>Deconcentration</a:t>
            </a:r>
            <a:r>
              <a:rPr lang="en-US" sz="752" dirty="0">
                <a:solidFill>
                  <a:prstClr val="black"/>
                </a:solidFill>
                <a:latin typeface="+mj-lt"/>
              </a:rPr>
              <a:t> Cycle 3</a:t>
            </a:r>
          </a:p>
          <a:p>
            <a:pPr algn="ctr" defTabSz="465054"/>
            <a:r>
              <a:rPr lang="en-US" sz="752" dirty="0">
                <a:solidFill>
                  <a:prstClr val="black"/>
                </a:solidFill>
                <a:latin typeface="+mj-lt"/>
              </a:rPr>
              <a:t>6/30/08 -3/31/15</a:t>
            </a:r>
          </a:p>
        </p:txBody>
      </p:sp>
      <p:sp>
        <p:nvSpPr>
          <p:cNvPr id="33" name="TextBox 32">
            <a:extLst>
              <a:ext uri="{FF2B5EF4-FFF2-40B4-BE49-F238E27FC236}">
                <a16:creationId xmlns:a16="http://schemas.microsoft.com/office/drawing/2014/main" id="{72AF8EA5-EEA8-047B-A3C4-527029DFF2EC}"/>
              </a:ext>
            </a:extLst>
          </p:cNvPr>
          <p:cNvSpPr txBox="1"/>
          <p:nvPr/>
        </p:nvSpPr>
        <p:spPr>
          <a:xfrm>
            <a:off x="1798545" y="2806167"/>
            <a:ext cx="1057219" cy="555280"/>
          </a:xfrm>
          <a:prstGeom prst="rect">
            <a:avLst/>
          </a:prstGeom>
          <a:noFill/>
        </p:spPr>
        <p:txBody>
          <a:bodyPr wrap="square" rtlCol="0">
            <a:spAutoFit/>
          </a:bodyPr>
          <a:lstStyle>
            <a:defPPr>
              <a:defRPr lang="fr-FR"/>
            </a:defPPr>
            <a:lvl1pPr algn="ctr">
              <a:defRPr sz="800">
                <a:latin typeface="Helvetica" panose="020B0604020202020204" pitchFamily="34" charset="0"/>
              </a:defRPr>
            </a:lvl1pPr>
          </a:lstStyle>
          <a:p>
            <a:pPr defTabSz="465054">
              <a:defRPr/>
            </a:pPr>
            <a:r>
              <a:rPr lang="en-US" sz="752" kern="0">
                <a:solidFill>
                  <a:prstClr val="black"/>
                </a:solidFill>
                <a:latin typeface="+mj-lt"/>
              </a:rPr>
              <a:t>Concentration –</a:t>
            </a:r>
            <a:r>
              <a:rPr lang="en-US" sz="752" kern="0" err="1">
                <a:solidFill>
                  <a:prstClr val="black"/>
                </a:solidFill>
                <a:latin typeface="+mj-lt"/>
              </a:rPr>
              <a:t>Deconcentration</a:t>
            </a:r>
            <a:r>
              <a:rPr lang="en-US" sz="752" kern="0">
                <a:solidFill>
                  <a:prstClr val="black"/>
                </a:solidFill>
                <a:latin typeface="+mj-lt"/>
              </a:rPr>
              <a:t> Cycle 1</a:t>
            </a:r>
          </a:p>
          <a:p>
            <a:pPr defTabSz="465054">
              <a:defRPr/>
            </a:pPr>
            <a:r>
              <a:rPr lang="en-US" sz="752" kern="0">
                <a:solidFill>
                  <a:prstClr val="black"/>
                </a:solidFill>
                <a:latin typeface="+mj-lt"/>
              </a:rPr>
              <a:t>12/31/96 – 6/30/04</a:t>
            </a:r>
          </a:p>
        </p:txBody>
      </p:sp>
      <p:sp>
        <p:nvSpPr>
          <p:cNvPr id="34" name="TextBox 33">
            <a:extLst>
              <a:ext uri="{FF2B5EF4-FFF2-40B4-BE49-F238E27FC236}">
                <a16:creationId xmlns:a16="http://schemas.microsoft.com/office/drawing/2014/main" id="{00FE5DCB-C070-68CD-FE36-31310901F61E}"/>
              </a:ext>
            </a:extLst>
          </p:cNvPr>
          <p:cNvSpPr txBox="1"/>
          <p:nvPr/>
        </p:nvSpPr>
        <p:spPr>
          <a:xfrm>
            <a:off x="757276" y="2166748"/>
            <a:ext cx="2354798" cy="260969"/>
          </a:xfrm>
          <a:prstGeom prst="rect">
            <a:avLst/>
          </a:prstGeom>
          <a:noFill/>
        </p:spPr>
        <p:txBody>
          <a:bodyPr wrap="square" rtlCol="0">
            <a:spAutoFit/>
          </a:bodyPr>
          <a:lstStyle/>
          <a:p>
            <a:pPr algn="ctr" defTabSz="465054"/>
            <a:r>
              <a:rPr lang="en-US" sz="1096" b="1" dirty="0">
                <a:solidFill>
                  <a:prstClr val="black"/>
                </a:solidFill>
                <a:latin typeface="Helvetica" panose="020B0604020202020204" pitchFamily="34" charset="0"/>
              </a:rPr>
              <a:t>+76% excess return</a:t>
            </a:r>
          </a:p>
        </p:txBody>
      </p:sp>
      <p:sp>
        <p:nvSpPr>
          <p:cNvPr id="35" name="TextBox 34">
            <a:extLst>
              <a:ext uri="{FF2B5EF4-FFF2-40B4-BE49-F238E27FC236}">
                <a16:creationId xmlns:a16="http://schemas.microsoft.com/office/drawing/2014/main" id="{294F5A5F-96DD-3EEA-9512-11C57618A587}"/>
              </a:ext>
            </a:extLst>
          </p:cNvPr>
          <p:cNvSpPr txBox="1"/>
          <p:nvPr/>
        </p:nvSpPr>
        <p:spPr>
          <a:xfrm>
            <a:off x="2932005" y="2126148"/>
            <a:ext cx="982891" cy="429605"/>
          </a:xfrm>
          <a:prstGeom prst="rect">
            <a:avLst/>
          </a:prstGeom>
          <a:noFill/>
        </p:spPr>
        <p:txBody>
          <a:bodyPr wrap="square" rtlCol="0">
            <a:spAutoFit/>
          </a:bodyPr>
          <a:lstStyle/>
          <a:p>
            <a:pPr algn="ctr" defTabSz="465054"/>
            <a:r>
              <a:rPr lang="en-US" sz="1096" b="1" dirty="0">
                <a:solidFill>
                  <a:prstClr val="black"/>
                </a:solidFill>
                <a:latin typeface="Helvetica" panose="020B0604020202020204" pitchFamily="34" charset="0"/>
              </a:rPr>
              <a:t>+5% excess return</a:t>
            </a:r>
          </a:p>
        </p:txBody>
      </p:sp>
      <p:sp>
        <p:nvSpPr>
          <p:cNvPr id="36" name="TextBox 35">
            <a:extLst>
              <a:ext uri="{FF2B5EF4-FFF2-40B4-BE49-F238E27FC236}">
                <a16:creationId xmlns:a16="http://schemas.microsoft.com/office/drawing/2014/main" id="{85043A1E-8DDD-8821-CA60-0BF50F1B2E03}"/>
              </a:ext>
            </a:extLst>
          </p:cNvPr>
          <p:cNvSpPr txBox="1"/>
          <p:nvPr/>
        </p:nvSpPr>
        <p:spPr>
          <a:xfrm>
            <a:off x="3902937" y="2186061"/>
            <a:ext cx="1916704" cy="260969"/>
          </a:xfrm>
          <a:prstGeom prst="rect">
            <a:avLst/>
          </a:prstGeom>
          <a:noFill/>
        </p:spPr>
        <p:txBody>
          <a:bodyPr wrap="square" rtlCol="0">
            <a:spAutoFit/>
          </a:bodyPr>
          <a:lstStyle/>
          <a:p>
            <a:pPr algn="ctr" defTabSz="465054"/>
            <a:r>
              <a:rPr lang="en-US" sz="1096" b="1" dirty="0">
                <a:solidFill>
                  <a:prstClr val="black"/>
                </a:solidFill>
                <a:latin typeface="Helvetica" panose="020B0604020202020204" pitchFamily="34" charset="0"/>
              </a:rPr>
              <a:t>+67% excess return</a:t>
            </a:r>
          </a:p>
        </p:txBody>
      </p:sp>
      <p:cxnSp>
        <p:nvCxnSpPr>
          <p:cNvPr id="37" name="Straight Arrow Connector 36">
            <a:extLst>
              <a:ext uri="{FF2B5EF4-FFF2-40B4-BE49-F238E27FC236}">
                <a16:creationId xmlns:a16="http://schemas.microsoft.com/office/drawing/2014/main" id="{822417B9-7FC7-6114-C1EF-11C00E5CE805}"/>
              </a:ext>
            </a:extLst>
          </p:cNvPr>
          <p:cNvCxnSpPr>
            <a:cxnSpLocks/>
          </p:cNvCxnSpPr>
          <p:nvPr/>
        </p:nvCxnSpPr>
        <p:spPr>
          <a:xfrm flipV="1">
            <a:off x="5866875" y="3061754"/>
            <a:ext cx="1882858" cy="2816667"/>
          </a:xfrm>
          <a:prstGeom prst="straightConnector1">
            <a:avLst/>
          </a:prstGeom>
          <a:noFill/>
          <a:ln w="19050" cap="flat" cmpd="sng" algn="ctr">
            <a:solidFill>
              <a:sysClr val="windowText" lastClr="000000"/>
            </a:solidFill>
            <a:prstDash val="solid"/>
            <a:miter lim="800000"/>
            <a:tailEnd type="triangle"/>
          </a:ln>
          <a:effectLst/>
        </p:spPr>
      </p:cxnSp>
      <p:sp>
        <p:nvSpPr>
          <p:cNvPr id="38" name="TextBox 4">
            <a:extLst>
              <a:ext uri="{FF2B5EF4-FFF2-40B4-BE49-F238E27FC236}">
                <a16:creationId xmlns:a16="http://schemas.microsoft.com/office/drawing/2014/main" id="{CEAFC56A-FE6C-3941-E650-18F442A59E1F}"/>
              </a:ext>
            </a:extLst>
          </p:cNvPr>
          <p:cNvSpPr txBox="1"/>
          <p:nvPr/>
        </p:nvSpPr>
        <p:spPr>
          <a:xfrm rot="18453841">
            <a:off x="6270685" y="4983236"/>
            <a:ext cx="1357922" cy="47186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65054"/>
            <a:r>
              <a:rPr lang="en-US" sz="822" b="1">
                <a:solidFill>
                  <a:prstClr val="black"/>
                </a:solidFill>
                <a:latin typeface="Avenir Next LT Pro" panose="020B0504020202020204" pitchFamily="34" charset="0"/>
              </a:rPr>
              <a:t>Significant prolonged increase in concentration</a:t>
            </a:r>
            <a:endParaRPr lang="en-GB" sz="822" b="1">
              <a:solidFill>
                <a:prstClr val="black"/>
              </a:solidFill>
              <a:latin typeface="Avenir Next LT Pro" panose="020B0504020202020204" pitchFamily="34" charset="0"/>
            </a:endParaRPr>
          </a:p>
        </p:txBody>
      </p:sp>
    </p:spTree>
    <p:extLst>
      <p:ext uri="{BB962C8B-B14F-4D97-AF65-F5344CB8AC3E}">
        <p14:creationId xmlns:p14="http://schemas.microsoft.com/office/powerpoint/2010/main" val="3944717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F95A1-B032-FCCF-9A2E-5600576D8D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EF290D-1840-C8A6-8E85-8096D89FB848}"/>
              </a:ext>
            </a:extLst>
          </p:cNvPr>
          <p:cNvSpPr>
            <a:spLocks noGrp="1"/>
          </p:cNvSpPr>
          <p:nvPr>
            <p:ph type="title"/>
          </p:nvPr>
        </p:nvSpPr>
        <p:spPr/>
        <p:txBody>
          <a:bodyPr/>
          <a:lstStyle/>
          <a:p>
            <a:r>
              <a:rPr lang="fr-FR" dirty="0">
                <a:solidFill>
                  <a:srgbClr val="F38B30"/>
                </a:solidFill>
                <a:cs typeface="+mn-cs"/>
              </a:rPr>
              <a:t>MAXDIV PERFORMANCE COMPARISON</a:t>
            </a:r>
            <a:endParaRPr lang="en-GB" dirty="0"/>
          </a:p>
        </p:txBody>
      </p:sp>
      <p:sp>
        <p:nvSpPr>
          <p:cNvPr id="41" name="Espace réservé du numéro de diapositive 40">
            <a:extLst>
              <a:ext uri="{FF2B5EF4-FFF2-40B4-BE49-F238E27FC236}">
                <a16:creationId xmlns:a16="http://schemas.microsoft.com/office/drawing/2014/main" id="{F66769EB-E411-C26F-A3D2-0653F3363ED9}"/>
              </a:ext>
            </a:extLst>
          </p:cNvPr>
          <p:cNvSpPr>
            <a:spLocks noGrp="1"/>
          </p:cNvSpPr>
          <p:nvPr>
            <p:ph type="sldNum" sz="quarter" idx="16"/>
          </p:nvPr>
        </p:nvSpPr>
        <p:spPr/>
        <p:txBody>
          <a:bodyPr/>
          <a:lstStyle/>
          <a:p>
            <a:pPr algn="r" defTabSz="322651" eaLnBrk="1" fontAlgn="auto" hangingPunct="1">
              <a:spcBef>
                <a:spcPts val="0"/>
              </a:spcBef>
              <a:spcAft>
                <a:spcPts val="0"/>
              </a:spcAft>
              <a:defRPr/>
            </a:pPr>
            <a:fld id="{CAF4562A-FC2C-2443-B5FC-527E37A647A6}" type="slidenum">
              <a:rPr lang="fr-FR" sz="889"/>
              <a:pPr algn="r" defTabSz="322651" eaLnBrk="1" fontAlgn="auto" hangingPunct="1">
                <a:spcBef>
                  <a:spcPts val="0"/>
                </a:spcBef>
                <a:spcAft>
                  <a:spcPts val="0"/>
                </a:spcAft>
                <a:defRPr/>
              </a:pPr>
              <a:t>14</a:t>
            </a:fld>
            <a:endParaRPr lang="fr-FR" sz="889" dirty="0"/>
          </a:p>
        </p:txBody>
      </p:sp>
      <p:pic>
        <p:nvPicPr>
          <p:cNvPr id="9" name="Picture 8">
            <a:extLst>
              <a:ext uri="{FF2B5EF4-FFF2-40B4-BE49-F238E27FC236}">
                <a16:creationId xmlns:a16="http://schemas.microsoft.com/office/drawing/2014/main" id="{3CADBEBF-BA79-E964-6A46-FB01D563A8ED}"/>
              </a:ext>
            </a:extLst>
          </p:cNvPr>
          <p:cNvPicPr>
            <a:picLocks noChangeAspect="1"/>
          </p:cNvPicPr>
          <p:nvPr/>
        </p:nvPicPr>
        <p:blipFill>
          <a:blip r:embed="rId3"/>
          <a:stretch>
            <a:fillRect/>
          </a:stretch>
        </p:blipFill>
        <p:spPr>
          <a:xfrm>
            <a:off x="549196" y="1004739"/>
            <a:ext cx="8672513" cy="5762921"/>
          </a:xfrm>
          <a:prstGeom prst="rect">
            <a:avLst/>
          </a:prstGeom>
        </p:spPr>
      </p:pic>
      <p:sp>
        <p:nvSpPr>
          <p:cNvPr id="11" name="TextBox 10">
            <a:extLst>
              <a:ext uri="{FF2B5EF4-FFF2-40B4-BE49-F238E27FC236}">
                <a16:creationId xmlns:a16="http://schemas.microsoft.com/office/drawing/2014/main" id="{C057F6AC-A980-0654-EA96-2FC54991D359}"/>
              </a:ext>
            </a:extLst>
          </p:cNvPr>
          <p:cNvSpPr txBox="1"/>
          <p:nvPr/>
        </p:nvSpPr>
        <p:spPr>
          <a:xfrm>
            <a:off x="685800" y="6787758"/>
            <a:ext cx="8672512" cy="830997"/>
          </a:xfrm>
          <a:prstGeom prst="rect">
            <a:avLst/>
          </a:prstGeom>
          <a:noFill/>
        </p:spPr>
        <p:txBody>
          <a:bodyPr wrap="square">
            <a:spAutoFit/>
          </a:bodyPr>
          <a:lstStyle/>
          <a:p>
            <a:r>
              <a:rPr lang="en-GB" sz="800" b="0" i="0" u="none" strike="noStrike" baseline="0" dirty="0">
                <a:solidFill>
                  <a:srgbClr val="000000"/>
                </a:solidFill>
                <a:latin typeface="Avenir Next LT Pro" panose="020B0504020202020204" pitchFamily="34" charset="0"/>
              </a:rPr>
              <a:t>Source: TOBAM and Bloomberg. Returns are gross of fees and stated in USD, net returns are not available for indices. One cannot invest directly in an index. An investment in a vehicle tracking an index would include amongst other things, advisory fees and expenses. Performance information for TOBAM Maximum Diversification® indices are based on back tested returns from October 2002 to November 2011, live data has been used from launch in November 2011 to June 2024. </a:t>
            </a:r>
          </a:p>
          <a:p>
            <a:r>
              <a:rPr lang="en-GB" sz="800" b="0" i="0" u="none" strike="noStrike" baseline="0" dirty="0">
                <a:solidFill>
                  <a:srgbClr val="000000"/>
                </a:solidFill>
                <a:latin typeface="Avenir Next LT Pro" panose="020B0504020202020204" pitchFamily="34" charset="0"/>
              </a:rPr>
              <a:t>Performance information for TOBAM Diversified Benchmark indices are based on back tested returns for the entire period presented. </a:t>
            </a:r>
          </a:p>
          <a:p>
            <a:r>
              <a:rPr lang="en-GB" sz="800" b="0" i="0" u="none" strike="noStrike" baseline="0" dirty="0">
                <a:solidFill>
                  <a:srgbClr val="000000"/>
                </a:solidFill>
                <a:latin typeface="Avenir Next LT Pro" panose="020B0504020202020204" pitchFamily="34" charset="0"/>
              </a:rPr>
              <a:t>Back tested results are for information purposes only. They are intended to illustrate how the strategy may have behaved over the period prior to it being launched. Past performance is not indicative of future results. Please see the disclaimer page located at the end of this note for important additional disclosures. </a:t>
            </a:r>
            <a:endParaRPr lang="en-GB" dirty="0"/>
          </a:p>
        </p:txBody>
      </p:sp>
    </p:spTree>
    <p:extLst>
      <p:ext uri="{BB962C8B-B14F-4D97-AF65-F5344CB8AC3E}">
        <p14:creationId xmlns:p14="http://schemas.microsoft.com/office/powerpoint/2010/main" val="2850432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A069A-3B89-32F9-7247-D4D0CEB4EA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EEA54E-6DB0-EFCC-7699-9CE9EC596DDA}"/>
              </a:ext>
            </a:extLst>
          </p:cNvPr>
          <p:cNvSpPr>
            <a:spLocks noGrp="1"/>
          </p:cNvSpPr>
          <p:nvPr>
            <p:ph type="title"/>
          </p:nvPr>
        </p:nvSpPr>
        <p:spPr/>
        <p:txBody>
          <a:bodyPr/>
          <a:lstStyle/>
          <a:p>
            <a:r>
              <a:rPr lang="fr-FR" dirty="0">
                <a:solidFill>
                  <a:srgbClr val="F38B30"/>
                </a:solidFill>
                <a:cs typeface="+mn-cs"/>
              </a:rPr>
              <a:t>MAXDIV PERFORMANCE COMPARISON</a:t>
            </a:r>
            <a:endParaRPr lang="en-GB" dirty="0"/>
          </a:p>
        </p:txBody>
      </p:sp>
      <p:sp>
        <p:nvSpPr>
          <p:cNvPr id="41" name="Espace réservé du numéro de diapositive 40">
            <a:extLst>
              <a:ext uri="{FF2B5EF4-FFF2-40B4-BE49-F238E27FC236}">
                <a16:creationId xmlns:a16="http://schemas.microsoft.com/office/drawing/2014/main" id="{3E81FE7E-11BE-47DB-020E-37803AA6EF0D}"/>
              </a:ext>
            </a:extLst>
          </p:cNvPr>
          <p:cNvSpPr>
            <a:spLocks noGrp="1"/>
          </p:cNvSpPr>
          <p:nvPr>
            <p:ph type="sldNum" sz="quarter" idx="16"/>
          </p:nvPr>
        </p:nvSpPr>
        <p:spPr/>
        <p:txBody>
          <a:bodyPr/>
          <a:lstStyle/>
          <a:p>
            <a:pPr algn="r" defTabSz="322651" eaLnBrk="1" fontAlgn="auto" hangingPunct="1">
              <a:spcBef>
                <a:spcPts val="0"/>
              </a:spcBef>
              <a:spcAft>
                <a:spcPts val="0"/>
              </a:spcAft>
              <a:defRPr/>
            </a:pPr>
            <a:fld id="{CAF4562A-FC2C-2443-B5FC-527E37A647A6}" type="slidenum">
              <a:rPr lang="fr-FR" sz="889"/>
              <a:pPr algn="r" defTabSz="322651" eaLnBrk="1" fontAlgn="auto" hangingPunct="1">
                <a:spcBef>
                  <a:spcPts val="0"/>
                </a:spcBef>
                <a:spcAft>
                  <a:spcPts val="0"/>
                </a:spcAft>
                <a:defRPr/>
              </a:pPr>
              <a:t>15</a:t>
            </a:fld>
            <a:endParaRPr lang="fr-FR" sz="889" dirty="0"/>
          </a:p>
        </p:txBody>
      </p:sp>
      <p:pic>
        <p:nvPicPr>
          <p:cNvPr id="4" name="Picture 3">
            <a:extLst>
              <a:ext uri="{FF2B5EF4-FFF2-40B4-BE49-F238E27FC236}">
                <a16:creationId xmlns:a16="http://schemas.microsoft.com/office/drawing/2014/main" id="{B1485386-63D0-C48D-F959-237DCEAAA1A3}"/>
              </a:ext>
            </a:extLst>
          </p:cNvPr>
          <p:cNvPicPr>
            <a:picLocks noChangeAspect="1"/>
          </p:cNvPicPr>
          <p:nvPr/>
        </p:nvPicPr>
        <p:blipFill>
          <a:blip r:embed="rId3"/>
          <a:stretch>
            <a:fillRect/>
          </a:stretch>
        </p:blipFill>
        <p:spPr>
          <a:xfrm>
            <a:off x="680225" y="1006200"/>
            <a:ext cx="8332125" cy="5760000"/>
          </a:xfrm>
          <a:prstGeom prst="rect">
            <a:avLst/>
          </a:prstGeom>
        </p:spPr>
      </p:pic>
      <p:sp>
        <p:nvSpPr>
          <p:cNvPr id="6" name="TextBox 5">
            <a:extLst>
              <a:ext uri="{FF2B5EF4-FFF2-40B4-BE49-F238E27FC236}">
                <a16:creationId xmlns:a16="http://schemas.microsoft.com/office/drawing/2014/main" id="{DFC6A4E7-BDA9-00D8-0DDE-79A5F0E8A1C8}"/>
              </a:ext>
            </a:extLst>
          </p:cNvPr>
          <p:cNvSpPr txBox="1"/>
          <p:nvPr/>
        </p:nvSpPr>
        <p:spPr>
          <a:xfrm>
            <a:off x="593801" y="6787759"/>
            <a:ext cx="8672861" cy="830997"/>
          </a:xfrm>
          <a:prstGeom prst="rect">
            <a:avLst/>
          </a:prstGeom>
          <a:noFill/>
        </p:spPr>
        <p:txBody>
          <a:bodyPr wrap="square">
            <a:spAutoFit/>
          </a:bodyPr>
          <a:lstStyle/>
          <a:p>
            <a:r>
              <a:rPr lang="en-GB" sz="800" b="0" i="0" u="none" strike="noStrike" baseline="0" dirty="0">
                <a:solidFill>
                  <a:srgbClr val="000000"/>
                </a:solidFill>
                <a:latin typeface="Avenir Next LT Pro" panose="020B0504020202020204" pitchFamily="34" charset="0"/>
              </a:rPr>
              <a:t>Source: TOBAM and Bloomberg. Returns are gross of fees and stated in USD, net returns are not available for indices. One cannot invest directly in an index. An investment in a vehicle tracking an index would include amongst other things, advisory fees and expenses. Performance information for TOBAM Maximum Diversification® indices are based on back tested returns from October 2002 to November 2011, live data has been used from launch in November 2011 to June 2024. </a:t>
            </a:r>
          </a:p>
          <a:p>
            <a:r>
              <a:rPr lang="en-GB" sz="800" b="0" i="0" u="none" strike="noStrike" baseline="0" dirty="0">
                <a:solidFill>
                  <a:srgbClr val="000000"/>
                </a:solidFill>
                <a:latin typeface="Avenir Next LT Pro" panose="020B0504020202020204" pitchFamily="34" charset="0"/>
              </a:rPr>
              <a:t>Performance information for TOBAM Diversified Benchmark indices are based on back tested returns for the entire period presented. Back tested results are for information purposes only. They are intended to illustrate how the strategy may have behaved over the period prior to it being launched. Past performance is not indicative of future results. Please see the disclaimer page located at the end of this note for important additional disclosures. </a:t>
            </a:r>
            <a:endParaRPr lang="en-GB" dirty="0"/>
          </a:p>
        </p:txBody>
      </p:sp>
    </p:spTree>
    <p:extLst>
      <p:ext uri="{BB962C8B-B14F-4D97-AF65-F5344CB8AC3E}">
        <p14:creationId xmlns:p14="http://schemas.microsoft.com/office/powerpoint/2010/main" val="4121788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0FBD1-BF29-039F-996C-A3D3B7EEA5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108580-B57C-7000-4962-67B6CFB3CED2}"/>
              </a:ext>
            </a:extLst>
          </p:cNvPr>
          <p:cNvSpPr>
            <a:spLocks noGrp="1"/>
          </p:cNvSpPr>
          <p:nvPr>
            <p:ph type="title"/>
          </p:nvPr>
        </p:nvSpPr>
        <p:spPr/>
        <p:txBody>
          <a:bodyPr/>
          <a:lstStyle/>
          <a:p>
            <a:r>
              <a:rPr lang="fr-FR" dirty="0">
                <a:solidFill>
                  <a:srgbClr val="F38B30"/>
                </a:solidFill>
                <a:cs typeface="+mn-cs"/>
              </a:rPr>
              <a:t>MAXDIV PERFORMANCE COMPARISON</a:t>
            </a:r>
            <a:endParaRPr lang="en-GB" dirty="0"/>
          </a:p>
        </p:txBody>
      </p:sp>
      <p:sp>
        <p:nvSpPr>
          <p:cNvPr id="41" name="Espace réservé du numéro de diapositive 40">
            <a:extLst>
              <a:ext uri="{FF2B5EF4-FFF2-40B4-BE49-F238E27FC236}">
                <a16:creationId xmlns:a16="http://schemas.microsoft.com/office/drawing/2014/main" id="{72E93FD0-5D17-628A-5F99-9D2070FE5C28}"/>
              </a:ext>
            </a:extLst>
          </p:cNvPr>
          <p:cNvSpPr>
            <a:spLocks noGrp="1"/>
          </p:cNvSpPr>
          <p:nvPr>
            <p:ph type="sldNum" sz="quarter" idx="16"/>
          </p:nvPr>
        </p:nvSpPr>
        <p:spPr/>
        <p:txBody>
          <a:bodyPr/>
          <a:lstStyle/>
          <a:p>
            <a:pPr algn="r" defTabSz="322651" eaLnBrk="1" fontAlgn="auto" hangingPunct="1">
              <a:spcBef>
                <a:spcPts val="0"/>
              </a:spcBef>
              <a:spcAft>
                <a:spcPts val="0"/>
              </a:spcAft>
              <a:defRPr/>
            </a:pPr>
            <a:fld id="{CAF4562A-FC2C-2443-B5FC-527E37A647A6}" type="slidenum">
              <a:rPr lang="fr-FR" sz="889"/>
              <a:pPr algn="r" defTabSz="322651" eaLnBrk="1" fontAlgn="auto" hangingPunct="1">
                <a:spcBef>
                  <a:spcPts val="0"/>
                </a:spcBef>
                <a:spcAft>
                  <a:spcPts val="0"/>
                </a:spcAft>
                <a:defRPr/>
              </a:pPr>
              <a:t>16</a:t>
            </a:fld>
            <a:endParaRPr lang="fr-FR" sz="889" dirty="0"/>
          </a:p>
        </p:txBody>
      </p:sp>
      <p:pic>
        <p:nvPicPr>
          <p:cNvPr id="5" name="Picture 4">
            <a:extLst>
              <a:ext uri="{FF2B5EF4-FFF2-40B4-BE49-F238E27FC236}">
                <a16:creationId xmlns:a16="http://schemas.microsoft.com/office/drawing/2014/main" id="{D551F683-5693-ED48-077C-A841CA88E180}"/>
              </a:ext>
            </a:extLst>
          </p:cNvPr>
          <p:cNvPicPr>
            <a:picLocks noChangeAspect="1"/>
          </p:cNvPicPr>
          <p:nvPr/>
        </p:nvPicPr>
        <p:blipFill>
          <a:blip r:embed="rId3"/>
          <a:stretch>
            <a:fillRect/>
          </a:stretch>
        </p:blipFill>
        <p:spPr>
          <a:xfrm>
            <a:off x="602164" y="1030392"/>
            <a:ext cx="8291952" cy="5760000"/>
          </a:xfrm>
          <a:prstGeom prst="rect">
            <a:avLst/>
          </a:prstGeom>
        </p:spPr>
      </p:pic>
      <p:sp>
        <p:nvSpPr>
          <p:cNvPr id="7" name="TextBox 6">
            <a:extLst>
              <a:ext uri="{FF2B5EF4-FFF2-40B4-BE49-F238E27FC236}">
                <a16:creationId xmlns:a16="http://schemas.microsoft.com/office/drawing/2014/main" id="{10C2823D-230E-276E-58FB-C838656B3B26}"/>
              </a:ext>
            </a:extLst>
          </p:cNvPr>
          <p:cNvSpPr txBox="1"/>
          <p:nvPr/>
        </p:nvSpPr>
        <p:spPr>
          <a:xfrm>
            <a:off x="450235" y="6836143"/>
            <a:ext cx="8733998" cy="830997"/>
          </a:xfrm>
          <a:prstGeom prst="rect">
            <a:avLst/>
          </a:prstGeom>
          <a:noFill/>
        </p:spPr>
        <p:txBody>
          <a:bodyPr wrap="square">
            <a:spAutoFit/>
          </a:bodyPr>
          <a:lstStyle/>
          <a:p>
            <a:r>
              <a:rPr lang="en-GB" sz="800" b="0" i="0" u="none" strike="noStrike" baseline="0" dirty="0">
                <a:solidFill>
                  <a:srgbClr val="000000"/>
                </a:solidFill>
                <a:latin typeface="Avenir Next LT Pro" panose="020B0504020202020204" pitchFamily="34" charset="0"/>
              </a:rPr>
              <a:t>Source: TOBAM and Bloomberg. Returns are gross of fees and stated in EUR, net returns are not available for indices. One cannot invest directly in an index. An investment in a vehicle tracking an index would include amongst other things, advisory fees and expenses. Performance information for TOBAM Maximum Diversification® indices are based on back tested returns from October 2002 to November 2011, live data has been used from launch in November 2011 to June 2024. </a:t>
            </a:r>
          </a:p>
          <a:p>
            <a:r>
              <a:rPr lang="en-GB" sz="800" b="0" i="0" u="none" strike="noStrike" baseline="0" dirty="0">
                <a:solidFill>
                  <a:srgbClr val="000000"/>
                </a:solidFill>
                <a:latin typeface="Avenir Next LT Pro" panose="020B0504020202020204" pitchFamily="34" charset="0"/>
              </a:rPr>
              <a:t>Performance information for TOBAM Diversified Benchmark indices are based on back tested returns for the entire period presented. Back tested results are for information purposes only. They are intended to illustrate how the strategy may have behaved over the period prior to it being launched. Past performance is not indicative of future results. Please see the disclaimer page located at the end of this note for important additional disclosures. </a:t>
            </a:r>
            <a:endParaRPr lang="en-GB" dirty="0"/>
          </a:p>
        </p:txBody>
      </p:sp>
    </p:spTree>
    <p:extLst>
      <p:ext uri="{BB962C8B-B14F-4D97-AF65-F5344CB8AC3E}">
        <p14:creationId xmlns:p14="http://schemas.microsoft.com/office/powerpoint/2010/main" val="907708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A0AA4-55B7-863D-9118-DCF099B550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14A777-8F95-D50C-7FE7-426F23A393D7}"/>
              </a:ext>
            </a:extLst>
          </p:cNvPr>
          <p:cNvSpPr>
            <a:spLocks noGrp="1"/>
          </p:cNvSpPr>
          <p:nvPr>
            <p:ph type="title"/>
          </p:nvPr>
        </p:nvSpPr>
        <p:spPr/>
        <p:txBody>
          <a:bodyPr/>
          <a:lstStyle/>
          <a:p>
            <a:r>
              <a:rPr lang="fr-FR" dirty="0">
                <a:solidFill>
                  <a:srgbClr val="F38B30"/>
                </a:solidFill>
                <a:cs typeface="+mn-cs"/>
              </a:rPr>
              <a:t>MAXDIV PERFORMANCE COMPARISON</a:t>
            </a:r>
            <a:endParaRPr lang="en-GB" dirty="0"/>
          </a:p>
        </p:txBody>
      </p:sp>
      <p:sp>
        <p:nvSpPr>
          <p:cNvPr id="41" name="Espace réservé du numéro de diapositive 40">
            <a:extLst>
              <a:ext uri="{FF2B5EF4-FFF2-40B4-BE49-F238E27FC236}">
                <a16:creationId xmlns:a16="http://schemas.microsoft.com/office/drawing/2014/main" id="{4C285674-ABF9-BCD9-1D5B-525A4AE3AF9F}"/>
              </a:ext>
            </a:extLst>
          </p:cNvPr>
          <p:cNvSpPr>
            <a:spLocks noGrp="1"/>
          </p:cNvSpPr>
          <p:nvPr>
            <p:ph type="sldNum" sz="quarter" idx="16"/>
          </p:nvPr>
        </p:nvSpPr>
        <p:spPr/>
        <p:txBody>
          <a:bodyPr/>
          <a:lstStyle/>
          <a:p>
            <a:pPr algn="r" defTabSz="322651" eaLnBrk="1" fontAlgn="auto" hangingPunct="1">
              <a:spcBef>
                <a:spcPts val="0"/>
              </a:spcBef>
              <a:spcAft>
                <a:spcPts val="0"/>
              </a:spcAft>
              <a:defRPr/>
            </a:pPr>
            <a:fld id="{CAF4562A-FC2C-2443-B5FC-527E37A647A6}" type="slidenum">
              <a:rPr lang="fr-FR" sz="889"/>
              <a:pPr algn="r" defTabSz="322651" eaLnBrk="1" fontAlgn="auto" hangingPunct="1">
                <a:spcBef>
                  <a:spcPts val="0"/>
                </a:spcBef>
                <a:spcAft>
                  <a:spcPts val="0"/>
                </a:spcAft>
                <a:defRPr/>
              </a:pPr>
              <a:t>17</a:t>
            </a:fld>
            <a:endParaRPr lang="fr-FR" sz="889" dirty="0"/>
          </a:p>
        </p:txBody>
      </p:sp>
      <p:pic>
        <p:nvPicPr>
          <p:cNvPr id="4" name="Picture 3">
            <a:extLst>
              <a:ext uri="{FF2B5EF4-FFF2-40B4-BE49-F238E27FC236}">
                <a16:creationId xmlns:a16="http://schemas.microsoft.com/office/drawing/2014/main" id="{EAA717A9-8871-4182-F693-78443E3B4A45}"/>
              </a:ext>
            </a:extLst>
          </p:cNvPr>
          <p:cNvPicPr>
            <a:picLocks noChangeAspect="1"/>
          </p:cNvPicPr>
          <p:nvPr/>
        </p:nvPicPr>
        <p:blipFill>
          <a:blip r:embed="rId3"/>
          <a:stretch>
            <a:fillRect/>
          </a:stretch>
        </p:blipFill>
        <p:spPr>
          <a:xfrm>
            <a:off x="646771" y="1261829"/>
            <a:ext cx="8200159" cy="5760000"/>
          </a:xfrm>
          <a:prstGeom prst="rect">
            <a:avLst/>
          </a:prstGeom>
        </p:spPr>
      </p:pic>
    </p:spTree>
    <p:extLst>
      <p:ext uri="{BB962C8B-B14F-4D97-AF65-F5344CB8AC3E}">
        <p14:creationId xmlns:p14="http://schemas.microsoft.com/office/powerpoint/2010/main" val="4209861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6BB43-72CC-14D3-69F8-A1948B09D54C}"/>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C442805-72B5-549F-B189-737A0D9C997C}"/>
              </a:ext>
            </a:extLst>
          </p:cNvPr>
          <p:cNvSpPr>
            <a:spLocks noGrp="1"/>
          </p:cNvSpPr>
          <p:nvPr>
            <p:ph type="body" sz="quarter" idx="16"/>
          </p:nvPr>
        </p:nvSpPr>
        <p:spPr>
          <a:xfrm>
            <a:off x="412148" y="671072"/>
            <a:ext cx="8781279" cy="6797858"/>
          </a:xfrm>
        </p:spPr>
        <p:txBody>
          <a:bodyPr/>
          <a:lstStyle/>
          <a:p>
            <a:pPr marL="458055" indent="-458055">
              <a:lnSpc>
                <a:spcPct val="350000"/>
              </a:lnSpc>
              <a:buClr>
                <a:srgbClr val="F38B30"/>
              </a:buClr>
              <a:buSzPct val="350000"/>
            </a:pPr>
            <a:r>
              <a:rPr lang="en-GB" sz="1691" dirty="0"/>
              <a:t> </a:t>
            </a:r>
            <a:r>
              <a:rPr lang="en-GB" sz="1691" dirty="0">
                <a:sym typeface="Helvetica Neue Medium"/>
              </a:rPr>
              <a:t>Introduction to TOBAM and Anti-Benchmark</a:t>
            </a:r>
          </a:p>
          <a:p>
            <a:pPr marL="458055" indent="-458055">
              <a:lnSpc>
                <a:spcPct val="350000"/>
              </a:lnSpc>
              <a:buClr>
                <a:srgbClr val="34BE54"/>
              </a:buClr>
              <a:buSzPct val="350000"/>
            </a:pPr>
            <a:r>
              <a:rPr lang="fr-FR" sz="1691" b="1" dirty="0">
                <a:solidFill>
                  <a:srgbClr val="34BE54"/>
                </a:solidFill>
              </a:rPr>
              <a:t>TOBAM Product </a:t>
            </a:r>
            <a:r>
              <a:rPr lang="fr-FR" sz="1691" b="1" dirty="0" err="1">
                <a:solidFill>
                  <a:srgbClr val="34BE54"/>
                </a:solidFill>
              </a:rPr>
              <a:t>Offering</a:t>
            </a:r>
            <a:endParaRPr lang="fr-FR" sz="1691" b="1" dirty="0">
              <a:solidFill>
                <a:srgbClr val="34BE54"/>
              </a:solidFill>
            </a:endParaRPr>
          </a:p>
          <a:p>
            <a:pPr marL="458055" indent="-458055">
              <a:lnSpc>
                <a:spcPct val="350000"/>
              </a:lnSpc>
              <a:buClr>
                <a:srgbClr val="34BE54"/>
              </a:buClr>
              <a:buSzPct val="350000"/>
            </a:pPr>
            <a:endParaRPr lang="fr-FR" sz="1691" dirty="0"/>
          </a:p>
          <a:p>
            <a:pPr marL="458055" indent="-458055">
              <a:lnSpc>
                <a:spcPct val="350000"/>
              </a:lnSpc>
              <a:buClr>
                <a:srgbClr val="34BE54"/>
              </a:buClr>
              <a:buSzPct val="350000"/>
            </a:pPr>
            <a:endParaRPr lang="en-GB" sz="1691" dirty="0"/>
          </a:p>
          <a:p>
            <a:pPr marL="458055" indent="-458055">
              <a:lnSpc>
                <a:spcPct val="350000"/>
              </a:lnSpc>
              <a:buClr>
                <a:srgbClr val="4482F4"/>
              </a:buClr>
              <a:buSzPct val="350000"/>
            </a:pPr>
            <a:r>
              <a:rPr lang="en-GB" sz="1691" dirty="0"/>
              <a:t>Conclusion</a:t>
            </a:r>
          </a:p>
          <a:p>
            <a:pPr marL="458055" indent="-458055">
              <a:lnSpc>
                <a:spcPct val="350000"/>
              </a:lnSpc>
              <a:buClr>
                <a:srgbClr val="FF7005"/>
              </a:buClr>
              <a:buSzPct val="350000"/>
            </a:pPr>
            <a:r>
              <a:rPr lang="en-GB" sz="1691" dirty="0"/>
              <a:t> Appendix</a:t>
            </a:r>
          </a:p>
        </p:txBody>
      </p:sp>
      <p:sp>
        <p:nvSpPr>
          <p:cNvPr id="4" name="Footer Placeholder 4">
            <a:extLst>
              <a:ext uri="{FF2B5EF4-FFF2-40B4-BE49-F238E27FC236}">
                <a16:creationId xmlns:a16="http://schemas.microsoft.com/office/drawing/2014/main" id="{7DFFCDDC-70BC-1EFB-8DAA-68A3A9077781}"/>
              </a:ext>
            </a:extLst>
          </p:cNvPr>
          <p:cNvSpPr>
            <a:spLocks noGrp="1"/>
          </p:cNvSpPr>
          <p:nvPr>
            <p:ph type="ftr" sz="quarter" idx="4294967295"/>
          </p:nvPr>
        </p:nvSpPr>
        <p:spPr>
          <a:xfrm>
            <a:off x="412149" y="380644"/>
            <a:ext cx="4829934" cy="209190"/>
          </a:xfrm>
        </p:spPr>
        <p:txBody>
          <a:bodyPr/>
          <a:lstStyle/>
          <a:p>
            <a:pPr marL="0" marR="0" lvl="0" indent="0" algn="l" defTabSz="425428" rtl="0" eaLnBrk="1" fontAlgn="auto" latinLnBrk="0" hangingPunct="0">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venir Next LT Pro"/>
                <a:ea typeface="MS PGothic" panose="020B0600070205080204" pitchFamily="34" charset="-128"/>
                <a:cs typeface="+mn-cs"/>
              </a:rPr>
              <a:t> </a:t>
            </a:r>
          </a:p>
        </p:txBody>
      </p:sp>
      <p:sp>
        <p:nvSpPr>
          <p:cNvPr id="2" name="Rectangle 1">
            <a:extLst>
              <a:ext uri="{FF2B5EF4-FFF2-40B4-BE49-F238E27FC236}">
                <a16:creationId xmlns:a16="http://schemas.microsoft.com/office/drawing/2014/main" id="{BCF9825E-EF69-68F7-2A55-BF15753C8856}"/>
              </a:ext>
            </a:extLst>
          </p:cNvPr>
          <p:cNvSpPr/>
          <p:nvPr/>
        </p:nvSpPr>
        <p:spPr>
          <a:xfrm>
            <a:off x="1928166" y="2885165"/>
            <a:ext cx="4352093" cy="1184836"/>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5901" tIns="42950" rIns="85901" bIns="42950" numCol="1" spcCol="0" rtlCol="0" fromWordArt="0" anchor="ctr" anchorCtr="0" forceAA="0" compatLnSpc="1">
            <a:prstTxWarp prst="textNoShape">
              <a:avLst/>
            </a:prstTxWarp>
            <a:noAutofit/>
          </a:bodyPr>
          <a:lstStyle/>
          <a:p>
            <a:pPr marL="285750" indent="-285750" defTabSz="481153" eaLnBrk="1" fontAlgn="auto" hangingPunct="1">
              <a:spcBef>
                <a:spcPts val="0"/>
              </a:spcBef>
              <a:spcAft>
                <a:spcPts val="0"/>
              </a:spcAft>
              <a:buClr>
                <a:srgbClr val="34BE54"/>
              </a:buClr>
              <a:buFont typeface="Arial" panose="020B0604020202020204" pitchFamily="34" charset="0"/>
              <a:buChar char="•"/>
              <a:defRPr/>
            </a:pPr>
            <a:r>
              <a:rPr lang="en-GB" sz="1503" dirty="0">
                <a:solidFill>
                  <a:schemeClr val="tx1"/>
                </a:solidFill>
                <a:latin typeface="Avenir Next LT Pro"/>
              </a:rPr>
              <a:t>2006: Maximum Diversification®</a:t>
            </a:r>
          </a:p>
          <a:p>
            <a:pPr marL="285750" indent="-285750" defTabSz="481153" eaLnBrk="1" fontAlgn="auto" hangingPunct="1">
              <a:spcBef>
                <a:spcPts val="0"/>
              </a:spcBef>
              <a:spcAft>
                <a:spcPts val="0"/>
              </a:spcAft>
              <a:buClr>
                <a:srgbClr val="34BE54"/>
              </a:buClr>
              <a:buFont typeface="Arial" panose="020B0604020202020204" pitchFamily="34" charset="0"/>
              <a:buChar char="•"/>
              <a:defRPr/>
            </a:pPr>
            <a:endParaRPr lang="en-GB" sz="1503" dirty="0">
              <a:solidFill>
                <a:srgbClr val="000000"/>
              </a:solidFill>
              <a:latin typeface="Avenir Next LT Pro"/>
            </a:endParaRPr>
          </a:p>
          <a:p>
            <a:pPr marL="285750" indent="-285750" defTabSz="481153" eaLnBrk="1" fontAlgn="auto" hangingPunct="1">
              <a:spcBef>
                <a:spcPts val="0"/>
              </a:spcBef>
              <a:spcAft>
                <a:spcPts val="0"/>
              </a:spcAft>
              <a:buClr>
                <a:srgbClr val="34BE54"/>
              </a:buClr>
              <a:buFont typeface="Arial" panose="020B0604020202020204" pitchFamily="34" charset="0"/>
              <a:buChar char="•"/>
              <a:defRPr/>
            </a:pPr>
            <a:r>
              <a:rPr lang="en-GB" sz="1503" b="1" dirty="0">
                <a:solidFill>
                  <a:srgbClr val="34BE54"/>
                </a:solidFill>
                <a:latin typeface="Avenir Next LT Pro"/>
              </a:rPr>
              <a:t>2017: CRYPTOBAM®</a:t>
            </a:r>
          </a:p>
          <a:p>
            <a:pPr defTabSz="481153" eaLnBrk="1" fontAlgn="auto" hangingPunct="1">
              <a:spcBef>
                <a:spcPts val="0"/>
              </a:spcBef>
              <a:spcAft>
                <a:spcPts val="0"/>
              </a:spcAft>
              <a:buClr>
                <a:srgbClr val="34BE54"/>
              </a:buClr>
              <a:defRPr/>
            </a:pPr>
            <a:r>
              <a:rPr lang="en-GB" sz="1503" dirty="0">
                <a:solidFill>
                  <a:srgbClr val="000000"/>
                </a:solidFill>
                <a:latin typeface="Avenir Next LT Pro"/>
              </a:rPr>
              <a:t> </a:t>
            </a:r>
          </a:p>
          <a:p>
            <a:pPr marL="285750" indent="-285750" defTabSz="481153" eaLnBrk="1" fontAlgn="auto" hangingPunct="1">
              <a:spcBef>
                <a:spcPts val="0"/>
              </a:spcBef>
              <a:spcAft>
                <a:spcPts val="0"/>
              </a:spcAft>
              <a:buClr>
                <a:srgbClr val="34BE54"/>
              </a:buClr>
              <a:buFont typeface="Arial" panose="020B0604020202020204" pitchFamily="34" charset="0"/>
              <a:buChar char="•"/>
              <a:defRPr/>
            </a:pPr>
            <a:r>
              <a:rPr lang="en-GB" sz="1503" dirty="0">
                <a:solidFill>
                  <a:srgbClr val="000000"/>
                </a:solidFill>
                <a:latin typeface="Avenir Next LT Pro"/>
              </a:rPr>
              <a:t>2023: LBRTY®</a:t>
            </a:r>
          </a:p>
        </p:txBody>
      </p:sp>
    </p:spTree>
    <p:extLst>
      <p:ext uri="{BB962C8B-B14F-4D97-AF65-F5344CB8AC3E}">
        <p14:creationId xmlns:p14="http://schemas.microsoft.com/office/powerpoint/2010/main" val="196859105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icture 224">
            <a:extLst>
              <a:ext uri="{FF2B5EF4-FFF2-40B4-BE49-F238E27FC236}">
                <a16:creationId xmlns:a16="http://schemas.microsoft.com/office/drawing/2014/main" id="{FD15FE74-B8CB-439B-A202-56FB75E9D2E4}"/>
              </a:ext>
            </a:extLst>
          </p:cNvPr>
          <p:cNvPicPr>
            <a:picLocks noChangeAspect="1"/>
          </p:cNvPicPr>
          <p:nvPr/>
        </p:nvPicPr>
        <p:blipFill>
          <a:blip r:embed="rId2"/>
          <a:stretch>
            <a:fillRect/>
          </a:stretch>
        </p:blipFill>
        <p:spPr>
          <a:xfrm>
            <a:off x="973061" y="3537291"/>
            <a:ext cx="8240234" cy="121424"/>
          </a:xfrm>
          <a:prstGeom prst="rect">
            <a:avLst/>
          </a:prstGeom>
          <a:solidFill>
            <a:srgbClr val="F2F2F2"/>
          </a:solidFill>
        </p:spPr>
      </p:pic>
      <p:sp>
        <p:nvSpPr>
          <p:cNvPr id="29" name="Espace réservé du texte 28">
            <a:extLst>
              <a:ext uri="{FF2B5EF4-FFF2-40B4-BE49-F238E27FC236}">
                <a16:creationId xmlns:a16="http://schemas.microsoft.com/office/drawing/2014/main" id="{A69C61FC-B9F5-4D2C-8A51-1C7CD9151109}"/>
              </a:ext>
            </a:extLst>
          </p:cNvPr>
          <p:cNvSpPr>
            <a:spLocks noGrp="1"/>
          </p:cNvSpPr>
          <p:nvPr>
            <p:ph type="body" sz="quarter" idx="20"/>
          </p:nvPr>
        </p:nvSpPr>
        <p:spPr>
          <a:xfrm>
            <a:off x="844739" y="951156"/>
            <a:ext cx="7478705" cy="365599"/>
          </a:xfrm>
        </p:spPr>
        <p:txBody>
          <a:bodyPr/>
          <a:lstStyle/>
          <a:p>
            <a:r>
              <a:rPr lang="en-GB" sz="1879"/>
              <a:t>TOBAM’S JOURNEY INTO CRYPTO</a:t>
            </a:r>
            <a:endParaRPr lang="fr-FR" sz="1879"/>
          </a:p>
        </p:txBody>
      </p:sp>
      <p:pic>
        <p:nvPicPr>
          <p:cNvPr id="64" name="Picture 9">
            <a:extLst>
              <a:ext uri="{FF2B5EF4-FFF2-40B4-BE49-F238E27FC236}">
                <a16:creationId xmlns:a16="http://schemas.microsoft.com/office/drawing/2014/main" id="{64D3DB49-359A-48E4-A5E5-E28CAF4944D8}"/>
              </a:ext>
            </a:extLst>
          </p:cNvPr>
          <p:cNvPicPr>
            <a:picLocks noChangeAspect="1"/>
          </p:cNvPicPr>
          <p:nvPr/>
        </p:nvPicPr>
        <p:blipFill>
          <a:blip r:embed="rId3"/>
          <a:stretch>
            <a:fillRect/>
          </a:stretch>
        </p:blipFill>
        <p:spPr>
          <a:xfrm rot="180758">
            <a:off x="6104802" y="4743125"/>
            <a:ext cx="1494923" cy="1361507"/>
          </a:xfrm>
          <a:prstGeom prst="rect">
            <a:avLst/>
          </a:prstGeom>
          <a:ln>
            <a:solidFill>
              <a:schemeClr val="tx2">
                <a:lumMod val="20000"/>
                <a:lumOff val="80000"/>
              </a:schemeClr>
            </a:solidFill>
          </a:ln>
        </p:spPr>
      </p:pic>
      <p:pic>
        <p:nvPicPr>
          <p:cNvPr id="84" name="Image 8">
            <a:extLst>
              <a:ext uri="{FF2B5EF4-FFF2-40B4-BE49-F238E27FC236}">
                <a16:creationId xmlns:a16="http://schemas.microsoft.com/office/drawing/2014/main" id="{681B74C5-0C19-494F-82C1-0FBAE2BD80C3}"/>
              </a:ext>
            </a:extLst>
          </p:cNvPr>
          <p:cNvPicPr>
            <a:picLocks noChangeAspect="1"/>
          </p:cNvPicPr>
          <p:nvPr/>
        </p:nvPicPr>
        <p:blipFill>
          <a:blip r:embed="rId4"/>
          <a:stretch>
            <a:fillRect/>
          </a:stretch>
        </p:blipFill>
        <p:spPr>
          <a:xfrm rot="434099">
            <a:off x="865117" y="5029250"/>
            <a:ext cx="1707791" cy="1055414"/>
          </a:xfrm>
          <a:prstGeom prst="rect">
            <a:avLst/>
          </a:prstGeom>
          <a:ln>
            <a:solidFill>
              <a:schemeClr val="accent1"/>
            </a:solidFill>
          </a:ln>
        </p:spPr>
      </p:pic>
      <p:pic>
        <p:nvPicPr>
          <p:cNvPr id="90" name="Picture 52">
            <a:extLst>
              <a:ext uri="{FF2B5EF4-FFF2-40B4-BE49-F238E27FC236}">
                <a16:creationId xmlns:a16="http://schemas.microsoft.com/office/drawing/2014/main" id="{0A812AF2-A385-47D3-81D8-846C54A5F57F}"/>
              </a:ext>
            </a:extLst>
          </p:cNvPr>
          <p:cNvPicPr>
            <a:picLocks noChangeAspect="1"/>
          </p:cNvPicPr>
          <p:nvPr/>
        </p:nvPicPr>
        <p:blipFill>
          <a:blip r:embed="rId5"/>
          <a:stretch>
            <a:fillRect/>
          </a:stretch>
        </p:blipFill>
        <p:spPr>
          <a:xfrm rot="21368582">
            <a:off x="4012427" y="6397069"/>
            <a:ext cx="2694501" cy="623671"/>
          </a:xfrm>
          <a:prstGeom prst="rect">
            <a:avLst/>
          </a:prstGeom>
          <a:ln>
            <a:solidFill>
              <a:srgbClr val="547C8E"/>
            </a:solidFill>
          </a:ln>
        </p:spPr>
      </p:pic>
      <p:pic>
        <p:nvPicPr>
          <p:cNvPr id="91" name="Picture 19">
            <a:extLst>
              <a:ext uri="{FF2B5EF4-FFF2-40B4-BE49-F238E27FC236}">
                <a16:creationId xmlns:a16="http://schemas.microsoft.com/office/drawing/2014/main" id="{3E45A4B2-1729-4403-9645-B47F3C09BC9B}"/>
              </a:ext>
            </a:extLst>
          </p:cNvPr>
          <p:cNvPicPr>
            <a:picLocks noChangeAspect="1"/>
          </p:cNvPicPr>
          <p:nvPr/>
        </p:nvPicPr>
        <p:blipFill>
          <a:blip r:embed="rId6"/>
          <a:stretch>
            <a:fillRect/>
          </a:stretch>
        </p:blipFill>
        <p:spPr>
          <a:xfrm rot="308052">
            <a:off x="7543519" y="4781586"/>
            <a:ext cx="1230370" cy="612357"/>
          </a:xfrm>
          <a:prstGeom prst="rect">
            <a:avLst/>
          </a:prstGeom>
          <a:ln>
            <a:solidFill>
              <a:srgbClr val="000000"/>
            </a:solidFill>
          </a:ln>
        </p:spPr>
      </p:pic>
      <p:pic>
        <p:nvPicPr>
          <p:cNvPr id="92" name="Picture 12">
            <a:extLst>
              <a:ext uri="{FF2B5EF4-FFF2-40B4-BE49-F238E27FC236}">
                <a16:creationId xmlns:a16="http://schemas.microsoft.com/office/drawing/2014/main" id="{8D7A847D-7ABE-46D7-ACF1-48A37EFB15D6}"/>
              </a:ext>
            </a:extLst>
          </p:cNvPr>
          <p:cNvPicPr>
            <a:picLocks noChangeAspect="1"/>
          </p:cNvPicPr>
          <p:nvPr/>
        </p:nvPicPr>
        <p:blipFill rotWithShape="1">
          <a:blip r:embed="rId7"/>
          <a:srcRect b="23417"/>
          <a:stretch/>
        </p:blipFill>
        <p:spPr>
          <a:xfrm rot="21312040">
            <a:off x="2185729" y="5678324"/>
            <a:ext cx="1822807" cy="1245300"/>
          </a:xfrm>
          <a:prstGeom prst="rect">
            <a:avLst/>
          </a:prstGeom>
          <a:ln>
            <a:solidFill>
              <a:srgbClr val="34BE54"/>
            </a:solidFill>
          </a:ln>
        </p:spPr>
      </p:pic>
      <p:pic>
        <p:nvPicPr>
          <p:cNvPr id="93" name="Picture 14">
            <a:extLst>
              <a:ext uri="{FF2B5EF4-FFF2-40B4-BE49-F238E27FC236}">
                <a16:creationId xmlns:a16="http://schemas.microsoft.com/office/drawing/2014/main" id="{4E925E07-4CDB-4A07-B577-294D4803A38D}"/>
              </a:ext>
            </a:extLst>
          </p:cNvPr>
          <p:cNvPicPr>
            <a:picLocks noChangeAspect="1"/>
          </p:cNvPicPr>
          <p:nvPr/>
        </p:nvPicPr>
        <p:blipFill>
          <a:blip r:embed="rId8"/>
          <a:stretch>
            <a:fillRect/>
          </a:stretch>
        </p:blipFill>
        <p:spPr>
          <a:xfrm rot="21276742">
            <a:off x="3011756" y="4989571"/>
            <a:ext cx="1798760" cy="696948"/>
          </a:xfrm>
          <a:prstGeom prst="rect">
            <a:avLst/>
          </a:prstGeom>
          <a:ln>
            <a:solidFill>
              <a:srgbClr val="F38B30"/>
            </a:solidFill>
          </a:ln>
        </p:spPr>
      </p:pic>
      <p:pic>
        <p:nvPicPr>
          <p:cNvPr id="94" name="Image 141">
            <a:extLst>
              <a:ext uri="{FF2B5EF4-FFF2-40B4-BE49-F238E27FC236}">
                <a16:creationId xmlns:a16="http://schemas.microsoft.com/office/drawing/2014/main" id="{A0C1961A-1A33-4B2B-8DEB-D9D5B11572BA}"/>
              </a:ext>
            </a:extLst>
          </p:cNvPr>
          <p:cNvPicPr>
            <a:picLocks noChangeAspect="1"/>
          </p:cNvPicPr>
          <p:nvPr/>
        </p:nvPicPr>
        <p:blipFill>
          <a:blip r:embed="rId9"/>
          <a:stretch>
            <a:fillRect/>
          </a:stretch>
        </p:blipFill>
        <p:spPr>
          <a:xfrm rot="21433695">
            <a:off x="7570955" y="5302699"/>
            <a:ext cx="1386263" cy="1840979"/>
          </a:xfrm>
          <a:prstGeom prst="rect">
            <a:avLst/>
          </a:prstGeom>
          <a:ln>
            <a:solidFill>
              <a:srgbClr val="F38B30"/>
            </a:solidFill>
          </a:ln>
        </p:spPr>
      </p:pic>
      <p:pic>
        <p:nvPicPr>
          <p:cNvPr id="96" name="Image 2">
            <a:extLst>
              <a:ext uri="{FF2B5EF4-FFF2-40B4-BE49-F238E27FC236}">
                <a16:creationId xmlns:a16="http://schemas.microsoft.com/office/drawing/2014/main" id="{33FAABA0-6C4D-4252-92DE-1548AA37AD97}"/>
              </a:ext>
            </a:extLst>
          </p:cNvPr>
          <p:cNvPicPr>
            <a:picLocks noChangeAspect="1"/>
          </p:cNvPicPr>
          <p:nvPr/>
        </p:nvPicPr>
        <p:blipFill>
          <a:blip r:embed="rId10"/>
          <a:stretch>
            <a:fillRect/>
          </a:stretch>
        </p:blipFill>
        <p:spPr>
          <a:xfrm rot="393514">
            <a:off x="4608426" y="5219240"/>
            <a:ext cx="1531951" cy="1130915"/>
          </a:xfrm>
          <a:prstGeom prst="rect">
            <a:avLst/>
          </a:prstGeom>
          <a:ln>
            <a:solidFill>
              <a:srgbClr val="D42ECC"/>
            </a:solidFill>
          </a:ln>
        </p:spPr>
      </p:pic>
      <p:sp>
        <p:nvSpPr>
          <p:cNvPr id="103" name="Subtitle 2">
            <a:extLst>
              <a:ext uri="{FF2B5EF4-FFF2-40B4-BE49-F238E27FC236}">
                <a16:creationId xmlns:a16="http://schemas.microsoft.com/office/drawing/2014/main" id="{3BC766C5-BB3C-4F68-9B80-1694605DF7F4}"/>
              </a:ext>
            </a:extLst>
          </p:cNvPr>
          <p:cNvSpPr txBox="1">
            <a:spLocks/>
          </p:cNvSpPr>
          <p:nvPr/>
        </p:nvSpPr>
        <p:spPr>
          <a:xfrm>
            <a:off x="538638" y="4327477"/>
            <a:ext cx="8787431" cy="155092"/>
          </a:xfrm>
          <a:prstGeom prst="rect">
            <a:avLst/>
          </a:prstGeom>
        </p:spPr>
        <p:txBody>
          <a:bodyPr vert="horz" wrap="square" lIns="26590" tIns="13296" rIns="26590" bIns="1329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767591">
              <a:lnSpc>
                <a:spcPts val="1018"/>
              </a:lnSpc>
              <a:defRPr/>
            </a:pPr>
            <a:r>
              <a:rPr lang="en-US" sz="847">
                <a:solidFill>
                  <a:prstClr val="black"/>
                </a:solidFill>
                <a:latin typeface="Avenir Next LT Pro" panose="020B0504020202020204" pitchFamily="34" charset="0"/>
              </a:rPr>
              <a:t>Market impact                  Forks	                CO2	                                    Time Diversification                  Crypto Anti-Benchmarks	          </a:t>
            </a:r>
            <a:r>
              <a:rPr lang="en-US" sz="847">
                <a:solidFill>
                  <a:srgbClr val="EE7D14"/>
                </a:solidFill>
                <a:latin typeface="Avenir Next LT Pro" panose="020B0504020202020204" pitchFamily="34" charset="0"/>
              </a:rPr>
              <a:t>…</a:t>
            </a:r>
          </a:p>
        </p:txBody>
      </p:sp>
      <p:sp>
        <p:nvSpPr>
          <p:cNvPr id="106" name="Freeform 2">
            <a:extLst>
              <a:ext uri="{FF2B5EF4-FFF2-40B4-BE49-F238E27FC236}">
                <a16:creationId xmlns:a16="http://schemas.microsoft.com/office/drawing/2014/main" id="{DA3B45EB-5DEE-4BDF-B9DD-1EAAACBA49FF}"/>
              </a:ext>
            </a:extLst>
          </p:cNvPr>
          <p:cNvSpPr>
            <a:spLocks noChangeArrowheads="1"/>
          </p:cNvSpPr>
          <p:nvPr/>
        </p:nvSpPr>
        <p:spPr bwMode="auto">
          <a:xfrm>
            <a:off x="911791" y="4018939"/>
            <a:ext cx="5976206" cy="246690"/>
          </a:xfrm>
          <a:custGeom>
            <a:avLst/>
            <a:gdLst>
              <a:gd name="T0" fmla="*/ 51 w 17022"/>
              <a:gd name="T1" fmla="*/ 0 h 103"/>
              <a:gd name="T2" fmla="*/ 16970 w 17022"/>
              <a:gd name="T3" fmla="*/ 0 h 103"/>
              <a:gd name="T4" fmla="*/ 16970 w 17022"/>
              <a:gd name="T5" fmla="*/ 0 h 103"/>
              <a:gd name="T6" fmla="*/ 17021 w 17022"/>
              <a:gd name="T7" fmla="*/ 51 h 103"/>
              <a:gd name="T8" fmla="*/ 17021 w 17022"/>
              <a:gd name="T9" fmla="*/ 51 h 103"/>
              <a:gd name="T10" fmla="*/ 16970 w 17022"/>
              <a:gd name="T11" fmla="*/ 102 h 103"/>
              <a:gd name="T12" fmla="*/ 51 w 17022"/>
              <a:gd name="T13" fmla="*/ 102 h 103"/>
              <a:gd name="T14" fmla="*/ 51 w 17022"/>
              <a:gd name="T15" fmla="*/ 102 h 103"/>
              <a:gd name="T16" fmla="*/ 0 w 17022"/>
              <a:gd name="T17" fmla="*/ 51 h 103"/>
              <a:gd name="T18" fmla="*/ 0 w 17022"/>
              <a:gd name="T19" fmla="*/ 51 h 103"/>
              <a:gd name="T20" fmla="*/ 51 w 17022"/>
              <a:gd name="T2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22" h="103">
                <a:moveTo>
                  <a:pt x="51" y="0"/>
                </a:moveTo>
                <a:lnTo>
                  <a:pt x="16970" y="0"/>
                </a:lnTo>
                <a:lnTo>
                  <a:pt x="16970" y="0"/>
                </a:lnTo>
                <a:cubicBezTo>
                  <a:pt x="16998" y="0"/>
                  <a:pt x="17021" y="23"/>
                  <a:pt x="17021" y="51"/>
                </a:cubicBezTo>
                <a:lnTo>
                  <a:pt x="17021" y="51"/>
                </a:lnTo>
                <a:cubicBezTo>
                  <a:pt x="17021" y="79"/>
                  <a:pt x="16998" y="102"/>
                  <a:pt x="16970" y="102"/>
                </a:cubicBezTo>
                <a:lnTo>
                  <a:pt x="51" y="102"/>
                </a:lnTo>
                <a:lnTo>
                  <a:pt x="51" y="102"/>
                </a:lnTo>
                <a:cubicBezTo>
                  <a:pt x="23" y="102"/>
                  <a:pt x="0" y="79"/>
                  <a:pt x="0" y="51"/>
                </a:cubicBezTo>
                <a:lnTo>
                  <a:pt x="0" y="51"/>
                </a:lnTo>
                <a:cubicBezTo>
                  <a:pt x="0" y="23"/>
                  <a:pt x="23" y="0"/>
                  <a:pt x="51" y="0"/>
                </a:cubicBezTo>
              </a:path>
            </a:pathLst>
          </a:custGeom>
          <a:noFill/>
          <a:ln>
            <a:noFill/>
          </a:ln>
          <a:effectLst/>
        </p:spPr>
        <p:txBody>
          <a:bodyPr wrap="none" anchor="ctr"/>
          <a:lstStyle/>
          <a:p>
            <a:pPr marL="201666" indent="-201666" defTabSz="645331">
              <a:buClr>
                <a:srgbClr val="34BE54"/>
              </a:buClr>
              <a:buFont typeface="Arial" panose="020B0604020202020204" pitchFamily="34" charset="0"/>
              <a:buChar char="•"/>
              <a:defRPr/>
            </a:pPr>
            <a:r>
              <a:rPr lang="en-US" sz="1270">
                <a:solidFill>
                  <a:srgbClr val="000000"/>
                </a:solidFill>
                <a:latin typeface="Avenir Next LT Pro" panose="020B0504020202020204" pitchFamily="34" charset="0"/>
              </a:rPr>
              <a:t>Research projects</a:t>
            </a:r>
          </a:p>
        </p:txBody>
      </p:sp>
      <p:sp>
        <p:nvSpPr>
          <p:cNvPr id="136" name="Subtitle 2">
            <a:extLst>
              <a:ext uri="{FF2B5EF4-FFF2-40B4-BE49-F238E27FC236}">
                <a16:creationId xmlns:a16="http://schemas.microsoft.com/office/drawing/2014/main" id="{81DEFBA2-D0F7-4973-8576-8D2F93484B79}"/>
              </a:ext>
            </a:extLst>
          </p:cNvPr>
          <p:cNvSpPr txBox="1">
            <a:spLocks/>
          </p:cNvSpPr>
          <p:nvPr/>
        </p:nvSpPr>
        <p:spPr>
          <a:xfrm>
            <a:off x="1079884" y="1949127"/>
            <a:ext cx="681931" cy="530131"/>
          </a:xfrm>
          <a:prstGeom prst="rect">
            <a:avLst/>
          </a:prstGeom>
        </p:spPr>
        <p:txBody>
          <a:bodyPr vert="horz" wrap="square" lIns="26590" tIns="13296" rIns="26590" bIns="1329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767591">
              <a:lnSpc>
                <a:spcPts val="1018"/>
              </a:lnSpc>
              <a:defRPr/>
            </a:pPr>
            <a:r>
              <a:rPr lang="en-US" sz="705">
                <a:solidFill>
                  <a:prstClr val="black"/>
                </a:solidFill>
                <a:latin typeface="Avenir Next LT Pro" panose="020B0504020202020204" pitchFamily="34" charset="0"/>
              </a:rPr>
              <a:t>First BTC Investment by a TOBAM Employee </a:t>
            </a:r>
          </a:p>
        </p:txBody>
      </p:sp>
      <p:sp>
        <p:nvSpPr>
          <p:cNvPr id="137" name="Subtitle 2">
            <a:extLst>
              <a:ext uri="{FF2B5EF4-FFF2-40B4-BE49-F238E27FC236}">
                <a16:creationId xmlns:a16="http://schemas.microsoft.com/office/drawing/2014/main" id="{82D47A8D-68D3-4BA9-ABD0-BD68CAB52000}"/>
              </a:ext>
            </a:extLst>
          </p:cNvPr>
          <p:cNvSpPr txBox="1">
            <a:spLocks/>
          </p:cNvSpPr>
          <p:nvPr/>
        </p:nvSpPr>
        <p:spPr>
          <a:xfrm>
            <a:off x="1871187" y="1947452"/>
            <a:ext cx="728062" cy="530131"/>
          </a:xfrm>
          <a:prstGeom prst="rect">
            <a:avLst/>
          </a:prstGeom>
        </p:spPr>
        <p:txBody>
          <a:bodyPr vert="horz" wrap="square" lIns="26590" tIns="13296" rIns="26590" bIns="1329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767591">
              <a:lnSpc>
                <a:spcPts val="1018"/>
              </a:lnSpc>
              <a:defRPr/>
            </a:pPr>
            <a:r>
              <a:rPr lang="en-US" sz="705" b="1">
                <a:solidFill>
                  <a:srgbClr val="EE7D14"/>
                </a:solidFill>
                <a:latin typeface="Avenir Next LT Pro" panose="020B0504020202020204" pitchFamily="34" charset="0"/>
                <a:ea typeface="Lato Light" panose="020F0502020204030203" pitchFamily="34" charset="0"/>
                <a:cs typeface="Mukta ExtraLight" panose="020B0000000000000000" pitchFamily="34" charset="77"/>
              </a:rPr>
              <a:t>Launch of the "Crypto Research Project"</a:t>
            </a:r>
          </a:p>
        </p:txBody>
      </p:sp>
      <p:sp>
        <p:nvSpPr>
          <p:cNvPr id="138" name="Subtitle 2">
            <a:extLst>
              <a:ext uri="{FF2B5EF4-FFF2-40B4-BE49-F238E27FC236}">
                <a16:creationId xmlns:a16="http://schemas.microsoft.com/office/drawing/2014/main" id="{FC940E75-D404-4841-B171-CAC625755E8F}"/>
              </a:ext>
            </a:extLst>
          </p:cNvPr>
          <p:cNvSpPr txBox="1">
            <a:spLocks/>
          </p:cNvSpPr>
          <p:nvPr/>
        </p:nvSpPr>
        <p:spPr>
          <a:xfrm>
            <a:off x="2759838" y="2200743"/>
            <a:ext cx="570207" cy="273651"/>
          </a:xfrm>
          <a:prstGeom prst="rect">
            <a:avLst/>
          </a:prstGeom>
        </p:spPr>
        <p:txBody>
          <a:bodyPr vert="horz" wrap="square" lIns="26590" tIns="13296" rIns="26590" bIns="1329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767591">
              <a:lnSpc>
                <a:spcPts val="1018"/>
              </a:lnSpc>
              <a:defRPr/>
            </a:pPr>
            <a:r>
              <a:rPr lang="en-US" sz="705">
                <a:solidFill>
                  <a:prstClr val="black"/>
                </a:solidFill>
                <a:latin typeface="Avenir Next LT Pro" panose="020B0504020202020204" pitchFamily="34" charset="0"/>
                <a:ea typeface="Lato Light" panose="020F0502020204030203" pitchFamily="34" charset="0"/>
                <a:cs typeface="Mukta ExtraLight" panose="020B0000000000000000" pitchFamily="34" charset="77"/>
              </a:rPr>
              <a:t>Team hiring finalized</a:t>
            </a:r>
          </a:p>
        </p:txBody>
      </p:sp>
      <p:sp>
        <p:nvSpPr>
          <p:cNvPr id="140" name="Subtitle 2">
            <a:extLst>
              <a:ext uri="{FF2B5EF4-FFF2-40B4-BE49-F238E27FC236}">
                <a16:creationId xmlns:a16="http://schemas.microsoft.com/office/drawing/2014/main" id="{07B3BC1B-E220-48AC-8EB7-45FA27412D63}"/>
              </a:ext>
            </a:extLst>
          </p:cNvPr>
          <p:cNvSpPr txBox="1">
            <a:spLocks/>
          </p:cNvSpPr>
          <p:nvPr/>
        </p:nvSpPr>
        <p:spPr>
          <a:xfrm>
            <a:off x="4226083" y="1947316"/>
            <a:ext cx="803833" cy="530131"/>
          </a:xfrm>
          <a:prstGeom prst="rect">
            <a:avLst/>
          </a:prstGeom>
        </p:spPr>
        <p:txBody>
          <a:bodyPr vert="horz" wrap="square" lIns="26590" tIns="13296" rIns="26590" bIns="1329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767591">
              <a:lnSpc>
                <a:spcPts val="1018"/>
              </a:lnSpc>
              <a:defRPr/>
            </a:pPr>
            <a:r>
              <a:rPr lang="en-US" sz="705">
                <a:solidFill>
                  <a:prstClr val="black"/>
                </a:solidFill>
                <a:latin typeface="Avenir Next LT Pro" panose="020B0504020202020204" pitchFamily="34" charset="0"/>
              </a:rPr>
              <a:t>Launch of the </a:t>
            </a:r>
            <a:r>
              <a:rPr lang="en-US" sz="705" b="1">
                <a:solidFill>
                  <a:srgbClr val="EE7D14"/>
                </a:solidFill>
                <a:latin typeface="Avenir Next LT Pro" panose="020B0504020202020204" pitchFamily="34" charset="0"/>
              </a:rPr>
              <a:t>first Bitcoin open-ended Fund in the world</a:t>
            </a:r>
          </a:p>
        </p:txBody>
      </p:sp>
      <p:sp>
        <p:nvSpPr>
          <p:cNvPr id="141" name="Subtitle 2">
            <a:extLst>
              <a:ext uri="{FF2B5EF4-FFF2-40B4-BE49-F238E27FC236}">
                <a16:creationId xmlns:a16="http://schemas.microsoft.com/office/drawing/2014/main" id="{64C79921-D244-4569-8D54-E16F9D20B054}"/>
              </a:ext>
            </a:extLst>
          </p:cNvPr>
          <p:cNvSpPr txBox="1">
            <a:spLocks/>
          </p:cNvSpPr>
          <p:nvPr/>
        </p:nvSpPr>
        <p:spPr>
          <a:xfrm>
            <a:off x="3598193" y="2050180"/>
            <a:ext cx="450124" cy="423563"/>
          </a:xfrm>
          <a:prstGeom prst="rect">
            <a:avLst/>
          </a:prstGeom>
        </p:spPr>
        <p:txBody>
          <a:bodyPr vert="horz" wrap="square" lIns="26590" tIns="13296" rIns="26590" bIns="1329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767591">
              <a:lnSpc>
                <a:spcPts val="1018"/>
              </a:lnSpc>
              <a:defRPr/>
            </a:pPr>
            <a:r>
              <a:rPr lang="en-US" sz="705">
                <a:solidFill>
                  <a:prstClr val="black"/>
                </a:solidFill>
                <a:latin typeface="Avenir Next LT Pro" panose="020B0504020202020204" pitchFamily="34" charset="0"/>
              </a:rPr>
              <a:t>First </a:t>
            </a:r>
          </a:p>
          <a:p>
            <a:pPr defTabSz="767591">
              <a:lnSpc>
                <a:spcPts val="1018"/>
              </a:lnSpc>
              <a:defRPr/>
            </a:pPr>
            <a:r>
              <a:rPr lang="en-US" sz="705">
                <a:solidFill>
                  <a:prstClr val="black"/>
                </a:solidFill>
                <a:latin typeface="Avenir Next LT Pro" panose="020B0504020202020204" pitchFamily="34" charset="0"/>
              </a:rPr>
              <a:t>BTC </a:t>
            </a:r>
            <a:r>
              <a:rPr lang="en-US" sz="705" b="1">
                <a:solidFill>
                  <a:srgbClr val="EE7D14"/>
                </a:solidFill>
                <a:latin typeface="Avenir Next LT Pro" panose="020B0504020202020204" pitchFamily="34" charset="0"/>
              </a:rPr>
              <a:t>Mandate</a:t>
            </a:r>
          </a:p>
        </p:txBody>
      </p:sp>
      <p:sp>
        <p:nvSpPr>
          <p:cNvPr id="146" name="Subtitle 2">
            <a:extLst>
              <a:ext uri="{FF2B5EF4-FFF2-40B4-BE49-F238E27FC236}">
                <a16:creationId xmlns:a16="http://schemas.microsoft.com/office/drawing/2014/main" id="{5F7CBCFF-56CD-4BAF-BB50-14FDB5E4A499}"/>
              </a:ext>
            </a:extLst>
          </p:cNvPr>
          <p:cNvSpPr txBox="1">
            <a:spLocks/>
          </p:cNvSpPr>
          <p:nvPr/>
        </p:nvSpPr>
        <p:spPr>
          <a:xfrm>
            <a:off x="5118799" y="1904325"/>
            <a:ext cx="667820" cy="573476"/>
          </a:xfrm>
          <a:prstGeom prst="rect">
            <a:avLst/>
          </a:prstGeom>
        </p:spPr>
        <p:txBody>
          <a:bodyPr vert="horz" wrap="square" lIns="26590" tIns="13296" rIns="26590" bIns="1329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767591">
              <a:lnSpc>
                <a:spcPts val="1018"/>
              </a:lnSpc>
              <a:defRPr/>
            </a:pPr>
            <a:r>
              <a:rPr lang="en-US" sz="705">
                <a:solidFill>
                  <a:prstClr val="black"/>
                </a:solidFill>
                <a:latin typeface="Avenir Next LT Pro" panose="020B0504020202020204" pitchFamily="34" charset="0"/>
              </a:rPr>
              <a:t>Zero </a:t>
            </a:r>
          </a:p>
          <a:p>
            <a:pPr defTabSz="767591">
              <a:lnSpc>
                <a:spcPts val="1018"/>
              </a:lnSpc>
              <a:defRPr/>
            </a:pPr>
            <a:r>
              <a:rPr lang="en-US" sz="705">
                <a:solidFill>
                  <a:prstClr val="black"/>
                </a:solidFill>
                <a:latin typeface="Avenir Next LT Pro" panose="020B0504020202020204" pitchFamily="34" charset="0"/>
              </a:rPr>
              <a:t>Carbon </a:t>
            </a:r>
          </a:p>
          <a:p>
            <a:pPr defTabSz="767591">
              <a:lnSpc>
                <a:spcPts val="1018"/>
              </a:lnSpc>
              <a:defRPr/>
            </a:pPr>
            <a:r>
              <a:rPr lang="en-US" sz="705">
                <a:solidFill>
                  <a:prstClr val="black"/>
                </a:solidFill>
                <a:latin typeface="Avenir Next LT Pro" panose="020B0504020202020204" pitchFamily="34" charset="0"/>
              </a:rPr>
              <a:t>Mine Inaugurated</a:t>
            </a:r>
          </a:p>
        </p:txBody>
      </p:sp>
      <p:sp>
        <p:nvSpPr>
          <p:cNvPr id="153" name="Subtitle 2">
            <a:extLst>
              <a:ext uri="{FF2B5EF4-FFF2-40B4-BE49-F238E27FC236}">
                <a16:creationId xmlns:a16="http://schemas.microsoft.com/office/drawing/2014/main" id="{1C5249C1-30A7-4EDE-B057-DB9B3B0270EE}"/>
              </a:ext>
            </a:extLst>
          </p:cNvPr>
          <p:cNvSpPr txBox="1">
            <a:spLocks/>
          </p:cNvSpPr>
          <p:nvPr/>
        </p:nvSpPr>
        <p:spPr>
          <a:xfrm>
            <a:off x="6761983" y="1818475"/>
            <a:ext cx="702225" cy="658371"/>
          </a:xfrm>
          <a:prstGeom prst="rect">
            <a:avLst/>
          </a:prstGeom>
        </p:spPr>
        <p:txBody>
          <a:bodyPr vert="horz" wrap="square" lIns="26590" tIns="13296" rIns="26590" bIns="1329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767591">
              <a:lnSpc>
                <a:spcPts val="1018"/>
              </a:lnSpc>
              <a:defRPr/>
            </a:pPr>
            <a:r>
              <a:rPr lang="en-US" sz="705">
                <a:solidFill>
                  <a:prstClr val="black"/>
                </a:solidFill>
                <a:latin typeface="Avenir Next LT Pro" panose="020B0504020202020204" pitchFamily="34" charset="0"/>
              </a:rPr>
              <a:t>Launch of a next generation BTC Fund eligible to FR Unit-Linked</a:t>
            </a:r>
            <a:endParaRPr lang="en-US" sz="705">
              <a:solidFill>
                <a:prstClr val="black"/>
              </a:solidFill>
              <a:latin typeface="Avenir Next LT Pro" panose="020B0504020202020204" pitchFamily="34" charset="0"/>
              <a:ea typeface="Lato Light" panose="020F0502020204030203" pitchFamily="34" charset="0"/>
              <a:cs typeface="Mukta ExtraLight" panose="020B0000000000000000" pitchFamily="34" charset="77"/>
            </a:endParaRPr>
          </a:p>
        </p:txBody>
      </p:sp>
      <p:sp>
        <p:nvSpPr>
          <p:cNvPr id="155" name="Subtitle 2">
            <a:extLst>
              <a:ext uri="{FF2B5EF4-FFF2-40B4-BE49-F238E27FC236}">
                <a16:creationId xmlns:a16="http://schemas.microsoft.com/office/drawing/2014/main" id="{A49E172B-2E95-4005-9CEB-B8BB2644F76D}"/>
              </a:ext>
            </a:extLst>
          </p:cNvPr>
          <p:cNvSpPr txBox="1">
            <a:spLocks/>
          </p:cNvSpPr>
          <p:nvPr/>
        </p:nvSpPr>
        <p:spPr>
          <a:xfrm>
            <a:off x="5992776" y="1528212"/>
            <a:ext cx="635509" cy="958197"/>
          </a:xfrm>
          <a:prstGeom prst="rect">
            <a:avLst/>
          </a:prstGeom>
        </p:spPr>
        <p:txBody>
          <a:bodyPr vert="horz" wrap="square" lIns="26590" tIns="13296" rIns="26590" bIns="1329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767591">
              <a:lnSpc>
                <a:spcPts val="1018"/>
              </a:lnSpc>
              <a:defRPr/>
            </a:pPr>
            <a:r>
              <a:rPr lang="en-US" sz="705">
                <a:solidFill>
                  <a:prstClr val="black"/>
                </a:solidFill>
                <a:latin typeface="Avenir Next LT Pro" panose="020B0504020202020204" pitchFamily="34" charset="0"/>
                <a:ea typeface="Lato Light" panose="020F0502020204030203" pitchFamily="34" charset="0"/>
                <a:cs typeface="Mukta ExtraLight" panose="020B0000000000000000" pitchFamily="34" charset="77"/>
              </a:rPr>
              <a:t>First </a:t>
            </a:r>
            <a:r>
              <a:rPr lang="en-US" sz="705" err="1">
                <a:solidFill>
                  <a:prstClr val="black"/>
                </a:solidFill>
                <a:latin typeface="Avenir Next LT Pro" panose="020B0504020202020204" pitchFamily="34" charset="0"/>
                <a:ea typeface="Lato Light" panose="020F0502020204030203" pitchFamily="34" charset="0"/>
                <a:cs typeface="Mukta ExtraLight" panose="020B0000000000000000" pitchFamily="34" charset="77"/>
              </a:rPr>
              <a:t>DeFi</a:t>
            </a:r>
            <a:r>
              <a:rPr lang="en-US" sz="705">
                <a:solidFill>
                  <a:prstClr val="black"/>
                </a:solidFill>
                <a:latin typeface="Avenir Next LT Pro" panose="020B0504020202020204" pitchFamily="34" charset="0"/>
                <a:ea typeface="Lato Light" panose="020F0502020204030203" pitchFamily="34" charset="0"/>
                <a:cs typeface="Mukta ExtraLight" panose="020B0000000000000000" pitchFamily="34" charset="77"/>
              </a:rPr>
              <a:t> Mandate</a:t>
            </a:r>
          </a:p>
          <a:p>
            <a:pPr defTabSz="767591">
              <a:lnSpc>
                <a:spcPts val="1018"/>
              </a:lnSpc>
              <a:defRPr/>
            </a:pPr>
            <a:r>
              <a:rPr lang="en-US" sz="705">
                <a:solidFill>
                  <a:prstClr val="black"/>
                </a:solidFill>
                <a:latin typeface="Avenir Next LT Pro" panose="020B0504020202020204" pitchFamily="34" charset="0"/>
                <a:ea typeface="Lato Light" panose="020F0502020204030203" pitchFamily="34" charset="0"/>
                <a:cs typeface="Mukta ExtraLight" panose="020B0000000000000000" pitchFamily="34" charset="77"/>
              </a:rPr>
              <a:t>+</a:t>
            </a:r>
          </a:p>
          <a:p>
            <a:pPr defTabSz="767591">
              <a:lnSpc>
                <a:spcPts val="1018"/>
              </a:lnSpc>
              <a:defRPr/>
            </a:pPr>
            <a:r>
              <a:rPr lang="en-US" sz="705">
                <a:solidFill>
                  <a:prstClr val="black"/>
                </a:solidFill>
                <a:latin typeface="Avenir Next LT Pro" panose="020B0504020202020204" pitchFamily="34" charset="0"/>
                <a:ea typeface="Lato Light" panose="020F0502020204030203" pitchFamily="34" charset="0"/>
                <a:cs typeface="Mukta ExtraLight" panose="020B0000000000000000" pitchFamily="34" charset="77"/>
              </a:rPr>
              <a:t>Bitcoin-related Equity bucket in AB Multi-Asset</a:t>
            </a:r>
          </a:p>
        </p:txBody>
      </p:sp>
      <p:sp>
        <p:nvSpPr>
          <p:cNvPr id="178" name="Subtitle 2">
            <a:extLst>
              <a:ext uri="{FF2B5EF4-FFF2-40B4-BE49-F238E27FC236}">
                <a16:creationId xmlns:a16="http://schemas.microsoft.com/office/drawing/2014/main" id="{85419A3A-48BB-4E5B-9B9A-7A57B5970A5F}"/>
              </a:ext>
            </a:extLst>
          </p:cNvPr>
          <p:cNvSpPr txBox="1">
            <a:spLocks/>
          </p:cNvSpPr>
          <p:nvPr/>
        </p:nvSpPr>
        <p:spPr>
          <a:xfrm>
            <a:off x="7553090" y="1694026"/>
            <a:ext cx="657122" cy="786611"/>
          </a:xfrm>
          <a:prstGeom prst="rect">
            <a:avLst/>
          </a:prstGeom>
        </p:spPr>
        <p:txBody>
          <a:bodyPr vert="horz" wrap="square" lIns="26590" tIns="13296" rIns="26590" bIns="1329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767591">
              <a:lnSpc>
                <a:spcPts val="1018"/>
              </a:lnSpc>
              <a:defRPr/>
            </a:pPr>
            <a:r>
              <a:rPr lang="en-GB" sz="705">
                <a:solidFill>
                  <a:prstClr val="black"/>
                </a:solidFill>
                <a:latin typeface="Avenir Next LT Pro" panose="020B0504020202020204" pitchFamily="34" charset="0"/>
              </a:rPr>
              <a:t>Launch of the first white-labelled fund with direct multi-crypto exposure </a:t>
            </a:r>
            <a:endParaRPr lang="en-US" sz="705">
              <a:solidFill>
                <a:prstClr val="black"/>
              </a:solidFill>
              <a:latin typeface="Avenir Next LT Pro" panose="020B0504020202020204" pitchFamily="34" charset="0"/>
              <a:ea typeface="Lato Light" panose="020F0502020204030203" pitchFamily="34" charset="0"/>
              <a:cs typeface="Mukta ExtraLight" panose="020B0000000000000000" pitchFamily="34" charset="77"/>
            </a:endParaRPr>
          </a:p>
        </p:txBody>
      </p:sp>
      <p:sp>
        <p:nvSpPr>
          <p:cNvPr id="78" name="Freeform 147">
            <a:extLst>
              <a:ext uri="{FF2B5EF4-FFF2-40B4-BE49-F238E27FC236}">
                <a16:creationId xmlns:a16="http://schemas.microsoft.com/office/drawing/2014/main" id="{0CD90156-7C74-4002-A895-964DB362DD27}"/>
              </a:ext>
            </a:extLst>
          </p:cNvPr>
          <p:cNvSpPr>
            <a:spLocks noChangeArrowheads="1"/>
          </p:cNvSpPr>
          <p:nvPr/>
        </p:nvSpPr>
        <p:spPr bwMode="auto">
          <a:xfrm>
            <a:off x="1394000" y="3238389"/>
            <a:ext cx="19171" cy="351454"/>
          </a:xfrm>
          <a:custGeom>
            <a:avLst/>
            <a:gdLst>
              <a:gd name="T0" fmla="*/ 25 w 52"/>
              <a:gd name="T1" fmla="*/ 967 h 968"/>
              <a:gd name="T2" fmla="*/ 25 w 52"/>
              <a:gd name="T3" fmla="*/ 967 h 968"/>
              <a:gd name="T4" fmla="*/ 0 w 52"/>
              <a:gd name="T5" fmla="*/ 942 h 968"/>
              <a:gd name="T6" fmla="*/ 0 w 52"/>
              <a:gd name="T7" fmla="*/ 24 h 968"/>
              <a:gd name="T8" fmla="*/ 0 w 52"/>
              <a:gd name="T9" fmla="*/ 24 h 968"/>
              <a:gd name="T10" fmla="*/ 25 w 52"/>
              <a:gd name="T11" fmla="*/ 0 h 968"/>
              <a:gd name="T12" fmla="*/ 25 w 52"/>
              <a:gd name="T13" fmla="*/ 0 h 968"/>
              <a:gd name="T14" fmla="*/ 51 w 52"/>
              <a:gd name="T15" fmla="*/ 24 h 968"/>
              <a:gd name="T16" fmla="*/ 51 w 52"/>
              <a:gd name="T17" fmla="*/ 942 h 968"/>
              <a:gd name="T18" fmla="*/ 51 w 52"/>
              <a:gd name="T19" fmla="*/ 942 h 968"/>
              <a:gd name="T20" fmla="*/ 25 w 52"/>
              <a:gd name="T21" fmla="*/ 967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68">
                <a:moveTo>
                  <a:pt x="25" y="967"/>
                </a:moveTo>
                <a:lnTo>
                  <a:pt x="25" y="967"/>
                </a:lnTo>
                <a:cubicBezTo>
                  <a:pt x="11" y="967"/>
                  <a:pt x="0" y="956"/>
                  <a:pt x="0" y="942"/>
                </a:cubicBezTo>
                <a:lnTo>
                  <a:pt x="0" y="24"/>
                </a:lnTo>
                <a:lnTo>
                  <a:pt x="0" y="24"/>
                </a:lnTo>
                <a:cubicBezTo>
                  <a:pt x="0" y="11"/>
                  <a:pt x="11" y="0"/>
                  <a:pt x="25" y="0"/>
                </a:cubicBezTo>
                <a:lnTo>
                  <a:pt x="25" y="0"/>
                </a:lnTo>
                <a:cubicBezTo>
                  <a:pt x="39" y="0"/>
                  <a:pt x="51" y="11"/>
                  <a:pt x="51" y="24"/>
                </a:cubicBezTo>
                <a:lnTo>
                  <a:pt x="51" y="942"/>
                </a:lnTo>
                <a:lnTo>
                  <a:pt x="51" y="942"/>
                </a:lnTo>
                <a:cubicBezTo>
                  <a:pt x="51" y="956"/>
                  <a:pt x="39" y="967"/>
                  <a:pt x="25" y="967"/>
                </a:cubicBezTo>
              </a:path>
            </a:pathLst>
          </a:custGeom>
          <a:solidFill>
            <a:srgbClr val="EE7D14"/>
          </a:solidFill>
          <a:ln>
            <a:solidFill>
              <a:srgbClr val="EE7D14"/>
            </a:solidFill>
          </a:ln>
          <a:effectLst/>
        </p:spPr>
        <p:txBody>
          <a:bodyPr wrap="none" anchor="ctr"/>
          <a:lstStyle/>
          <a:p>
            <a:pPr defTabSz="645331">
              <a:defRPr/>
            </a:pPr>
            <a:endParaRPr lang="en-US" sz="1899">
              <a:solidFill>
                <a:srgbClr val="EE7D14"/>
              </a:solidFill>
              <a:latin typeface="Lato Light" panose="020F0502020204030203" pitchFamily="34" charset="0"/>
            </a:endParaRPr>
          </a:p>
        </p:txBody>
      </p:sp>
      <p:sp>
        <p:nvSpPr>
          <p:cNvPr id="80" name="Freeform 147">
            <a:extLst>
              <a:ext uri="{FF2B5EF4-FFF2-40B4-BE49-F238E27FC236}">
                <a16:creationId xmlns:a16="http://schemas.microsoft.com/office/drawing/2014/main" id="{B18D2C9E-FF55-4CF4-8E2E-C5C270E2EA12}"/>
              </a:ext>
            </a:extLst>
          </p:cNvPr>
          <p:cNvSpPr>
            <a:spLocks noChangeArrowheads="1"/>
          </p:cNvSpPr>
          <p:nvPr/>
        </p:nvSpPr>
        <p:spPr bwMode="auto">
          <a:xfrm>
            <a:off x="3064637" y="3238389"/>
            <a:ext cx="19171" cy="351454"/>
          </a:xfrm>
          <a:custGeom>
            <a:avLst/>
            <a:gdLst>
              <a:gd name="T0" fmla="*/ 25 w 52"/>
              <a:gd name="T1" fmla="*/ 967 h 968"/>
              <a:gd name="T2" fmla="*/ 25 w 52"/>
              <a:gd name="T3" fmla="*/ 967 h 968"/>
              <a:gd name="T4" fmla="*/ 0 w 52"/>
              <a:gd name="T5" fmla="*/ 942 h 968"/>
              <a:gd name="T6" fmla="*/ 0 w 52"/>
              <a:gd name="T7" fmla="*/ 24 h 968"/>
              <a:gd name="T8" fmla="*/ 0 w 52"/>
              <a:gd name="T9" fmla="*/ 24 h 968"/>
              <a:gd name="T10" fmla="*/ 25 w 52"/>
              <a:gd name="T11" fmla="*/ 0 h 968"/>
              <a:gd name="T12" fmla="*/ 25 w 52"/>
              <a:gd name="T13" fmla="*/ 0 h 968"/>
              <a:gd name="T14" fmla="*/ 51 w 52"/>
              <a:gd name="T15" fmla="*/ 24 h 968"/>
              <a:gd name="T16" fmla="*/ 51 w 52"/>
              <a:gd name="T17" fmla="*/ 942 h 968"/>
              <a:gd name="T18" fmla="*/ 51 w 52"/>
              <a:gd name="T19" fmla="*/ 942 h 968"/>
              <a:gd name="T20" fmla="*/ 25 w 52"/>
              <a:gd name="T21" fmla="*/ 967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68">
                <a:moveTo>
                  <a:pt x="25" y="967"/>
                </a:moveTo>
                <a:lnTo>
                  <a:pt x="25" y="967"/>
                </a:lnTo>
                <a:cubicBezTo>
                  <a:pt x="11" y="967"/>
                  <a:pt x="0" y="956"/>
                  <a:pt x="0" y="942"/>
                </a:cubicBezTo>
                <a:lnTo>
                  <a:pt x="0" y="24"/>
                </a:lnTo>
                <a:lnTo>
                  <a:pt x="0" y="24"/>
                </a:lnTo>
                <a:cubicBezTo>
                  <a:pt x="0" y="11"/>
                  <a:pt x="11" y="0"/>
                  <a:pt x="25" y="0"/>
                </a:cubicBezTo>
                <a:lnTo>
                  <a:pt x="25" y="0"/>
                </a:lnTo>
                <a:cubicBezTo>
                  <a:pt x="39" y="0"/>
                  <a:pt x="51" y="11"/>
                  <a:pt x="51" y="24"/>
                </a:cubicBezTo>
                <a:lnTo>
                  <a:pt x="51" y="942"/>
                </a:lnTo>
                <a:lnTo>
                  <a:pt x="51" y="942"/>
                </a:lnTo>
                <a:cubicBezTo>
                  <a:pt x="51" y="956"/>
                  <a:pt x="39" y="967"/>
                  <a:pt x="25" y="967"/>
                </a:cubicBezTo>
              </a:path>
            </a:pathLst>
          </a:custGeom>
          <a:solidFill>
            <a:srgbClr val="EE7D14"/>
          </a:solidFill>
          <a:ln>
            <a:solidFill>
              <a:srgbClr val="EE7D14"/>
            </a:solidFill>
          </a:ln>
          <a:effectLst/>
        </p:spPr>
        <p:txBody>
          <a:bodyPr wrap="none" anchor="ctr"/>
          <a:lstStyle/>
          <a:p>
            <a:pPr defTabSz="645331">
              <a:defRPr/>
            </a:pPr>
            <a:endParaRPr lang="en-US" sz="1899">
              <a:solidFill>
                <a:srgbClr val="EE7D14"/>
              </a:solidFill>
              <a:latin typeface="Lato Light" panose="020F0502020204030203" pitchFamily="34" charset="0"/>
            </a:endParaRPr>
          </a:p>
        </p:txBody>
      </p:sp>
      <p:sp>
        <p:nvSpPr>
          <p:cNvPr id="82" name="Freeform 147">
            <a:extLst>
              <a:ext uri="{FF2B5EF4-FFF2-40B4-BE49-F238E27FC236}">
                <a16:creationId xmlns:a16="http://schemas.microsoft.com/office/drawing/2014/main" id="{325DA59C-F7CB-4A38-83C2-52730E4F408D}"/>
              </a:ext>
            </a:extLst>
          </p:cNvPr>
          <p:cNvSpPr>
            <a:spLocks noChangeArrowheads="1"/>
          </p:cNvSpPr>
          <p:nvPr/>
        </p:nvSpPr>
        <p:spPr bwMode="auto">
          <a:xfrm>
            <a:off x="4656827" y="3238389"/>
            <a:ext cx="19171" cy="351454"/>
          </a:xfrm>
          <a:custGeom>
            <a:avLst/>
            <a:gdLst>
              <a:gd name="T0" fmla="*/ 25 w 52"/>
              <a:gd name="T1" fmla="*/ 967 h 968"/>
              <a:gd name="T2" fmla="*/ 25 w 52"/>
              <a:gd name="T3" fmla="*/ 967 h 968"/>
              <a:gd name="T4" fmla="*/ 0 w 52"/>
              <a:gd name="T5" fmla="*/ 942 h 968"/>
              <a:gd name="T6" fmla="*/ 0 w 52"/>
              <a:gd name="T7" fmla="*/ 24 h 968"/>
              <a:gd name="T8" fmla="*/ 0 w 52"/>
              <a:gd name="T9" fmla="*/ 24 h 968"/>
              <a:gd name="T10" fmla="*/ 25 w 52"/>
              <a:gd name="T11" fmla="*/ 0 h 968"/>
              <a:gd name="T12" fmla="*/ 25 w 52"/>
              <a:gd name="T13" fmla="*/ 0 h 968"/>
              <a:gd name="T14" fmla="*/ 51 w 52"/>
              <a:gd name="T15" fmla="*/ 24 h 968"/>
              <a:gd name="T16" fmla="*/ 51 w 52"/>
              <a:gd name="T17" fmla="*/ 942 h 968"/>
              <a:gd name="T18" fmla="*/ 51 w 52"/>
              <a:gd name="T19" fmla="*/ 942 h 968"/>
              <a:gd name="T20" fmla="*/ 25 w 52"/>
              <a:gd name="T21" fmla="*/ 967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68">
                <a:moveTo>
                  <a:pt x="25" y="967"/>
                </a:moveTo>
                <a:lnTo>
                  <a:pt x="25" y="967"/>
                </a:lnTo>
                <a:cubicBezTo>
                  <a:pt x="11" y="967"/>
                  <a:pt x="0" y="956"/>
                  <a:pt x="0" y="942"/>
                </a:cubicBezTo>
                <a:lnTo>
                  <a:pt x="0" y="24"/>
                </a:lnTo>
                <a:lnTo>
                  <a:pt x="0" y="24"/>
                </a:lnTo>
                <a:cubicBezTo>
                  <a:pt x="0" y="11"/>
                  <a:pt x="11" y="0"/>
                  <a:pt x="25" y="0"/>
                </a:cubicBezTo>
                <a:lnTo>
                  <a:pt x="25" y="0"/>
                </a:lnTo>
                <a:cubicBezTo>
                  <a:pt x="39" y="0"/>
                  <a:pt x="51" y="11"/>
                  <a:pt x="51" y="24"/>
                </a:cubicBezTo>
                <a:lnTo>
                  <a:pt x="51" y="942"/>
                </a:lnTo>
                <a:lnTo>
                  <a:pt x="51" y="942"/>
                </a:lnTo>
                <a:cubicBezTo>
                  <a:pt x="51" y="956"/>
                  <a:pt x="39" y="967"/>
                  <a:pt x="25" y="967"/>
                </a:cubicBezTo>
              </a:path>
            </a:pathLst>
          </a:custGeom>
          <a:solidFill>
            <a:srgbClr val="EE7D14"/>
          </a:solidFill>
          <a:ln>
            <a:solidFill>
              <a:srgbClr val="EE7D14"/>
            </a:solidFill>
          </a:ln>
          <a:effectLst/>
        </p:spPr>
        <p:txBody>
          <a:bodyPr wrap="none" anchor="ctr"/>
          <a:lstStyle/>
          <a:p>
            <a:pPr defTabSz="645331">
              <a:defRPr/>
            </a:pPr>
            <a:endParaRPr lang="en-US" sz="1899">
              <a:solidFill>
                <a:srgbClr val="EE7D14"/>
              </a:solidFill>
              <a:latin typeface="Lato Light" panose="020F0502020204030203" pitchFamily="34" charset="0"/>
            </a:endParaRPr>
          </a:p>
        </p:txBody>
      </p:sp>
      <p:sp>
        <p:nvSpPr>
          <p:cNvPr id="85" name="Freeform 147">
            <a:extLst>
              <a:ext uri="{FF2B5EF4-FFF2-40B4-BE49-F238E27FC236}">
                <a16:creationId xmlns:a16="http://schemas.microsoft.com/office/drawing/2014/main" id="{53E1CED5-871E-4A75-8D20-600C40FEB256}"/>
              </a:ext>
            </a:extLst>
          </p:cNvPr>
          <p:cNvSpPr>
            <a:spLocks noChangeArrowheads="1"/>
          </p:cNvSpPr>
          <p:nvPr/>
        </p:nvSpPr>
        <p:spPr bwMode="auto">
          <a:xfrm>
            <a:off x="6275174" y="3212546"/>
            <a:ext cx="19171" cy="351454"/>
          </a:xfrm>
          <a:custGeom>
            <a:avLst/>
            <a:gdLst>
              <a:gd name="T0" fmla="*/ 25 w 52"/>
              <a:gd name="T1" fmla="*/ 967 h 968"/>
              <a:gd name="T2" fmla="*/ 25 w 52"/>
              <a:gd name="T3" fmla="*/ 967 h 968"/>
              <a:gd name="T4" fmla="*/ 0 w 52"/>
              <a:gd name="T5" fmla="*/ 942 h 968"/>
              <a:gd name="T6" fmla="*/ 0 w 52"/>
              <a:gd name="T7" fmla="*/ 24 h 968"/>
              <a:gd name="T8" fmla="*/ 0 w 52"/>
              <a:gd name="T9" fmla="*/ 24 h 968"/>
              <a:gd name="T10" fmla="*/ 25 w 52"/>
              <a:gd name="T11" fmla="*/ 0 h 968"/>
              <a:gd name="T12" fmla="*/ 25 w 52"/>
              <a:gd name="T13" fmla="*/ 0 h 968"/>
              <a:gd name="T14" fmla="*/ 51 w 52"/>
              <a:gd name="T15" fmla="*/ 24 h 968"/>
              <a:gd name="T16" fmla="*/ 51 w 52"/>
              <a:gd name="T17" fmla="*/ 942 h 968"/>
              <a:gd name="T18" fmla="*/ 51 w 52"/>
              <a:gd name="T19" fmla="*/ 942 h 968"/>
              <a:gd name="T20" fmla="*/ 25 w 52"/>
              <a:gd name="T21" fmla="*/ 967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68">
                <a:moveTo>
                  <a:pt x="25" y="967"/>
                </a:moveTo>
                <a:lnTo>
                  <a:pt x="25" y="967"/>
                </a:lnTo>
                <a:cubicBezTo>
                  <a:pt x="11" y="967"/>
                  <a:pt x="0" y="956"/>
                  <a:pt x="0" y="942"/>
                </a:cubicBezTo>
                <a:lnTo>
                  <a:pt x="0" y="24"/>
                </a:lnTo>
                <a:lnTo>
                  <a:pt x="0" y="24"/>
                </a:lnTo>
                <a:cubicBezTo>
                  <a:pt x="0" y="11"/>
                  <a:pt x="11" y="0"/>
                  <a:pt x="25" y="0"/>
                </a:cubicBezTo>
                <a:lnTo>
                  <a:pt x="25" y="0"/>
                </a:lnTo>
                <a:cubicBezTo>
                  <a:pt x="39" y="0"/>
                  <a:pt x="51" y="11"/>
                  <a:pt x="51" y="24"/>
                </a:cubicBezTo>
                <a:lnTo>
                  <a:pt x="51" y="942"/>
                </a:lnTo>
                <a:lnTo>
                  <a:pt x="51" y="942"/>
                </a:lnTo>
                <a:cubicBezTo>
                  <a:pt x="51" y="956"/>
                  <a:pt x="39" y="967"/>
                  <a:pt x="25" y="967"/>
                </a:cubicBezTo>
              </a:path>
            </a:pathLst>
          </a:custGeom>
          <a:solidFill>
            <a:srgbClr val="EE7D14"/>
          </a:solidFill>
          <a:ln>
            <a:solidFill>
              <a:srgbClr val="EE7D14"/>
            </a:solidFill>
          </a:ln>
          <a:effectLst/>
        </p:spPr>
        <p:txBody>
          <a:bodyPr wrap="none" anchor="ctr"/>
          <a:lstStyle/>
          <a:p>
            <a:pPr defTabSz="645331">
              <a:defRPr/>
            </a:pPr>
            <a:endParaRPr lang="en-US" sz="1899">
              <a:solidFill>
                <a:srgbClr val="EE7D14"/>
              </a:solidFill>
              <a:latin typeface="Lato Light" panose="020F0502020204030203" pitchFamily="34" charset="0"/>
            </a:endParaRPr>
          </a:p>
        </p:txBody>
      </p:sp>
      <p:sp>
        <p:nvSpPr>
          <p:cNvPr id="89" name="Freeform 147">
            <a:extLst>
              <a:ext uri="{FF2B5EF4-FFF2-40B4-BE49-F238E27FC236}">
                <a16:creationId xmlns:a16="http://schemas.microsoft.com/office/drawing/2014/main" id="{FA97D521-50FE-4822-91BC-7A49078FF76D}"/>
              </a:ext>
            </a:extLst>
          </p:cNvPr>
          <p:cNvSpPr>
            <a:spLocks noChangeArrowheads="1"/>
          </p:cNvSpPr>
          <p:nvPr/>
        </p:nvSpPr>
        <p:spPr bwMode="auto">
          <a:xfrm>
            <a:off x="2244185" y="3229051"/>
            <a:ext cx="19171" cy="351454"/>
          </a:xfrm>
          <a:custGeom>
            <a:avLst/>
            <a:gdLst>
              <a:gd name="T0" fmla="*/ 25 w 52"/>
              <a:gd name="T1" fmla="*/ 967 h 968"/>
              <a:gd name="T2" fmla="*/ 25 w 52"/>
              <a:gd name="T3" fmla="*/ 967 h 968"/>
              <a:gd name="T4" fmla="*/ 0 w 52"/>
              <a:gd name="T5" fmla="*/ 942 h 968"/>
              <a:gd name="T6" fmla="*/ 0 w 52"/>
              <a:gd name="T7" fmla="*/ 24 h 968"/>
              <a:gd name="T8" fmla="*/ 0 w 52"/>
              <a:gd name="T9" fmla="*/ 24 h 968"/>
              <a:gd name="T10" fmla="*/ 25 w 52"/>
              <a:gd name="T11" fmla="*/ 0 h 968"/>
              <a:gd name="T12" fmla="*/ 25 w 52"/>
              <a:gd name="T13" fmla="*/ 0 h 968"/>
              <a:gd name="T14" fmla="*/ 51 w 52"/>
              <a:gd name="T15" fmla="*/ 24 h 968"/>
              <a:gd name="T16" fmla="*/ 51 w 52"/>
              <a:gd name="T17" fmla="*/ 942 h 968"/>
              <a:gd name="T18" fmla="*/ 51 w 52"/>
              <a:gd name="T19" fmla="*/ 942 h 968"/>
              <a:gd name="T20" fmla="*/ 25 w 52"/>
              <a:gd name="T21" fmla="*/ 967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68">
                <a:moveTo>
                  <a:pt x="25" y="967"/>
                </a:moveTo>
                <a:lnTo>
                  <a:pt x="25" y="967"/>
                </a:lnTo>
                <a:cubicBezTo>
                  <a:pt x="11" y="967"/>
                  <a:pt x="0" y="956"/>
                  <a:pt x="0" y="942"/>
                </a:cubicBezTo>
                <a:lnTo>
                  <a:pt x="0" y="24"/>
                </a:lnTo>
                <a:lnTo>
                  <a:pt x="0" y="24"/>
                </a:lnTo>
                <a:cubicBezTo>
                  <a:pt x="0" y="11"/>
                  <a:pt x="11" y="0"/>
                  <a:pt x="25" y="0"/>
                </a:cubicBezTo>
                <a:lnTo>
                  <a:pt x="25" y="0"/>
                </a:lnTo>
                <a:cubicBezTo>
                  <a:pt x="39" y="0"/>
                  <a:pt x="51" y="11"/>
                  <a:pt x="51" y="24"/>
                </a:cubicBezTo>
                <a:lnTo>
                  <a:pt x="51" y="942"/>
                </a:lnTo>
                <a:lnTo>
                  <a:pt x="51" y="942"/>
                </a:lnTo>
                <a:cubicBezTo>
                  <a:pt x="51" y="956"/>
                  <a:pt x="39" y="967"/>
                  <a:pt x="25" y="967"/>
                </a:cubicBezTo>
              </a:path>
            </a:pathLst>
          </a:custGeom>
          <a:solidFill>
            <a:srgbClr val="EE7D14"/>
          </a:solidFill>
          <a:ln>
            <a:solidFill>
              <a:srgbClr val="EE7D14"/>
            </a:solidFill>
          </a:ln>
          <a:effectLst/>
        </p:spPr>
        <p:txBody>
          <a:bodyPr wrap="none" anchor="ctr"/>
          <a:lstStyle/>
          <a:p>
            <a:pPr defTabSz="645331">
              <a:defRPr/>
            </a:pPr>
            <a:endParaRPr lang="en-US" sz="1899">
              <a:solidFill>
                <a:srgbClr val="EE7D14"/>
              </a:solidFill>
              <a:latin typeface="Lato Light" panose="020F0502020204030203" pitchFamily="34" charset="0"/>
            </a:endParaRPr>
          </a:p>
        </p:txBody>
      </p:sp>
      <p:sp>
        <p:nvSpPr>
          <p:cNvPr id="98" name="Freeform 147">
            <a:extLst>
              <a:ext uri="{FF2B5EF4-FFF2-40B4-BE49-F238E27FC236}">
                <a16:creationId xmlns:a16="http://schemas.microsoft.com/office/drawing/2014/main" id="{49AC6264-ACB5-488C-88CE-82AD95444DC3}"/>
              </a:ext>
            </a:extLst>
          </p:cNvPr>
          <p:cNvSpPr>
            <a:spLocks noChangeArrowheads="1"/>
          </p:cNvSpPr>
          <p:nvPr/>
        </p:nvSpPr>
        <p:spPr bwMode="auto">
          <a:xfrm>
            <a:off x="5496090" y="3229757"/>
            <a:ext cx="19171" cy="351454"/>
          </a:xfrm>
          <a:custGeom>
            <a:avLst/>
            <a:gdLst>
              <a:gd name="T0" fmla="*/ 25 w 52"/>
              <a:gd name="T1" fmla="*/ 967 h 968"/>
              <a:gd name="T2" fmla="*/ 25 w 52"/>
              <a:gd name="T3" fmla="*/ 967 h 968"/>
              <a:gd name="T4" fmla="*/ 0 w 52"/>
              <a:gd name="T5" fmla="*/ 942 h 968"/>
              <a:gd name="T6" fmla="*/ 0 w 52"/>
              <a:gd name="T7" fmla="*/ 24 h 968"/>
              <a:gd name="T8" fmla="*/ 0 w 52"/>
              <a:gd name="T9" fmla="*/ 24 h 968"/>
              <a:gd name="T10" fmla="*/ 25 w 52"/>
              <a:gd name="T11" fmla="*/ 0 h 968"/>
              <a:gd name="T12" fmla="*/ 25 w 52"/>
              <a:gd name="T13" fmla="*/ 0 h 968"/>
              <a:gd name="T14" fmla="*/ 51 w 52"/>
              <a:gd name="T15" fmla="*/ 24 h 968"/>
              <a:gd name="T16" fmla="*/ 51 w 52"/>
              <a:gd name="T17" fmla="*/ 942 h 968"/>
              <a:gd name="T18" fmla="*/ 51 w 52"/>
              <a:gd name="T19" fmla="*/ 942 h 968"/>
              <a:gd name="T20" fmla="*/ 25 w 52"/>
              <a:gd name="T21" fmla="*/ 967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68">
                <a:moveTo>
                  <a:pt x="25" y="967"/>
                </a:moveTo>
                <a:lnTo>
                  <a:pt x="25" y="967"/>
                </a:lnTo>
                <a:cubicBezTo>
                  <a:pt x="11" y="967"/>
                  <a:pt x="0" y="956"/>
                  <a:pt x="0" y="942"/>
                </a:cubicBezTo>
                <a:lnTo>
                  <a:pt x="0" y="24"/>
                </a:lnTo>
                <a:lnTo>
                  <a:pt x="0" y="24"/>
                </a:lnTo>
                <a:cubicBezTo>
                  <a:pt x="0" y="11"/>
                  <a:pt x="11" y="0"/>
                  <a:pt x="25" y="0"/>
                </a:cubicBezTo>
                <a:lnTo>
                  <a:pt x="25" y="0"/>
                </a:lnTo>
                <a:cubicBezTo>
                  <a:pt x="39" y="0"/>
                  <a:pt x="51" y="11"/>
                  <a:pt x="51" y="24"/>
                </a:cubicBezTo>
                <a:lnTo>
                  <a:pt x="51" y="942"/>
                </a:lnTo>
                <a:lnTo>
                  <a:pt x="51" y="942"/>
                </a:lnTo>
                <a:cubicBezTo>
                  <a:pt x="51" y="956"/>
                  <a:pt x="39" y="967"/>
                  <a:pt x="25" y="967"/>
                </a:cubicBezTo>
              </a:path>
            </a:pathLst>
          </a:custGeom>
          <a:solidFill>
            <a:srgbClr val="EE7D14"/>
          </a:solidFill>
          <a:ln>
            <a:solidFill>
              <a:srgbClr val="EE7D14"/>
            </a:solidFill>
          </a:ln>
          <a:effectLst/>
        </p:spPr>
        <p:txBody>
          <a:bodyPr wrap="none" anchor="ctr"/>
          <a:lstStyle/>
          <a:p>
            <a:pPr defTabSz="645331">
              <a:defRPr/>
            </a:pPr>
            <a:endParaRPr lang="en-US" sz="1899">
              <a:solidFill>
                <a:srgbClr val="EE7D14"/>
              </a:solidFill>
              <a:latin typeface="Lato Light" panose="020F0502020204030203" pitchFamily="34" charset="0"/>
            </a:endParaRPr>
          </a:p>
        </p:txBody>
      </p:sp>
      <p:sp>
        <p:nvSpPr>
          <p:cNvPr id="100" name="Freeform 147">
            <a:extLst>
              <a:ext uri="{FF2B5EF4-FFF2-40B4-BE49-F238E27FC236}">
                <a16:creationId xmlns:a16="http://schemas.microsoft.com/office/drawing/2014/main" id="{602A2803-67BB-4FA7-920E-0029F7732D48}"/>
              </a:ext>
            </a:extLst>
          </p:cNvPr>
          <p:cNvSpPr>
            <a:spLocks noChangeArrowheads="1"/>
          </p:cNvSpPr>
          <p:nvPr/>
        </p:nvSpPr>
        <p:spPr bwMode="auto">
          <a:xfrm>
            <a:off x="7104877" y="3229425"/>
            <a:ext cx="19171" cy="351454"/>
          </a:xfrm>
          <a:custGeom>
            <a:avLst/>
            <a:gdLst>
              <a:gd name="T0" fmla="*/ 25 w 52"/>
              <a:gd name="T1" fmla="*/ 967 h 968"/>
              <a:gd name="T2" fmla="*/ 25 w 52"/>
              <a:gd name="T3" fmla="*/ 967 h 968"/>
              <a:gd name="T4" fmla="*/ 0 w 52"/>
              <a:gd name="T5" fmla="*/ 942 h 968"/>
              <a:gd name="T6" fmla="*/ 0 w 52"/>
              <a:gd name="T7" fmla="*/ 24 h 968"/>
              <a:gd name="T8" fmla="*/ 0 w 52"/>
              <a:gd name="T9" fmla="*/ 24 h 968"/>
              <a:gd name="T10" fmla="*/ 25 w 52"/>
              <a:gd name="T11" fmla="*/ 0 h 968"/>
              <a:gd name="T12" fmla="*/ 25 w 52"/>
              <a:gd name="T13" fmla="*/ 0 h 968"/>
              <a:gd name="T14" fmla="*/ 51 w 52"/>
              <a:gd name="T15" fmla="*/ 24 h 968"/>
              <a:gd name="T16" fmla="*/ 51 w 52"/>
              <a:gd name="T17" fmla="*/ 942 h 968"/>
              <a:gd name="T18" fmla="*/ 51 w 52"/>
              <a:gd name="T19" fmla="*/ 942 h 968"/>
              <a:gd name="T20" fmla="*/ 25 w 52"/>
              <a:gd name="T21" fmla="*/ 967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68">
                <a:moveTo>
                  <a:pt x="25" y="967"/>
                </a:moveTo>
                <a:lnTo>
                  <a:pt x="25" y="967"/>
                </a:lnTo>
                <a:cubicBezTo>
                  <a:pt x="11" y="967"/>
                  <a:pt x="0" y="956"/>
                  <a:pt x="0" y="942"/>
                </a:cubicBezTo>
                <a:lnTo>
                  <a:pt x="0" y="24"/>
                </a:lnTo>
                <a:lnTo>
                  <a:pt x="0" y="24"/>
                </a:lnTo>
                <a:cubicBezTo>
                  <a:pt x="0" y="11"/>
                  <a:pt x="11" y="0"/>
                  <a:pt x="25" y="0"/>
                </a:cubicBezTo>
                <a:lnTo>
                  <a:pt x="25" y="0"/>
                </a:lnTo>
                <a:cubicBezTo>
                  <a:pt x="39" y="0"/>
                  <a:pt x="51" y="11"/>
                  <a:pt x="51" y="24"/>
                </a:cubicBezTo>
                <a:lnTo>
                  <a:pt x="51" y="942"/>
                </a:lnTo>
                <a:lnTo>
                  <a:pt x="51" y="942"/>
                </a:lnTo>
                <a:cubicBezTo>
                  <a:pt x="51" y="956"/>
                  <a:pt x="39" y="967"/>
                  <a:pt x="25" y="967"/>
                </a:cubicBezTo>
              </a:path>
            </a:pathLst>
          </a:custGeom>
          <a:solidFill>
            <a:srgbClr val="EE7D14"/>
          </a:solidFill>
          <a:ln>
            <a:solidFill>
              <a:srgbClr val="EE7D14"/>
            </a:solidFill>
          </a:ln>
          <a:effectLst/>
        </p:spPr>
        <p:txBody>
          <a:bodyPr wrap="none" anchor="ctr"/>
          <a:lstStyle/>
          <a:p>
            <a:pPr defTabSz="645331">
              <a:defRPr/>
            </a:pPr>
            <a:endParaRPr lang="en-US" sz="1899">
              <a:solidFill>
                <a:srgbClr val="EE7D14"/>
              </a:solidFill>
              <a:latin typeface="Lato Light" panose="020F0502020204030203" pitchFamily="34" charset="0"/>
            </a:endParaRPr>
          </a:p>
        </p:txBody>
      </p:sp>
      <p:sp>
        <p:nvSpPr>
          <p:cNvPr id="102" name="Freeform 147">
            <a:extLst>
              <a:ext uri="{FF2B5EF4-FFF2-40B4-BE49-F238E27FC236}">
                <a16:creationId xmlns:a16="http://schemas.microsoft.com/office/drawing/2014/main" id="{064535E1-1F66-4BD3-960C-A16ABF16D531}"/>
              </a:ext>
            </a:extLst>
          </p:cNvPr>
          <p:cNvSpPr>
            <a:spLocks noChangeArrowheads="1"/>
          </p:cNvSpPr>
          <p:nvPr/>
        </p:nvSpPr>
        <p:spPr bwMode="auto">
          <a:xfrm>
            <a:off x="7933860" y="3238389"/>
            <a:ext cx="19171" cy="351454"/>
          </a:xfrm>
          <a:custGeom>
            <a:avLst/>
            <a:gdLst>
              <a:gd name="T0" fmla="*/ 25 w 52"/>
              <a:gd name="T1" fmla="*/ 967 h 968"/>
              <a:gd name="T2" fmla="*/ 25 w 52"/>
              <a:gd name="T3" fmla="*/ 967 h 968"/>
              <a:gd name="T4" fmla="*/ 0 w 52"/>
              <a:gd name="T5" fmla="*/ 942 h 968"/>
              <a:gd name="T6" fmla="*/ 0 w 52"/>
              <a:gd name="T7" fmla="*/ 24 h 968"/>
              <a:gd name="T8" fmla="*/ 0 w 52"/>
              <a:gd name="T9" fmla="*/ 24 h 968"/>
              <a:gd name="T10" fmla="*/ 25 w 52"/>
              <a:gd name="T11" fmla="*/ 0 h 968"/>
              <a:gd name="T12" fmla="*/ 25 w 52"/>
              <a:gd name="T13" fmla="*/ 0 h 968"/>
              <a:gd name="T14" fmla="*/ 51 w 52"/>
              <a:gd name="T15" fmla="*/ 24 h 968"/>
              <a:gd name="T16" fmla="*/ 51 w 52"/>
              <a:gd name="T17" fmla="*/ 942 h 968"/>
              <a:gd name="T18" fmla="*/ 51 w 52"/>
              <a:gd name="T19" fmla="*/ 942 h 968"/>
              <a:gd name="T20" fmla="*/ 25 w 52"/>
              <a:gd name="T21" fmla="*/ 967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68">
                <a:moveTo>
                  <a:pt x="25" y="967"/>
                </a:moveTo>
                <a:lnTo>
                  <a:pt x="25" y="967"/>
                </a:lnTo>
                <a:cubicBezTo>
                  <a:pt x="11" y="967"/>
                  <a:pt x="0" y="956"/>
                  <a:pt x="0" y="942"/>
                </a:cubicBezTo>
                <a:lnTo>
                  <a:pt x="0" y="24"/>
                </a:lnTo>
                <a:lnTo>
                  <a:pt x="0" y="24"/>
                </a:lnTo>
                <a:cubicBezTo>
                  <a:pt x="0" y="11"/>
                  <a:pt x="11" y="0"/>
                  <a:pt x="25" y="0"/>
                </a:cubicBezTo>
                <a:lnTo>
                  <a:pt x="25" y="0"/>
                </a:lnTo>
                <a:cubicBezTo>
                  <a:pt x="39" y="0"/>
                  <a:pt x="51" y="11"/>
                  <a:pt x="51" y="24"/>
                </a:cubicBezTo>
                <a:lnTo>
                  <a:pt x="51" y="942"/>
                </a:lnTo>
                <a:lnTo>
                  <a:pt x="51" y="942"/>
                </a:lnTo>
                <a:cubicBezTo>
                  <a:pt x="51" y="956"/>
                  <a:pt x="39" y="967"/>
                  <a:pt x="25" y="967"/>
                </a:cubicBezTo>
              </a:path>
            </a:pathLst>
          </a:custGeom>
          <a:solidFill>
            <a:srgbClr val="EE7D14"/>
          </a:solidFill>
          <a:ln>
            <a:solidFill>
              <a:srgbClr val="EE7D14"/>
            </a:solidFill>
          </a:ln>
          <a:effectLst/>
        </p:spPr>
        <p:txBody>
          <a:bodyPr wrap="none" anchor="ctr"/>
          <a:lstStyle/>
          <a:p>
            <a:pPr defTabSz="645331">
              <a:defRPr/>
            </a:pPr>
            <a:endParaRPr lang="en-US" sz="1899">
              <a:solidFill>
                <a:srgbClr val="EE7D14"/>
              </a:solidFill>
              <a:latin typeface="Lato Light" panose="020F0502020204030203" pitchFamily="34" charset="0"/>
            </a:endParaRPr>
          </a:p>
        </p:txBody>
      </p:sp>
      <p:sp>
        <p:nvSpPr>
          <p:cNvPr id="105" name="Freeform 147">
            <a:extLst>
              <a:ext uri="{FF2B5EF4-FFF2-40B4-BE49-F238E27FC236}">
                <a16:creationId xmlns:a16="http://schemas.microsoft.com/office/drawing/2014/main" id="{74BF326C-97E6-498F-833A-295F72890592}"/>
              </a:ext>
            </a:extLst>
          </p:cNvPr>
          <p:cNvSpPr>
            <a:spLocks noChangeArrowheads="1"/>
          </p:cNvSpPr>
          <p:nvPr/>
        </p:nvSpPr>
        <p:spPr bwMode="auto">
          <a:xfrm>
            <a:off x="3816226" y="3229425"/>
            <a:ext cx="19171" cy="351454"/>
          </a:xfrm>
          <a:custGeom>
            <a:avLst/>
            <a:gdLst>
              <a:gd name="T0" fmla="*/ 25 w 52"/>
              <a:gd name="T1" fmla="*/ 967 h 968"/>
              <a:gd name="T2" fmla="*/ 25 w 52"/>
              <a:gd name="T3" fmla="*/ 967 h 968"/>
              <a:gd name="T4" fmla="*/ 0 w 52"/>
              <a:gd name="T5" fmla="*/ 942 h 968"/>
              <a:gd name="T6" fmla="*/ 0 w 52"/>
              <a:gd name="T7" fmla="*/ 24 h 968"/>
              <a:gd name="T8" fmla="*/ 0 w 52"/>
              <a:gd name="T9" fmla="*/ 24 h 968"/>
              <a:gd name="T10" fmla="*/ 25 w 52"/>
              <a:gd name="T11" fmla="*/ 0 h 968"/>
              <a:gd name="T12" fmla="*/ 25 w 52"/>
              <a:gd name="T13" fmla="*/ 0 h 968"/>
              <a:gd name="T14" fmla="*/ 51 w 52"/>
              <a:gd name="T15" fmla="*/ 24 h 968"/>
              <a:gd name="T16" fmla="*/ 51 w 52"/>
              <a:gd name="T17" fmla="*/ 942 h 968"/>
              <a:gd name="T18" fmla="*/ 51 w 52"/>
              <a:gd name="T19" fmla="*/ 942 h 968"/>
              <a:gd name="T20" fmla="*/ 25 w 52"/>
              <a:gd name="T21" fmla="*/ 967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68">
                <a:moveTo>
                  <a:pt x="25" y="967"/>
                </a:moveTo>
                <a:lnTo>
                  <a:pt x="25" y="967"/>
                </a:lnTo>
                <a:cubicBezTo>
                  <a:pt x="11" y="967"/>
                  <a:pt x="0" y="956"/>
                  <a:pt x="0" y="942"/>
                </a:cubicBezTo>
                <a:lnTo>
                  <a:pt x="0" y="24"/>
                </a:lnTo>
                <a:lnTo>
                  <a:pt x="0" y="24"/>
                </a:lnTo>
                <a:cubicBezTo>
                  <a:pt x="0" y="11"/>
                  <a:pt x="11" y="0"/>
                  <a:pt x="25" y="0"/>
                </a:cubicBezTo>
                <a:lnTo>
                  <a:pt x="25" y="0"/>
                </a:lnTo>
                <a:cubicBezTo>
                  <a:pt x="39" y="0"/>
                  <a:pt x="51" y="11"/>
                  <a:pt x="51" y="24"/>
                </a:cubicBezTo>
                <a:lnTo>
                  <a:pt x="51" y="942"/>
                </a:lnTo>
                <a:lnTo>
                  <a:pt x="51" y="942"/>
                </a:lnTo>
                <a:cubicBezTo>
                  <a:pt x="51" y="956"/>
                  <a:pt x="39" y="967"/>
                  <a:pt x="25" y="967"/>
                </a:cubicBezTo>
              </a:path>
            </a:pathLst>
          </a:custGeom>
          <a:solidFill>
            <a:srgbClr val="EE7D14"/>
          </a:solidFill>
          <a:ln>
            <a:solidFill>
              <a:srgbClr val="EE7D14"/>
            </a:solidFill>
          </a:ln>
          <a:effectLst/>
        </p:spPr>
        <p:txBody>
          <a:bodyPr wrap="none" anchor="ctr"/>
          <a:lstStyle/>
          <a:p>
            <a:pPr defTabSz="645331">
              <a:defRPr/>
            </a:pPr>
            <a:endParaRPr lang="en-US" sz="1899">
              <a:solidFill>
                <a:srgbClr val="EE7D14"/>
              </a:solidFill>
              <a:latin typeface="Lato Light" panose="020F0502020204030203" pitchFamily="34" charset="0"/>
            </a:endParaRPr>
          </a:p>
        </p:txBody>
      </p:sp>
      <p:sp>
        <p:nvSpPr>
          <p:cNvPr id="113" name="Subtitle 2">
            <a:extLst>
              <a:ext uri="{FF2B5EF4-FFF2-40B4-BE49-F238E27FC236}">
                <a16:creationId xmlns:a16="http://schemas.microsoft.com/office/drawing/2014/main" id="{10D98F26-E659-4D87-8C4A-D8D6D739E1E6}"/>
              </a:ext>
            </a:extLst>
          </p:cNvPr>
          <p:cNvSpPr txBox="1">
            <a:spLocks/>
          </p:cNvSpPr>
          <p:nvPr/>
        </p:nvSpPr>
        <p:spPr>
          <a:xfrm>
            <a:off x="8334717" y="2079835"/>
            <a:ext cx="798184" cy="401891"/>
          </a:xfrm>
          <a:prstGeom prst="rect">
            <a:avLst/>
          </a:prstGeom>
        </p:spPr>
        <p:txBody>
          <a:bodyPr vert="horz" wrap="square" lIns="26590" tIns="13296" rIns="26590" bIns="1329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767591">
              <a:lnSpc>
                <a:spcPts val="1018"/>
              </a:lnSpc>
              <a:defRPr/>
            </a:pPr>
            <a:r>
              <a:rPr lang="en-GB" sz="705" dirty="0">
                <a:solidFill>
                  <a:prstClr val="black"/>
                </a:solidFill>
                <a:latin typeface="Avenir Next LT Pro" panose="020B0504020202020204" pitchFamily="34" charset="0"/>
              </a:rPr>
              <a:t>Launch of TOBAM Global Blockchain equity</a:t>
            </a:r>
          </a:p>
        </p:txBody>
      </p:sp>
      <p:sp>
        <p:nvSpPr>
          <p:cNvPr id="114" name="Freeform 79">
            <a:extLst>
              <a:ext uri="{FF2B5EF4-FFF2-40B4-BE49-F238E27FC236}">
                <a16:creationId xmlns:a16="http://schemas.microsoft.com/office/drawing/2014/main" id="{46821DB0-6A24-4B3C-910B-FFD518B0D710}"/>
              </a:ext>
            </a:extLst>
          </p:cNvPr>
          <p:cNvSpPr>
            <a:spLocks noChangeArrowheads="1"/>
          </p:cNvSpPr>
          <p:nvPr/>
        </p:nvSpPr>
        <p:spPr bwMode="auto">
          <a:xfrm>
            <a:off x="1102002" y="2624194"/>
            <a:ext cx="627827" cy="627827"/>
          </a:xfrm>
          <a:custGeom>
            <a:avLst/>
            <a:gdLst>
              <a:gd name="T0" fmla="*/ 867 w 1734"/>
              <a:gd name="T1" fmla="*/ 0 h 1733"/>
              <a:gd name="T2" fmla="*/ 867 w 1734"/>
              <a:gd name="T3" fmla="*/ 0 h 1733"/>
              <a:gd name="T4" fmla="*/ 1733 w 1734"/>
              <a:gd name="T5" fmla="*/ 865 h 1733"/>
              <a:gd name="T6" fmla="*/ 1733 w 1734"/>
              <a:gd name="T7" fmla="*/ 865 h 1733"/>
              <a:gd name="T8" fmla="*/ 867 w 1734"/>
              <a:gd name="T9" fmla="*/ 1732 h 1733"/>
              <a:gd name="T10" fmla="*/ 867 w 1734"/>
              <a:gd name="T11" fmla="*/ 1732 h 1733"/>
              <a:gd name="T12" fmla="*/ 0 w 1734"/>
              <a:gd name="T13" fmla="*/ 865 h 1733"/>
              <a:gd name="T14" fmla="*/ 0 w 1734"/>
              <a:gd name="T15" fmla="*/ 865 h 1733"/>
              <a:gd name="T16" fmla="*/ 867 w 1734"/>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3">
                <a:moveTo>
                  <a:pt x="867" y="0"/>
                </a:moveTo>
                <a:lnTo>
                  <a:pt x="867" y="0"/>
                </a:lnTo>
                <a:cubicBezTo>
                  <a:pt x="1345" y="0"/>
                  <a:pt x="1733" y="387"/>
                  <a:pt x="1733" y="865"/>
                </a:cubicBezTo>
                <a:lnTo>
                  <a:pt x="1733" y="865"/>
                </a:lnTo>
                <a:cubicBezTo>
                  <a:pt x="1733" y="1344"/>
                  <a:pt x="1345" y="1732"/>
                  <a:pt x="867" y="1732"/>
                </a:cubicBezTo>
                <a:lnTo>
                  <a:pt x="867" y="1732"/>
                </a:lnTo>
                <a:cubicBezTo>
                  <a:pt x="388" y="1732"/>
                  <a:pt x="0" y="1344"/>
                  <a:pt x="0" y="865"/>
                </a:cubicBezTo>
                <a:lnTo>
                  <a:pt x="0" y="865"/>
                </a:lnTo>
                <a:cubicBezTo>
                  <a:pt x="0" y="387"/>
                  <a:pt x="388" y="0"/>
                  <a:pt x="867" y="0"/>
                </a:cubicBezTo>
              </a:path>
            </a:pathLst>
          </a:custGeom>
          <a:solidFill>
            <a:schemeClr val="bg1"/>
          </a:solidFill>
          <a:ln w="28575">
            <a:solidFill>
              <a:srgbClr val="EE7D14"/>
            </a:solidFill>
          </a:ln>
          <a:effectLst/>
        </p:spPr>
        <p:txBody>
          <a:bodyPr wrap="none" anchor="ctr"/>
          <a:lstStyle/>
          <a:p>
            <a:pPr algn="ctr" defTabSz="645331">
              <a:defRPr/>
            </a:pPr>
            <a:r>
              <a:rPr lang="en-US" sz="1412">
                <a:solidFill>
                  <a:prstClr val="black"/>
                </a:solidFill>
                <a:latin typeface="Avenir Next LT Pro" panose="020B0504020202020204" pitchFamily="34" charset="0"/>
              </a:rPr>
              <a:t>2013</a:t>
            </a:r>
          </a:p>
        </p:txBody>
      </p:sp>
      <p:sp>
        <p:nvSpPr>
          <p:cNvPr id="117" name="Freeform 79">
            <a:extLst>
              <a:ext uri="{FF2B5EF4-FFF2-40B4-BE49-F238E27FC236}">
                <a16:creationId xmlns:a16="http://schemas.microsoft.com/office/drawing/2014/main" id="{3708894B-CBAE-40D2-B8BE-0A31A52E36FE}"/>
              </a:ext>
            </a:extLst>
          </p:cNvPr>
          <p:cNvSpPr>
            <a:spLocks noChangeArrowheads="1"/>
          </p:cNvSpPr>
          <p:nvPr/>
        </p:nvSpPr>
        <p:spPr bwMode="auto">
          <a:xfrm>
            <a:off x="1935949" y="2607788"/>
            <a:ext cx="627827" cy="627827"/>
          </a:xfrm>
          <a:custGeom>
            <a:avLst/>
            <a:gdLst>
              <a:gd name="T0" fmla="*/ 867 w 1734"/>
              <a:gd name="T1" fmla="*/ 0 h 1733"/>
              <a:gd name="T2" fmla="*/ 867 w 1734"/>
              <a:gd name="T3" fmla="*/ 0 h 1733"/>
              <a:gd name="T4" fmla="*/ 1733 w 1734"/>
              <a:gd name="T5" fmla="*/ 865 h 1733"/>
              <a:gd name="T6" fmla="*/ 1733 w 1734"/>
              <a:gd name="T7" fmla="*/ 865 h 1733"/>
              <a:gd name="T8" fmla="*/ 867 w 1734"/>
              <a:gd name="T9" fmla="*/ 1732 h 1733"/>
              <a:gd name="T10" fmla="*/ 867 w 1734"/>
              <a:gd name="T11" fmla="*/ 1732 h 1733"/>
              <a:gd name="T12" fmla="*/ 0 w 1734"/>
              <a:gd name="T13" fmla="*/ 865 h 1733"/>
              <a:gd name="T14" fmla="*/ 0 w 1734"/>
              <a:gd name="T15" fmla="*/ 865 h 1733"/>
              <a:gd name="T16" fmla="*/ 867 w 1734"/>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3">
                <a:moveTo>
                  <a:pt x="867" y="0"/>
                </a:moveTo>
                <a:lnTo>
                  <a:pt x="867" y="0"/>
                </a:lnTo>
                <a:cubicBezTo>
                  <a:pt x="1345" y="0"/>
                  <a:pt x="1733" y="387"/>
                  <a:pt x="1733" y="865"/>
                </a:cubicBezTo>
                <a:lnTo>
                  <a:pt x="1733" y="865"/>
                </a:lnTo>
                <a:cubicBezTo>
                  <a:pt x="1733" y="1344"/>
                  <a:pt x="1345" y="1732"/>
                  <a:pt x="867" y="1732"/>
                </a:cubicBezTo>
                <a:lnTo>
                  <a:pt x="867" y="1732"/>
                </a:lnTo>
                <a:cubicBezTo>
                  <a:pt x="388" y="1732"/>
                  <a:pt x="0" y="1344"/>
                  <a:pt x="0" y="865"/>
                </a:cubicBezTo>
                <a:lnTo>
                  <a:pt x="0" y="865"/>
                </a:lnTo>
                <a:cubicBezTo>
                  <a:pt x="0" y="387"/>
                  <a:pt x="388" y="0"/>
                  <a:pt x="867" y="0"/>
                </a:cubicBezTo>
              </a:path>
            </a:pathLst>
          </a:custGeom>
          <a:solidFill>
            <a:schemeClr val="bg1"/>
          </a:solidFill>
          <a:ln w="28575">
            <a:solidFill>
              <a:srgbClr val="EE7D14"/>
            </a:solidFill>
          </a:ln>
          <a:effectLst/>
        </p:spPr>
        <p:txBody>
          <a:bodyPr wrap="none" anchor="ctr"/>
          <a:lstStyle/>
          <a:p>
            <a:pPr algn="ctr" defTabSz="645331">
              <a:defRPr/>
            </a:pPr>
            <a:r>
              <a:rPr lang="en-US" sz="1412">
                <a:solidFill>
                  <a:prstClr val="black"/>
                </a:solidFill>
                <a:latin typeface="Avenir Next LT Pro" panose="020B0504020202020204" pitchFamily="34" charset="0"/>
              </a:rPr>
              <a:t>2016</a:t>
            </a:r>
          </a:p>
        </p:txBody>
      </p:sp>
      <p:sp>
        <p:nvSpPr>
          <p:cNvPr id="183" name="Freeform 223">
            <a:extLst>
              <a:ext uri="{FF2B5EF4-FFF2-40B4-BE49-F238E27FC236}">
                <a16:creationId xmlns:a16="http://schemas.microsoft.com/office/drawing/2014/main" id="{7FD33424-FDEC-4958-9A5D-265EBB80CE09}"/>
              </a:ext>
            </a:extLst>
          </p:cNvPr>
          <p:cNvSpPr>
            <a:spLocks noChangeArrowheads="1"/>
          </p:cNvSpPr>
          <p:nvPr/>
        </p:nvSpPr>
        <p:spPr bwMode="auto">
          <a:xfrm>
            <a:off x="2769893" y="2620913"/>
            <a:ext cx="627826" cy="62782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chemeClr val="bg1"/>
          </a:solidFill>
          <a:ln w="28575">
            <a:solidFill>
              <a:srgbClr val="EE7D14"/>
            </a:solidFill>
          </a:ln>
          <a:effectLst/>
        </p:spPr>
        <p:txBody>
          <a:bodyPr wrap="none" anchor="ctr"/>
          <a:lstStyle/>
          <a:p>
            <a:pPr algn="ctr" defTabSz="645331">
              <a:defRPr/>
            </a:pPr>
            <a:r>
              <a:rPr lang="en-US" sz="1412">
                <a:solidFill>
                  <a:srgbClr val="404040"/>
                </a:solidFill>
                <a:latin typeface="Avenir Next LT Pro" panose="020B0504020202020204" pitchFamily="34" charset="0"/>
                <a:ea typeface="League Spartan" charset="0"/>
                <a:cs typeface="Poppins" pitchFamily="2" charset="77"/>
              </a:rPr>
              <a:t>Mar. </a:t>
            </a:r>
          </a:p>
          <a:p>
            <a:pPr algn="ctr" defTabSz="645331">
              <a:defRPr/>
            </a:pPr>
            <a:r>
              <a:rPr lang="en-US" sz="1412">
                <a:solidFill>
                  <a:srgbClr val="404040"/>
                </a:solidFill>
                <a:latin typeface="Avenir Next LT Pro" panose="020B0504020202020204" pitchFamily="34" charset="0"/>
                <a:ea typeface="League Spartan" charset="0"/>
                <a:cs typeface="Poppins" pitchFamily="2" charset="77"/>
              </a:rPr>
              <a:t>2017</a:t>
            </a:r>
          </a:p>
        </p:txBody>
      </p:sp>
      <p:sp>
        <p:nvSpPr>
          <p:cNvPr id="188" name="Freeform 79">
            <a:extLst>
              <a:ext uri="{FF2B5EF4-FFF2-40B4-BE49-F238E27FC236}">
                <a16:creationId xmlns:a16="http://schemas.microsoft.com/office/drawing/2014/main" id="{59106D4F-CF2E-4BAE-A847-4AA53E531049}"/>
              </a:ext>
            </a:extLst>
          </p:cNvPr>
          <p:cNvSpPr>
            <a:spLocks noChangeArrowheads="1"/>
          </p:cNvSpPr>
          <p:nvPr/>
        </p:nvSpPr>
        <p:spPr bwMode="auto">
          <a:xfrm>
            <a:off x="5173133" y="2611069"/>
            <a:ext cx="627827" cy="627827"/>
          </a:xfrm>
          <a:custGeom>
            <a:avLst/>
            <a:gdLst>
              <a:gd name="T0" fmla="*/ 867 w 1734"/>
              <a:gd name="T1" fmla="*/ 0 h 1733"/>
              <a:gd name="T2" fmla="*/ 867 w 1734"/>
              <a:gd name="T3" fmla="*/ 0 h 1733"/>
              <a:gd name="T4" fmla="*/ 1733 w 1734"/>
              <a:gd name="T5" fmla="*/ 865 h 1733"/>
              <a:gd name="T6" fmla="*/ 1733 w 1734"/>
              <a:gd name="T7" fmla="*/ 865 h 1733"/>
              <a:gd name="T8" fmla="*/ 867 w 1734"/>
              <a:gd name="T9" fmla="*/ 1732 h 1733"/>
              <a:gd name="T10" fmla="*/ 867 w 1734"/>
              <a:gd name="T11" fmla="*/ 1732 h 1733"/>
              <a:gd name="T12" fmla="*/ 0 w 1734"/>
              <a:gd name="T13" fmla="*/ 865 h 1733"/>
              <a:gd name="T14" fmla="*/ 0 w 1734"/>
              <a:gd name="T15" fmla="*/ 865 h 1733"/>
              <a:gd name="T16" fmla="*/ 867 w 1734"/>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3">
                <a:moveTo>
                  <a:pt x="867" y="0"/>
                </a:moveTo>
                <a:lnTo>
                  <a:pt x="867" y="0"/>
                </a:lnTo>
                <a:cubicBezTo>
                  <a:pt x="1345" y="0"/>
                  <a:pt x="1733" y="387"/>
                  <a:pt x="1733" y="865"/>
                </a:cubicBezTo>
                <a:lnTo>
                  <a:pt x="1733" y="865"/>
                </a:lnTo>
                <a:cubicBezTo>
                  <a:pt x="1733" y="1344"/>
                  <a:pt x="1345" y="1732"/>
                  <a:pt x="867" y="1732"/>
                </a:cubicBezTo>
                <a:lnTo>
                  <a:pt x="867" y="1732"/>
                </a:lnTo>
                <a:cubicBezTo>
                  <a:pt x="388" y="1732"/>
                  <a:pt x="0" y="1344"/>
                  <a:pt x="0" y="865"/>
                </a:cubicBezTo>
                <a:lnTo>
                  <a:pt x="0" y="865"/>
                </a:lnTo>
                <a:cubicBezTo>
                  <a:pt x="0" y="387"/>
                  <a:pt x="388" y="0"/>
                  <a:pt x="867" y="0"/>
                </a:cubicBezTo>
              </a:path>
            </a:pathLst>
          </a:custGeom>
          <a:solidFill>
            <a:schemeClr val="bg1"/>
          </a:solidFill>
          <a:ln w="28575">
            <a:solidFill>
              <a:srgbClr val="EE7D14"/>
            </a:solidFill>
          </a:ln>
          <a:effectLst/>
        </p:spPr>
        <p:txBody>
          <a:bodyPr wrap="none" anchor="ctr"/>
          <a:lstStyle/>
          <a:p>
            <a:pPr algn="ctr" defTabSz="645331">
              <a:defRPr/>
            </a:pPr>
            <a:r>
              <a:rPr lang="en-US" sz="1412">
                <a:solidFill>
                  <a:srgbClr val="404040"/>
                </a:solidFill>
                <a:latin typeface="Avenir Next LT Pro" panose="020B0504020202020204" pitchFamily="34" charset="0"/>
                <a:ea typeface="League Spartan" charset="0"/>
                <a:cs typeface="Poppins" pitchFamily="2" charset="77"/>
              </a:rPr>
              <a:t>Sep.</a:t>
            </a:r>
          </a:p>
          <a:p>
            <a:pPr algn="ctr" defTabSz="645331">
              <a:defRPr/>
            </a:pPr>
            <a:r>
              <a:rPr lang="en-US" sz="1412">
                <a:solidFill>
                  <a:srgbClr val="404040"/>
                </a:solidFill>
                <a:latin typeface="Avenir Next LT Pro" panose="020B0504020202020204" pitchFamily="34" charset="0"/>
                <a:ea typeface="League Spartan" charset="0"/>
                <a:cs typeface="Poppins" pitchFamily="2" charset="77"/>
              </a:rPr>
              <a:t>2018</a:t>
            </a:r>
          </a:p>
        </p:txBody>
      </p:sp>
      <p:sp>
        <p:nvSpPr>
          <p:cNvPr id="192" name="Freeform 223">
            <a:extLst>
              <a:ext uri="{FF2B5EF4-FFF2-40B4-BE49-F238E27FC236}">
                <a16:creationId xmlns:a16="http://schemas.microsoft.com/office/drawing/2014/main" id="{4C2CB9AC-73D2-42C2-99CC-6257CC9981E0}"/>
              </a:ext>
            </a:extLst>
          </p:cNvPr>
          <p:cNvSpPr>
            <a:spLocks noChangeArrowheads="1"/>
          </p:cNvSpPr>
          <p:nvPr/>
        </p:nvSpPr>
        <p:spPr bwMode="auto">
          <a:xfrm>
            <a:off x="6805170" y="2597944"/>
            <a:ext cx="627826" cy="62782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chemeClr val="bg1"/>
          </a:solidFill>
          <a:ln w="28575">
            <a:solidFill>
              <a:srgbClr val="EE7D14"/>
            </a:solidFill>
          </a:ln>
          <a:effectLst/>
        </p:spPr>
        <p:txBody>
          <a:bodyPr wrap="none" anchor="ctr"/>
          <a:lstStyle/>
          <a:p>
            <a:pPr algn="ctr" defTabSz="645331">
              <a:defRPr/>
            </a:pPr>
            <a:r>
              <a:rPr lang="en-US" sz="1412">
                <a:solidFill>
                  <a:srgbClr val="404040"/>
                </a:solidFill>
                <a:latin typeface="Avenir Next LT Pro" panose="020B0504020202020204" pitchFamily="34" charset="0"/>
                <a:ea typeface="League Spartan" charset="0"/>
                <a:cs typeface="Poppins" pitchFamily="2" charset="77"/>
              </a:rPr>
              <a:t>Sept. </a:t>
            </a:r>
          </a:p>
          <a:p>
            <a:pPr algn="ctr" defTabSz="645331">
              <a:defRPr/>
            </a:pPr>
            <a:r>
              <a:rPr lang="en-US" sz="1412">
                <a:solidFill>
                  <a:srgbClr val="404040"/>
                </a:solidFill>
                <a:latin typeface="Avenir Next LT Pro" panose="020B0504020202020204" pitchFamily="34" charset="0"/>
                <a:ea typeface="League Spartan" charset="0"/>
                <a:cs typeface="Poppins" pitchFamily="2" charset="77"/>
              </a:rPr>
              <a:t>2021</a:t>
            </a:r>
          </a:p>
        </p:txBody>
      </p:sp>
      <p:sp>
        <p:nvSpPr>
          <p:cNvPr id="196" name="Freeform 223">
            <a:extLst>
              <a:ext uri="{FF2B5EF4-FFF2-40B4-BE49-F238E27FC236}">
                <a16:creationId xmlns:a16="http://schemas.microsoft.com/office/drawing/2014/main" id="{A7AA0AD2-9ECF-4844-BBC5-73AA2F040217}"/>
              </a:ext>
            </a:extLst>
          </p:cNvPr>
          <p:cNvSpPr>
            <a:spLocks noChangeArrowheads="1"/>
          </p:cNvSpPr>
          <p:nvPr/>
        </p:nvSpPr>
        <p:spPr bwMode="auto">
          <a:xfrm>
            <a:off x="3505241" y="2601226"/>
            <a:ext cx="627826" cy="62782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chemeClr val="bg1"/>
          </a:solidFill>
          <a:ln w="28575">
            <a:solidFill>
              <a:srgbClr val="EE7D14"/>
            </a:solidFill>
          </a:ln>
          <a:effectLst/>
        </p:spPr>
        <p:txBody>
          <a:bodyPr wrap="none" anchor="ctr"/>
          <a:lstStyle/>
          <a:p>
            <a:pPr algn="ctr" defTabSz="645331">
              <a:defRPr/>
            </a:pPr>
            <a:r>
              <a:rPr lang="en-US" sz="1412">
                <a:solidFill>
                  <a:srgbClr val="404040"/>
                </a:solidFill>
                <a:latin typeface="Avenir Next LT Pro" panose="020B0504020202020204" pitchFamily="34" charset="0"/>
                <a:ea typeface="League Spartan" charset="0"/>
                <a:cs typeface="Poppins" pitchFamily="2" charset="77"/>
              </a:rPr>
              <a:t>Sep.</a:t>
            </a:r>
          </a:p>
          <a:p>
            <a:pPr algn="ctr" defTabSz="645331">
              <a:defRPr/>
            </a:pPr>
            <a:r>
              <a:rPr lang="en-US" sz="1412">
                <a:solidFill>
                  <a:srgbClr val="404040"/>
                </a:solidFill>
                <a:latin typeface="Avenir Next LT Pro" panose="020B0504020202020204" pitchFamily="34" charset="0"/>
                <a:ea typeface="League Spartan" charset="0"/>
                <a:cs typeface="Poppins" pitchFamily="2" charset="77"/>
              </a:rPr>
              <a:t> 2017</a:t>
            </a:r>
          </a:p>
        </p:txBody>
      </p:sp>
      <p:sp>
        <p:nvSpPr>
          <p:cNvPr id="199" name="Freeform 223">
            <a:extLst>
              <a:ext uri="{FF2B5EF4-FFF2-40B4-BE49-F238E27FC236}">
                <a16:creationId xmlns:a16="http://schemas.microsoft.com/office/drawing/2014/main" id="{78CCF814-8067-4770-9116-F0095B410DDD}"/>
              </a:ext>
            </a:extLst>
          </p:cNvPr>
          <p:cNvSpPr>
            <a:spLocks noChangeArrowheads="1"/>
          </p:cNvSpPr>
          <p:nvPr/>
        </p:nvSpPr>
        <p:spPr bwMode="auto">
          <a:xfrm>
            <a:off x="4339185" y="2617632"/>
            <a:ext cx="627826" cy="62782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chemeClr val="bg1"/>
          </a:solidFill>
          <a:ln w="28575">
            <a:solidFill>
              <a:srgbClr val="EE7D14"/>
            </a:solidFill>
          </a:ln>
          <a:effectLst/>
        </p:spPr>
        <p:txBody>
          <a:bodyPr wrap="none" anchor="ctr"/>
          <a:lstStyle/>
          <a:p>
            <a:pPr algn="ctr" defTabSz="645331">
              <a:defRPr/>
            </a:pPr>
            <a:r>
              <a:rPr lang="en-US" sz="1412">
                <a:solidFill>
                  <a:srgbClr val="404040"/>
                </a:solidFill>
                <a:latin typeface="Avenir Next LT Pro" panose="020B0504020202020204" pitchFamily="34" charset="0"/>
                <a:ea typeface="League Spartan" charset="0"/>
                <a:cs typeface="Poppins" pitchFamily="2" charset="77"/>
              </a:rPr>
              <a:t>Nov.</a:t>
            </a:r>
          </a:p>
          <a:p>
            <a:pPr algn="ctr" defTabSz="645331">
              <a:defRPr/>
            </a:pPr>
            <a:r>
              <a:rPr lang="en-US" sz="1412">
                <a:solidFill>
                  <a:srgbClr val="404040"/>
                </a:solidFill>
                <a:latin typeface="Avenir Next LT Pro" panose="020B0504020202020204" pitchFamily="34" charset="0"/>
                <a:ea typeface="League Spartan" charset="0"/>
                <a:cs typeface="Poppins" pitchFamily="2" charset="77"/>
              </a:rPr>
              <a:t> 2017</a:t>
            </a:r>
          </a:p>
        </p:txBody>
      </p:sp>
      <p:sp>
        <p:nvSpPr>
          <p:cNvPr id="202" name="Freeform 79">
            <a:extLst>
              <a:ext uri="{FF2B5EF4-FFF2-40B4-BE49-F238E27FC236}">
                <a16:creationId xmlns:a16="http://schemas.microsoft.com/office/drawing/2014/main" id="{C5EDAB15-5390-4865-A075-ABBF500BC6BC}"/>
              </a:ext>
            </a:extLst>
          </p:cNvPr>
          <p:cNvSpPr>
            <a:spLocks noChangeArrowheads="1"/>
          </p:cNvSpPr>
          <p:nvPr/>
        </p:nvSpPr>
        <p:spPr bwMode="auto">
          <a:xfrm>
            <a:off x="5962262" y="2604507"/>
            <a:ext cx="627827" cy="627827"/>
          </a:xfrm>
          <a:custGeom>
            <a:avLst/>
            <a:gdLst>
              <a:gd name="T0" fmla="*/ 867 w 1734"/>
              <a:gd name="T1" fmla="*/ 0 h 1733"/>
              <a:gd name="T2" fmla="*/ 867 w 1734"/>
              <a:gd name="T3" fmla="*/ 0 h 1733"/>
              <a:gd name="T4" fmla="*/ 1733 w 1734"/>
              <a:gd name="T5" fmla="*/ 865 h 1733"/>
              <a:gd name="T6" fmla="*/ 1733 w 1734"/>
              <a:gd name="T7" fmla="*/ 865 h 1733"/>
              <a:gd name="T8" fmla="*/ 867 w 1734"/>
              <a:gd name="T9" fmla="*/ 1732 h 1733"/>
              <a:gd name="T10" fmla="*/ 867 w 1734"/>
              <a:gd name="T11" fmla="*/ 1732 h 1733"/>
              <a:gd name="T12" fmla="*/ 0 w 1734"/>
              <a:gd name="T13" fmla="*/ 865 h 1733"/>
              <a:gd name="T14" fmla="*/ 0 w 1734"/>
              <a:gd name="T15" fmla="*/ 865 h 1733"/>
              <a:gd name="T16" fmla="*/ 867 w 1734"/>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3">
                <a:moveTo>
                  <a:pt x="867" y="0"/>
                </a:moveTo>
                <a:lnTo>
                  <a:pt x="867" y="0"/>
                </a:lnTo>
                <a:cubicBezTo>
                  <a:pt x="1345" y="0"/>
                  <a:pt x="1733" y="387"/>
                  <a:pt x="1733" y="865"/>
                </a:cubicBezTo>
                <a:lnTo>
                  <a:pt x="1733" y="865"/>
                </a:lnTo>
                <a:cubicBezTo>
                  <a:pt x="1733" y="1344"/>
                  <a:pt x="1345" y="1732"/>
                  <a:pt x="867" y="1732"/>
                </a:cubicBezTo>
                <a:lnTo>
                  <a:pt x="867" y="1732"/>
                </a:lnTo>
                <a:cubicBezTo>
                  <a:pt x="388" y="1732"/>
                  <a:pt x="0" y="1344"/>
                  <a:pt x="0" y="865"/>
                </a:cubicBezTo>
                <a:lnTo>
                  <a:pt x="0" y="865"/>
                </a:lnTo>
                <a:cubicBezTo>
                  <a:pt x="0" y="387"/>
                  <a:pt x="388" y="0"/>
                  <a:pt x="867" y="0"/>
                </a:cubicBezTo>
              </a:path>
            </a:pathLst>
          </a:custGeom>
          <a:solidFill>
            <a:schemeClr val="bg1"/>
          </a:solidFill>
          <a:ln w="28575">
            <a:solidFill>
              <a:srgbClr val="EE7D14"/>
            </a:solidFill>
          </a:ln>
          <a:effectLst/>
        </p:spPr>
        <p:txBody>
          <a:bodyPr wrap="none" anchor="ctr"/>
          <a:lstStyle/>
          <a:p>
            <a:pPr algn="ctr" defTabSz="645331">
              <a:defRPr/>
            </a:pPr>
            <a:r>
              <a:rPr lang="en-US" sz="1412">
                <a:solidFill>
                  <a:srgbClr val="404040"/>
                </a:solidFill>
                <a:latin typeface="Avenir Next LT Pro" panose="020B0504020202020204" pitchFamily="34" charset="0"/>
                <a:ea typeface="League Spartan" charset="0"/>
                <a:cs typeface="Poppins" pitchFamily="2" charset="77"/>
              </a:rPr>
              <a:t>April </a:t>
            </a:r>
          </a:p>
          <a:p>
            <a:pPr algn="ctr" defTabSz="645331">
              <a:defRPr/>
            </a:pPr>
            <a:r>
              <a:rPr lang="en-US" sz="1412">
                <a:solidFill>
                  <a:srgbClr val="404040"/>
                </a:solidFill>
                <a:latin typeface="Avenir Next LT Pro" panose="020B0504020202020204" pitchFamily="34" charset="0"/>
                <a:ea typeface="League Spartan" charset="0"/>
                <a:cs typeface="Poppins" pitchFamily="2" charset="77"/>
              </a:rPr>
              <a:t>2021</a:t>
            </a:r>
          </a:p>
        </p:txBody>
      </p:sp>
      <p:sp>
        <p:nvSpPr>
          <p:cNvPr id="206" name="Freeform 223">
            <a:extLst>
              <a:ext uri="{FF2B5EF4-FFF2-40B4-BE49-F238E27FC236}">
                <a16:creationId xmlns:a16="http://schemas.microsoft.com/office/drawing/2014/main" id="{16D3FC2E-B007-466E-BA3A-007F917A6D19}"/>
              </a:ext>
            </a:extLst>
          </p:cNvPr>
          <p:cNvSpPr>
            <a:spLocks noChangeArrowheads="1"/>
          </p:cNvSpPr>
          <p:nvPr/>
        </p:nvSpPr>
        <p:spPr bwMode="auto">
          <a:xfrm>
            <a:off x="7639117" y="2614351"/>
            <a:ext cx="627826" cy="62782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chemeClr val="bg1"/>
          </a:solidFill>
          <a:ln w="28575">
            <a:solidFill>
              <a:srgbClr val="EE7D14"/>
            </a:solidFill>
          </a:ln>
          <a:effectLst/>
        </p:spPr>
        <p:txBody>
          <a:bodyPr wrap="none" anchor="ctr"/>
          <a:lstStyle/>
          <a:p>
            <a:pPr algn="ctr" defTabSz="645331">
              <a:defRPr/>
            </a:pPr>
            <a:r>
              <a:rPr lang="en-US" sz="1412">
                <a:solidFill>
                  <a:srgbClr val="404040"/>
                </a:solidFill>
                <a:latin typeface="Avenir Next LT Pro" panose="020B0504020202020204" pitchFamily="34" charset="0"/>
                <a:ea typeface="League Spartan" charset="0"/>
                <a:cs typeface="Poppins" pitchFamily="2" charset="77"/>
              </a:rPr>
              <a:t>Nov. </a:t>
            </a:r>
          </a:p>
          <a:p>
            <a:pPr algn="ctr" defTabSz="645331">
              <a:defRPr/>
            </a:pPr>
            <a:r>
              <a:rPr lang="en-US" sz="1412">
                <a:solidFill>
                  <a:srgbClr val="404040"/>
                </a:solidFill>
                <a:latin typeface="Avenir Next LT Pro" panose="020B0504020202020204" pitchFamily="34" charset="0"/>
                <a:ea typeface="League Spartan" charset="0"/>
                <a:cs typeface="Poppins" pitchFamily="2" charset="77"/>
              </a:rPr>
              <a:t>2021</a:t>
            </a:r>
          </a:p>
        </p:txBody>
      </p:sp>
      <p:sp>
        <p:nvSpPr>
          <p:cNvPr id="211" name="Freeform 148">
            <a:extLst>
              <a:ext uri="{FF2B5EF4-FFF2-40B4-BE49-F238E27FC236}">
                <a16:creationId xmlns:a16="http://schemas.microsoft.com/office/drawing/2014/main" id="{55007875-BC76-4CD0-8502-1E4C463993B4}"/>
              </a:ext>
            </a:extLst>
          </p:cNvPr>
          <p:cNvSpPr>
            <a:spLocks noChangeArrowheads="1"/>
          </p:cNvSpPr>
          <p:nvPr/>
        </p:nvSpPr>
        <p:spPr bwMode="auto">
          <a:xfrm>
            <a:off x="2192279" y="3538750"/>
            <a:ext cx="115021" cy="115021"/>
          </a:xfrm>
          <a:custGeom>
            <a:avLst/>
            <a:gdLst>
              <a:gd name="T0" fmla="*/ 157 w 317"/>
              <a:gd name="T1" fmla="*/ 0 h 317"/>
              <a:gd name="T2" fmla="*/ 157 w 317"/>
              <a:gd name="T3" fmla="*/ 0 h 317"/>
              <a:gd name="T4" fmla="*/ 316 w 317"/>
              <a:gd name="T5" fmla="*/ 157 h 317"/>
              <a:gd name="T6" fmla="*/ 316 w 317"/>
              <a:gd name="T7" fmla="*/ 157 h 317"/>
              <a:gd name="T8" fmla="*/ 157 w 317"/>
              <a:gd name="T9" fmla="*/ 316 h 317"/>
              <a:gd name="T10" fmla="*/ 157 w 317"/>
              <a:gd name="T11" fmla="*/ 316 h 317"/>
              <a:gd name="T12" fmla="*/ 0 w 317"/>
              <a:gd name="T13" fmla="*/ 157 h 317"/>
              <a:gd name="T14" fmla="*/ 0 w 317"/>
              <a:gd name="T15" fmla="*/ 157 h 317"/>
              <a:gd name="T16" fmla="*/ 157 w 317"/>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17">
                <a:moveTo>
                  <a:pt x="157" y="0"/>
                </a:moveTo>
                <a:lnTo>
                  <a:pt x="157" y="0"/>
                </a:lnTo>
                <a:cubicBezTo>
                  <a:pt x="245" y="0"/>
                  <a:pt x="316" y="71"/>
                  <a:pt x="316" y="157"/>
                </a:cubicBezTo>
                <a:lnTo>
                  <a:pt x="316" y="157"/>
                </a:lnTo>
                <a:cubicBezTo>
                  <a:pt x="316" y="245"/>
                  <a:pt x="245" y="316"/>
                  <a:pt x="157" y="316"/>
                </a:cubicBezTo>
                <a:lnTo>
                  <a:pt x="157" y="316"/>
                </a:lnTo>
                <a:cubicBezTo>
                  <a:pt x="70" y="316"/>
                  <a:pt x="0" y="245"/>
                  <a:pt x="0" y="157"/>
                </a:cubicBezTo>
                <a:lnTo>
                  <a:pt x="0" y="157"/>
                </a:lnTo>
                <a:cubicBezTo>
                  <a:pt x="0" y="71"/>
                  <a:pt x="70" y="0"/>
                  <a:pt x="157" y="0"/>
                </a:cubicBezTo>
              </a:path>
            </a:pathLst>
          </a:custGeom>
          <a:solidFill>
            <a:srgbClr val="EE7D14"/>
          </a:solidFill>
          <a:ln>
            <a:noFill/>
          </a:ln>
          <a:effectLst/>
        </p:spPr>
        <p:txBody>
          <a:bodyPr wrap="none" anchor="ctr"/>
          <a:lstStyle/>
          <a:p>
            <a:pPr defTabSz="645331">
              <a:defRPr/>
            </a:pPr>
            <a:endParaRPr lang="en-US" sz="1899" kern="0">
              <a:solidFill>
                <a:prstClr val="black"/>
              </a:solidFill>
              <a:latin typeface="Lato Light" panose="020F0502020204030203" pitchFamily="34" charset="0"/>
            </a:endParaRPr>
          </a:p>
        </p:txBody>
      </p:sp>
      <p:sp>
        <p:nvSpPr>
          <p:cNvPr id="212" name="Freeform 148">
            <a:extLst>
              <a:ext uri="{FF2B5EF4-FFF2-40B4-BE49-F238E27FC236}">
                <a16:creationId xmlns:a16="http://schemas.microsoft.com/office/drawing/2014/main" id="{D62BBFEB-56B1-4297-841B-214E6B5549A6}"/>
              </a:ext>
            </a:extLst>
          </p:cNvPr>
          <p:cNvSpPr>
            <a:spLocks noChangeArrowheads="1"/>
          </p:cNvSpPr>
          <p:nvPr/>
        </p:nvSpPr>
        <p:spPr bwMode="auto">
          <a:xfrm>
            <a:off x="3014418" y="3545053"/>
            <a:ext cx="115021" cy="115021"/>
          </a:xfrm>
          <a:custGeom>
            <a:avLst/>
            <a:gdLst>
              <a:gd name="T0" fmla="*/ 157 w 317"/>
              <a:gd name="T1" fmla="*/ 0 h 317"/>
              <a:gd name="T2" fmla="*/ 157 w 317"/>
              <a:gd name="T3" fmla="*/ 0 h 317"/>
              <a:gd name="T4" fmla="*/ 316 w 317"/>
              <a:gd name="T5" fmla="*/ 157 h 317"/>
              <a:gd name="T6" fmla="*/ 316 w 317"/>
              <a:gd name="T7" fmla="*/ 157 h 317"/>
              <a:gd name="T8" fmla="*/ 157 w 317"/>
              <a:gd name="T9" fmla="*/ 316 h 317"/>
              <a:gd name="T10" fmla="*/ 157 w 317"/>
              <a:gd name="T11" fmla="*/ 316 h 317"/>
              <a:gd name="T12" fmla="*/ 0 w 317"/>
              <a:gd name="T13" fmla="*/ 157 h 317"/>
              <a:gd name="T14" fmla="*/ 0 w 317"/>
              <a:gd name="T15" fmla="*/ 157 h 317"/>
              <a:gd name="T16" fmla="*/ 157 w 317"/>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17">
                <a:moveTo>
                  <a:pt x="157" y="0"/>
                </a:moveTo>
                <a:lnTo>
                  <a:pt x="157" y="0"/>
                </a:lnTo>
                <a:cubicBezTo>
                  <a:pt x="245" y="0"/>
                  <a:pt x="316" y="71"/>
                  <a:pt x="316" y="157"/>
                </a:cubicBezTo>
                <a:lnTo>
                  <a:pt x="316" y="157"/>
                </a:lnTo>
                <a:cubicBezTo>
                  <a:pt x="316" y="245"/>
                  <a:pt x="245" y="316"/>
                  <a:pt x="157" y="316"/>
                </a:cubicBezTo>
                <a:lnTo>
                  <a:pt x="157" y="316"/>
                </a:lnTo>
                <a:cubicBezTo>
                  <a:pt x="70" y="316"/>
                  <a:pt x="0" y="245"/>
                  <a:pt x="0" y="157"/>
                </a:cubicBezTo>
                <a:lnTo>
                  <a:pt x="0" y="157"/>
                </a:lnTo>
                <a:cubicBezTo>
                  <a:pt x="0" y="71"/>
                  <a:pt x="70" y="0"/>
                  <a:pt x="157" y="0"/>
                </a:cubicBezTo>
              </a:path>
            </a:pathLst>
          </a:custGeom>
          <a:solidFill>
            <a:srgbClr val="EE7D14"/>
          </a:solidFill>
          <a:ln>
            <a:noFill/>
          </a:ln>
          <a:effectLst/>
        </p:spPr>
        <p:txBody>
          <a:bodyPr wrap="none" anchor="ctr"/>
          <a:lstStyle/>
          <a:p>
            <a:pPr defTabSz="645331">
              <a:defRPr/>
            </a:pPr>
            <a:endParaRPr lang="en-US" sz="1899" kern="0">
              <a:solidFill>
                <a:prstClr val="black"/>
              </a:solidFill>
              <a:latin typeface="Lato Light" panose="020F0502020204030203" pitchFamily="34" charset="0"/>
            </a:endParaRPr>
          </a:p>
        </p:txBody>
      </p:sp>
      <p:sp>
        <p:nvSpPr>
          <p:cNvPr id="213" name="Freeform 148">
            <a:extLst>
              <a:ext uri="{FF2B5EF4-FFF2-40B4-BE49-F238E27FC236}">
                <a16:creationId xmlns:a16="http://schemas.microsoft.com/office/drawing/2014/main" id="{C7431F68-3F59-4747-B8DF-ABBA6CE1BCE1}"/>
              </a:ext>
            </a:extLst>
          </p:cNvPr>
          <p:cNvSpPr>
            <a:spLocks noChangeArrowheads="1"/>
          </p:cNvSpPr>
          <p:nvPr/>
        </p:nvSpPr>
        <p:spPr bwMode="auto">
          <a:xfrm>
            <a:off x="3765507" y="3545053"/>
            <a:ext cx="115021" cy="115021"/>
          </a:xfrm>
          <a:custGeom>
            <a:avLst/>
            <a:gdLst>
              <a:gd name="T0" fmla="*/ 157 w 317"/>
              <a:gd name="T1" fmla="*/ 0 h 317"/>
              <a:gd name="T2" fmla="*/ 157 w 317"/>
              <a:gd name="T3" fmla="*/ 0 h 317"/>
              <a:gd name="T4" fmla="*/ 316 w 317"/>
              <a:gd name="T5" fmla="*/ 157 h 317"/>
              <a:gd name="T6" fmla="*/ 316 w 317"/>
              <a:gd name="T7" fmla="*/ 157 h 317"/>
              <a:gd name="T8" fmla="*/ 157 w 317"/>
              <a:gd name="T9" fmla="*/ 316 h 317"/>
              <a:gd name="T10" fmla="*/ 157 w 317"/>
              <a:gd name="T11" fmla="*/ 316 h 317"/>
              <a:gd name="T12" fmla="*/ 0 w 317"/>
              <a:gd name="T13" fmla="*/ 157 h 317"/>
              <a:gd name="T14" fmla="*/ 0 w 317"/>
              <a:gd name="T15" fmla="*/ 157 h 317"/>
              <a:gd name="T16" fmla="*/ 157 w 317"/>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17">
                <a:moveTo>
                  <a:pt x="157" y="0"/>
                </a:moveTo>
                <a:lnTo>
                  <a:pt x="157" y="0"/>
                </a:lnTo>
                <a:cubicBezTo>
                  <a:pt x="245" y="0"/>
                  <a:pt x="316" y="71"/>
                  <a:pt x="316" y="157"/>
                </a:cubicBezTo>
                <a:lnTo>
                  <a:pt x="316" y="157"/>
                </a:lnTo>
                <a:cubicBezTo>
                  <a:pt x="316" y="245"/>
                  <a:pt x="245" y="316"/>
                  <a:pt x="157" y="316"/>
                </a:cubicBezTo>
                <a:lnTo>
                  <a:pt x="157" y="316"/>
                </a:lnTo>
                <a:cubicBezTo>
                  <a:pt x="70" y="316"/>
                  <a:pt x="0" y="245"/>
                  <a:pt x="0" y="157"/>
                </a:cubicBezTo>
                <a:lnTo>
                  <a:pt x="0" y="157"/>
                </a:lnTo>
                <a:cubicBezTo>
                  <a:pt x="0" y="71"/>
                  <a:pt x="70" y="0"/>
                  <a:pt x="157" y="0"/>
                </a:cubicBezTo>
              </a:path>
            </a:pathLst>
          </a:custGeom>
          <a:solidFill>
            <a:srgbClr val="EE7D14"/>
          </a:solidFill>
          <a:ln>
            <a:noFill/>
          </a:ln>
          <a:effectLst/>
        </p:spPr>
        <p:txBody>
          <a:bodyPr wrap="none" anchor="ctr"/>
          <a:lstStyle/>
          <a:p>
            <a:pPr defTabSz="645331">
              <a:defRPr/>
            </a:pPr>
            <a:endParaRPr lang="en-US" sz="1899" kern="0">
              <a:solidFill>
                <a:prstClr val="black"/>
              </a:solidFill>
              <a:latin typeface="Lato Light" panose="020F0502020204030203" pitchFamily="34" charset="0"/>
            </a:endParaRPr>
          </a:p>
        </p:txBody>
      </p:sp>
      <p:sp>
        <p:nvSpPr>
          <p:cNvPr id="214" name="Freeform 148">
            <a:extLst>
              <a:ext uri="{FF2B5EF4-FFF2-40B4-BE49-F238E27FC236}">
                <a16:creationId xmlns:a16="http://schemas.microsoft.com/office/drawing/2014/main" id="{FFAEF883-3784-4462-BB12-69CD337FBDF0}"/>
              </a:ext>
            </a:extLst>
          </p:cNvPr>
          <p:cNvSpPr>
            <a:spLocks noChangeArrowheads="1"/>
          </p:cNvSpPr>
          <p:nvPr/>
        </p:nvSpPr>
        <p:spPr bwMode="auto">
          <a:xfrm>
            <a:off x="4603988" y="3545053"/>
            <a:ext cx="115021" cy="115021"/>
          </a:xfrm>
          <a:custGeom>
            <a:avLst/>
            <a:gdLst>
              <a:gd name="T0" fmla="*/ 157 w 317"/>
              <a:gd name="T1" fmla="*/ 0 h 317"/>
              <a:gd name="T2" fmla="*/ 157 w 317"/>
              <a:gd name="T3" fmla="*/ 0 h 317"/>
              <a:gd name="T4" fmla="*/ 316 w 317"/>
              <a:gd name="T5" fmla="*/ 157 h 317"/>
              <a:gd name="T6" fmla="*/ 316 w 317"/>
              <a:gd name="T7" fmla="*/ 157 h 317"/>
              <a:gd name="T8" fmla="*/ 157 w 317"/>
              <a:gd name="T9" fmla="*/ 316 h 317"/>
              <a:gd name="T10" fmla="*/ 157 w 317"/>
              <a:gd name="T11" fmla="*/ 316 h 317"/>
              <a:gd name="T12" fmla="*/ 0 w 317"/>
              <a:gd name="T13" fmla="*/ 157 h 317"/>
              <a:gd name="T14" fmla="*/ 0 w 317"/>
              <a:gd name="T15" fmla="*/ 157 h 317"/>
              <a:gd name="T16" fmla="*/ 157 w 317"/>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17">
                <a:moveTo>
                  <a:pt x="157" y="0"/>
                </a:moveTo>
                <a:lnTo>
                  <a:pt x="157" y="0"/>
                </a:lnTo>
                <a:cubicBezTo>
                  <a:pt x="245" y="0"/>
                  <a:pt x="316" y="71"/>
                  <a:pt x="316" y="157"/>
                </a:cubicBezTo>
                <a:lnTo>
                  <a:pt x="316" y="157"/>
                </a:lnTo>
                <a:cubicBezTo>
                  <a:pt x="316" y="245"/>
                  <a:pt x="245" y="316"/>
                  <a:pt x="157" y="316"/>
                </a:cubicBezTo>
                <a:lnTo>
                  <a:pt x="157" y="316"/>
                </a:lnTo>
                <a:cubicBezTo>
                  <a:pt x="70" y="316"/>
                  <a:pt x="0" y="245"/>
                  <a:pt x="0" y="157"/>
                </a:cubicBezTo>
                <a:lnTo>
                  <a:pt x="0" y="157"/>
                </a:lnTo>
                <a:cubicBezTo>
                  <a:pt x="0" y="71"/>
                  <a:pt x="70" y="0"/>
                  <a:pt x="157" y="0"/>
                </a:cubicBezTo>
              </a:path>
            </a:pathLst>
          </a:custGeom>
          <a:solidFill>
            <a:srgbClr val="EE7D14"/>
          </a:solidFill>
          <a:ln>
            <a:noFill/>
          </a:ln>
          <a:effectLst/>
        </p:spPr>
        <p:txBody>
          <a:bodyPr wrap="none" anchor="ctr"/>
          <a:lstStyle/>
          <a:p>
            <a:pPr defTabSz="645331">
              <a:defRPr/>
            </a:pPr>
            <a:endParaRPr lang="en-US" sz="1899" kern="0">
              <a:solidFill>
                <a:prstClr val="black"/>
              </a:solidFill>
              <a:latin typeface="Lato Light" panose="020F0502020204030203" pitchFamily="34" charset="0"/>
            </a:endParaRPr>
          </a:p>
        </p:txBody>
      </p:sp>
      <p:sp>
        <p:nvSpPr>
          <p:cNvPr id="215" name="Freeform 148">
            <a:extLst>
              <a:ext uri="{FF2B5EF4-FFF2-40B4-BE49-F238E27FC236}">
                <a16:creationId xmlns:a16="http://schemas.microsoft.com/office/drawing/2014/main" id="{50511313-2531-4C12-92B3-AA5EB75E89F1}"/>
              </a:ext>
            </a:extLst>
          </p:cNvPr>
          <p:cNvSpPr>
            <a:spLocks noChangeArrowheads="1"/>
          </p:cNvSpPr>
          <p:nvPr/>
        </p:nvSpPr>
        <p:spPr bwMode="auto">
          <a:xfrm>
            <a:off x="5440231" y="3545053"/>
            <a:ext cx="115021" cy="115021"/>
          </a:xfrm>
          <a:custGeom>
            <a:avLst/>
            <a:gdLst>
              <a:gd name="T0" fmla="*/ 157 w 317"/>
              <a:gd name="T1" fmla="*/ 0 h 317"/>
              <a:gd name="T2" fmla="*/ 157 w 317"/>
              <a:gd name="T3" fmla="*/ 0 h 317"/>
              <a:gd name="T4" fmla="*/ 316 w 317"/>
              <a:gd name="T5" fmla="*/ 157 h 317"/>
              <a:gd name="T6" fmla="*/ 316 w 317"/>
              <a:gd name="T7" fmla="*/ 157 h 317"/>
              <a:gd name="T8" fmla="*/ 157 w 317"/>
              <a:gd name="T9" fmla="*/ 316 h 317"/>
              <a:gd name="T10" fmla="*/ 157 w 317"/>
              <a:gd name="T11" fmla="*/ 316 h 317"/>
              <a:gd name="T12" fmla="*/ 0 w 317"/>
              <a:gd name="T13" fmla="*/ 157 h 317"/>
              <a:gd name="T14" fmla="*/ 0 w 317"/>
              <a:gd name="T15" fmla="*/ 157 h 317"/>
              <a:gd name="T16" fmla="*/ 157 w 317"/>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17">
                <a:moveTo>
                  <a:pt x="157" y="0"/>
                </a:moveTo>
                <a:lnTo>
                  <a:pt x="157" y="0"/>
                </a:lnTo>
                <a:cubicBezTo>
                  <a:pt x="245" y="0"/>
                  <a:pt x="316" y="71"/>
                  <a:pt x="316" y="157"/>
                </a:cubicBezTo>
                <a:lnTo>
                  <a:pt x="316" y="157"/>
                </a:lnTo>
                <a:cubicBezTo>
                  <a:pt x="316" y="245"/>
                  <a:pt x="245" y="316"/>
                  <a:pt x="157" y="316"/>
                </a:cubicBezTo>
                <a:lnTo>
                  <a:pt x="157" y="316"/>
                </a:lnTo>
                <a:cubicBezTo>
                  <a:pt x="70" y="316"/>
                  <a:pt x="0" y="245"/>
                  <a:pt x="0" y="157"/>
                </a:cubicBezTo>
                <a:lnTo>
                  <a:pt x="0" y="157"/>
                </a:lnTo>
                <a:cubicBezTo>
                  <a:pt x="0" y="71"/>
                  <a:pt x="70" y="0"/>
                  <a:pt x="157" y="0"/>
                </a:cubicBezTo>
              </a:path>
            </a:pathLst>
          </a:custGeom>
          <a:solidFill>
            <a:srgbClr val="EE7D14"/>
          </a:solidFill>
          <a:ln>
            <a:noFill/>
          </a:ln>
          <a:effectLst/>
        </p:spPr>
        <p:txBody>
          <a:bodyPr wrap="none" anchor="ctr"/>
          <a:lstStyle/>
          <a:p>
            <a:pPr defTabSz="645331">
              <a:defRPr/>
            </a:pPr>
            <a:endParaRPr lang="en-US" sz="1899" kern="0">
              <a:solidFill>
                <a:prstClr val="black"/>
              </a:solidFill>
              <a:latin typeface="Lato Light" panose="020F0502020204030203" pitchFamily="34" charset="0"/>
            </a:endParaRPr>
          </a:p>
        </p:txBody>
      </p:sp>
      <p:sp>
        <p:nvSpPr>
          <p:cNvPr id="216" name="Freeform 148">
            <a:extLst>
              <a:ext uri="{FF2B5EF4-FFF2-40B4-BE49-F238E27FC236}">
                <a16:creationId xmlns:a16="http://schemas.microsoft.com/office/drawing/2014/main" id="{FA3E6CBC-1F38-49E0-A1BC-CA6D9BDEF74D}"/>
              </a:ext>
            </a:extLst>
          </p:cNvPr>
          <p:cNvSpPr>
            <a:spLocks noChangeArrowheads="1"/>
          </p:cNvSpPr>
          <p:nvPr/>
        </p:nvSpPr>
        <p:spPr bwMode="auto">
          <a:xfrm>
            <a:off x="6229413" y="3545053"/>
            <a:ext cx="115021" cy="115021"/>
          </a:xfrm>
          <a:custGeom>
            <a:avLst/>
            <a:gdLst>
              <a:gd name="T0" fmla="*/ 157 w 317"/>
              <a:gd name="T1" fmla="*/ 0 h 317"/>
              <a:gd name="T2" fmla="*/ 157 w 317"/>
              <a:gd name="T3" fmla="*/ 0 h 317"/>
              <a:gd name="T4" fmla="*/ 316 w 317"/>
              <a:gd name="T5" fmla="*/ 157 h 317"/>
              <a:gd name="T6" fmla="*/ 316 w 317"/>
              <a:gd name="T7" fmla="*/ 157 h 317"/>
              <a:gd name="T8" fmla="*/ 157 w 317"/>
              <a:gd name="T9" fmla="*/ 316 h 317"/>
              <a:gd name="T10" fmla="*/ 157 w 317"/>
              <a:gd name="T11" fmla="*/ 316 h 317"/>
              <a:gd name="T12" fmla="*/ 0 w 317"/>
              <a:gd name="T13" fmla="*/ 157 h 317"/>
              <a:gd name="T14" fmla="*/ 0 w 317"/>
              <a:gd name="T15" fmla="*/ 157 h 317"/>
              <a:gd name="T16" fmla="*/ 157 w 317"/>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17">
                <a:moveTo>
                  <a:pt x="157" y="0"/>
                </a:moveTo>
                <a:lnTo>
                  <a:pt x="157" y="0"/>
                </a:lnTo>
                <a:cubicBezTo>
                  <a:pt x="245" y="0"/>
                  <a:pt x="316" y="71"/>
                  <a:pt x="316" y="157"/>
                </a:cubicBezTo>
                <a:lnTo>
                  <a:pt x="316" y="157"/>
                </a:lnTo>
                <a:cubicBezTo>
                  <a:pt x="316" y="245"/>
                  <a:pt x="245" y="316"/>
                  <a:pt x="157" y="316"/>
                </a:cubicBezTo>
                <a:lnTo>
                  <a:pt x="157" y="316"/>
                </a:lnTo>
                <a:cubicBezTo>
                  <a:pt x="70" y="316"/>
                  <a:pt x="0" y="245"/>
                  <a:pt x="0" y="157"/>
                </a:cubicBezTo>
                <a:lnTo>
                  <a:pt x="0" y="157"/>
                </a:lnTo>
                <a:cubicBezTo>
                  <a:pt x="0" y="71"/>
                  <a:pt x="70" y="0"/>
                  <a:pt x="157" y="0"/>
                </a:cubicBezTo>
              </a:path>
            </a:pathLst>
          </a:custGeom>
          <a:solidFill>
            <a:srgbClr val="EE7D14"/>
          </a:solidFill>
          <a:ln>
            <a:noFill/>
          </a:ln>
          <a:effectLst/>
        </p:spPr>
        <p:txBody>
          <a:bodyPr wrap="none" anchor="ctr"/>
          <a:lstStyle/>
          <a:p>
            <a:pPr defTabSz="645331">
              <a:defRPr/>
            </a:pPr>
            <a:endParaRPr lang="en-US" sz="1899" kern="0">
              <a:solidFill>
                <a:prstClr val="black"/>
              </a:solidFill>
              <a:latin typeface="Lato Light" panose="020F0502020204030203" pitchFamily="34" charset="0"/>
            </a:endParaRPr>
          </a:p>
        </p:txBody>
      </p:sp>
      <p:sp>
        <p:nvSpPr>
          <p:cNvPr id="218" name="Freeform 148">
            <a:extLst>
              <a:ext uri="{FF2B5EF4-FFF2-40B4-BE49-F238E27FC236}">
                <a16:creationId xmlns:a16="http://schemas.microsoft.com/office/drawing/2014/main" id="{2AC879E1-DF11-4A8E-ADB6-489785FE48BA}"/>
              </a:ext>
            </a:extLst>
          </p:cNvPr>
          <p:cNvSpPr>
            <a:spLocks noChangeArrowheads="1"/>
          </p:cNvSpPr>
          <p:nvPr/>
        </p:nvSpPr>
        <p:spPr bwMode="auto">
          <a:xfrm>
            <a:off x="1341936" y="3545053"/>
            <a:ext cx="115021" cy="115021"/>
          </a:xfrm>
          <a:custGeom>
            <a:avLst/>
            <a:gdLst>
              <a:gd name="T0" fmla="*/ 157 w 317"/>
              <a:gd name="T1" fmla="*/ 0 h 317"/>
              <a:gd name="T2" fmla="*/ 157 w 317"/>
              <a:gd name="T3" fmla="*/ 0 h 317"/>
              <a:gd name="T4" fmla="*/ 316 w 317"/>
              <a:gd name="T5" fmla="*/ 157 h 317"/>
              <a:gd name="T6" fmla="*/ 316 w 317"/>
              <a:gd name="T7" fmla="*/ 157 h 317"/>
              <a:gd name="T8" fmla="*/ 157 w 317"/>
              <a:gd name="T9" fmla="*/ 316 h 317"/>
              <a:gd name="T10" fmla="*/ 157 w 317"/>
              <a:gd name="T11" fmla="*/ 316 h 317"/>
              <a:gd name="T12" fmla="*/ 0 w 317"/>
              <a:gd name="T13" fmla="*/ 157 h 317"/>
              <a:gd name="T14" fmla="*/ 0 w 317"/>
              <a:gd name="T15" fmla="*/ 157 h 317"/>
              <a:gd name="T16" fmla="*/ 157 w 317"/>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17">
                <a:moveTo>
                  <a:pt x="157" y="0"/>
                </a:moveTo>
                <a:lnTo>
                  <a:pt x="157" y="0"/>
                </a:lnTo>
                <a:cubicBezTo>
                  <a:pt x="245" y="0"/>
                  <a:pt x="316" y="71"/>
                  <a:pt x="316" y="157"/>
                </a:cubicBezTo>
                <a:lnTo>
                  <a:pt x="316" y="157"/>
                </a:lnTo>
                <a:cubicBezTo>
                  <a:pt x="316" y="245"/>
                  <a:pt x="245" y="316"/>
                  <a:pt x="157" y="316"/>
                </a:cubicBezTo>
                <a:lnTo>
                  <a:pt x="157" y="316"/>
                </a:lnTo>
                <a:cubicBezTo>
                  <a:pt x="70" y="316"/>
                  <a:pt x="0" y="245"/>
                  <a:pt x="0" y="157"/>
                </a:cubicBezTo>
                <a:lnTo>
                  <a:pt x="0" y="157"/>
                </a:lnTo>
                <a:cubicBezTo>
                  <a:pt x="0" y="71"/>
                  <a:pt x="70" y="0"/>
                  <a:pt x="157" y="0"/>
                </a:cubicBezTo>
              </a:path>
            </a:pathLst>
          </a:custGeom>
          <a:solidFill>
            <a:srgbClr val="EE7D14"/>
          </a:solidFill>
          <a:ln>
            <a:noFill/>
          </a:ln>
          <a:effectLst/>
        </p:spPr>
        <p:txBody>
          <a:bodyPr wrap="none" anchor="ctr"/>
          <a:lstStyle/>
          <a:p>
            <a:pPr defTabSz="645331">
              <a:defRPr/>
            </a:pPr>
            <a:endParaRPr lang="en-US" sz="1899" kern="0">
              <a:solidFill>
                <a:prstClr val="black"/>
              </a:solidFill>
              <a:latin typeface="Lato Light" panose="020F0502020204030203" pitchFamily="34" charset="0"/>
            </a:endParaRPr>
          </a:p>
        </p:txBody>
      </p:sp>
      <p:sp>
        <p:nvSpPr>
          <p:cNvPr id="220" name="Freeform 148">
            <a:extLst>
              <a:ext uri="{FF2B5EF4-FFF2-40B4-BE49-F238E27FC236}">
                <a16:creationId xmlns:a16="http://schemas.microsoft.com/office/drawing/2014/main" id="{DE3097E8-1C03-4A2C-8904-95AD88273051}"/>
              </a:ext>
            </a:extLst>
          </p:cNvPr>
          <p:cNvSpPr>
            <a:spLocks noChangeArrowheads="1"/>
          </p:cNvSpPr>
          <p:nvPr/>
        </p:nvSpPr>
        <p:spPr bwMode="auto">
          <a:xfrm>
            <a:off x="7057094" y="3545053"/>
            <a:ext cx="115021" cy="115021"/>
          </a:xfrm>
          <a:custGeom>
            <a:avLst/>
            <a:gdLst>
              <a:gd name="T0" fmla="*/ 157 w 317"/>
              <a:gd name="T1" fmla="*/ 0 h 317"/>
              <a:gd name="T2" fmla="*/ 157 w 317"/>
              <a:gd name="T3" fmla="*/ 0 h 317"/>
              <a:gd name="T4" fmla="*/ 316 w 317"/>
              <a:gd name="T5" fmla="*/ 157 h 317"/>
              <a:gd name="T6" fmla="*/ 316 w 317"/>
              <a:gd name="T7" fmla="*/ 157 h 317"/>
              <a:gd name="T8" fmla="*/ 157 w 317"/>
              <a:gd name="T9" fmla="*/ 316 h 317"/>
              <a:gd name="T10" fmla="*/ 157 w 317"/>
              <a:gd name="T11" fmla="*/ 316 h 317"/>
              <a:gd name="T12" fmla="*/ 0 w 317"/>
              <a:gd name="T13" fmla="*/ 157 h 317"/>
              <a:gd name="T14" fmla="*/ 0 w 317"/>
              <a:gd name="T15" fmla="*/ 157 h 317"/>
              <a:gd name="T16" fmla="*/ 157 w 317"/>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17">
                <a:moveTo>
                  <a:pt x="157" y="0"/>
                </a:moveTo>
                <a:lnTo>
                  <a:pt x="157" y="0"/>
                </a:lnTo>
                <a:cubicBezTo>
                  <a:pt x="245" y="0"/>
                  <a:pt x="316" y="71"/>
                  <a:pt x="316" y="157"/>
                </a:cubicBezTo>
                <a:lnTo>
                  <a:pt x="316" y="157"/>
                </a:lnTo>
                <a:cubicBezTo>
                  <a:pt x="316" y="245"/>
                  <a:pt x="245" y="316"/>
                  <a:pt x="157" y="316"/>
                </a:cubicBezTo>
                <a:lnTo>
                  <a:pt x="157" y="316"/>
                </a:lnTo>
                <a:cubicBezTo>
                  <a:pt x="70" y="316"/>
                  <a:pt x="0" y="245"/>
                  <a:pt x="0" y="157"/>
                </a:cubicBezTo>
                <a:lnTo>
                  <a:pt x="0" y="157"/>
                </a:lnTo>
                <a:cubicBezTo>
                  <a:pt x="0" y="71"/>
                  <a:pt x="70" y="0"/>
                  <a:pt x="157" y="0"/>
                </a:cubicBezTo>
              </a:path>
            </a:pathLst>
          </a:custGeom>
          <a:solidFill>
            <a:srgbClr val="EE7D14"/>
          </a:solidFill>
          <a:ln>
            <a:noFill/>
          </a:ln>
          <a:effectLst/>
        </p:spPr>
        <p:txBody>
          <a:bodyPr wrap="none" anchor="ctr"/>
          <a:lstStyle/>
          <a:p>
            <a:pPr defTabSz="645331">
              <a:defRPr/>
            </a:pPr>
            <a:endParaRPr lang="en-US" sz="1899" kern="0">
              <a:solidFill>
                <a:prstClr val="black"/>
              </a:solidFill>
              <a:latin typeface="Lato Light" panose="020F0502020204030203" pitchFamily="34" charset="0"/>
            </a:endParaRPr>
          </a:p>
        </p:txBody>
      </p:sp>
      <p:sp>
        <p:nvSpPr>
          <p:cNvPr id="221" name="Freeform 148">
            <a:extLst>
              <a:ext uri="{FF2B5EF4-FFF2-40B4-BE49-F238E27FC236}">
                <a16:creationId xmlns:a16="http://schemas.microsoft.com/office/drawing/2014/main" id="{37BB8C8F-C23B-4B3E-BA70-DF7B20A56522}"/>
              </a:ext>
            </a:extLst>
          </p:cNvPr>
          <p:cNvSpPr>
            <a:spLocks noChangeArrowheads="1"/>
          </p:cNvSpPr>
          <p:nvPr/>
        </p:nvSpPr>
        <p:spPr bwMode="auto">
          <a:xfrm>
            <a:off x="7886612" y="3545053"/>
            <a:ext cx="115021" cy="115021"/>
          </a:xfrm>
          <a:custGeom>
            <a:avLst/>
            <a:gdLst>
              <a:gd name="T0" fmla="*/ 157 w 317"/>
              <a:gd name="T1" fmla="*/ 0 h 317"/>
              <a:gd name="T2" fmla="*/ 157 w 317"/>
              <a:gd name="T3" fmla="*/ 0 h 317"/>
              <a:gd name="T4" fmla="*/ 316 w 317"/>
              <a:gd name="T5" fmla="*/ 157 h 317"/>
              <a:gd name="T6" fmla="*/ 316 w 317"/>
              <a:gd name="T7" fmla="*/ 157 h 317"/>
              <a:gd name="T8" fmla="*/ 157 w 317"/>
              <a:gd name="T9" fmla="*/ 316 h 317"/>
              <a:gd name="T10" fmla="*/ 157 w 317"/>
              <a:gd name="T11" fmla="*/ 316 h 317"/>
              <a:gd name="T12" fmla="*/ 0 w 317"/>
              <a:gd name="T13" fmla="*/ 157 h 317"/>
              <a:gd name="T14" fmla="*/ 0 w 317"/>
              <a:gd name="T15" fmla="*/ 157 h 317"/>
              <a:gd name="T16" fmla="*/ 157 w 317"/>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17">
                <a:moveTo>
                  <a:pt x="157" y="0"/>
                </a:moveTo>
                <a:lnTo>
                  <a:pt x="157" y="0"/>
                </a:lnTo>
                <a:cubicBezTo>
                  <a:pt x="245" y="0"/>
                  <a:pt x="316" y="71"/>
                  <a:pt x="316" y="157"/>
                </a:cubicBezTo>
                <a:lnTo>
                  <a:pt x="316" y="157"/>
                </a:lnTo>
                <a:cubicBezTo>
                  <a:pt x="316" y="245"/>
                  <a:pt x="245" y="316"/>
                  <a:pt x="157" y="316"/>
                </a:cubicBezTo>
                <a:lnTo>
                  <a:pt x="157" y="316"/>
                </a:lnTo>
                <a:cubicBezTo>
                  <a:pt x="70" y="316"/>
                  <a:pt x="0" y="245"/>
                  <a:pt x="0" y="157"/>
                </a:cubicBezTo>
                <a:lnTo>
                  <a:pt x="0" y="157"/>
                </a:lnTo>
                <a:cubicBezTo>
                  <a:pt x="0" y="71"/>
                  <a:pt x="70" y="0"/>
                  <a:pt x="157" y="0"/>
                </a:cubicBezTo>
              </a:path>
            </a:pathLst>
          </a:custGeom>
          <a:solidFill>
            <a:srgbClr val="EE7D14"/>
          </a:solidFill>
          <a:ln>
            <a:noFill/>
          </a:ln>
          <a:effectLst/>
        </p:spPr>
        <p:txBody>
          <a:bodyPr wrap="none" anchor="ctr"/>
          <a:lstStyle/>
          <a:p>
            <a:pPr defTabSz="645331">
              <a:defRPr/>
            </a:pPr>
            <a:endParaRPr lang="en-US" sz="1899" kern="0">
              <a:solidFill>
                <a:prstClr val="black"/>
              </a:solidFill>
              <a:latin typeface="Lato Light" panose="020F0502020204030203" pitchFamily="34" charset="0"/>
            </a:endParaRPr>
          </a:p>
        </p:txBody>
      </p:sp>
      <p:sp>
        <p:nvSpPr>
          <p:cNvPr id="222" name="Freeform 147">
            <a:extLst>
              <a:ext uri="{FF2B5EF4-FFF2-40B4-BE49-F238E27FC236}">
                <a16:creationId xmlns:a16="http://schemas.microsoft.com/office/drawing/2014/main" id="{617A613E-2CF1-44BA-9A54-CCB19FAE1365}"/>
              </a:ext>
            </a:extLst>
          </p:cNvPr>
          <p:cNvSpPr>
            <a:spLocks noChangeArrowheads="1"/>
          </p:cNvSpPr>
          <p:nvPr/>
        </p:nvSpPr>
        <p:spPr bwMode="auto">
          <a:xfrm>
            <a:off x="8743674" y="3238389"/>
            <a:ext cx="19171" cy="351454"/>
          </a:xfrm>
          <a:custGeom>
            <a:avLst/>
            <a:gdLst>
              <a:gd name="T0" fmla="*/ 25 w 52"/>
              <a:gd name="T1" fmla="*/ 967 h 968"/>
              <a:gd name="T2" fmla="*/ 25 w 52"/>
              <a:gd name="T3" fmla="*/ 967 h 968"/>
              <a:gd name="T4" fmla="*/ 0 w 52"/>
              <a:gd name="T5" fmla="*/ 942 h 968"/>
              <a:gd name="T6" fmla="*/ 0 w 52"/>
              <a:gd name="T7" fmla="*/ 24 h 968"/>
              <a:gd name="T8" fmla="*/ 0 w 52"/>
              <a:gd name="T9" fmla="*/ 24 h 968"/>
              <a:gd name="T10" fmla="*/ 25 w 52"/>
              <a:gd name="T11" fmla="*/ 0 h 968"/>
              <a:gd name="T12" fmla="*/ 25 w 52"/>
              <a:gd name="T13" fmla="*/ 0 h 968"/>
              <a:gd name="T14" fmla="*/ 51 w 52"/>
              <a:gd name="T15" fmla="*/ 24 h 968"/>
              <a:gd name="T16" fmla="*/ 51 w 52"/>
              <a:gd name="T17" fmla="*/ 942 h 968"/>
              <a:gd name="T18" fmla="*/ 51 w 52"/>
              <a:gd name="T19" fmla="*/ 942 h 968"/>
              <a:gd name="T20" fmla="*/ 25 w 52"/>
              <a:gd name="T21" fmla="*/ 967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68">
                <a:moveTo>
                  <a:pt x="25" y="967"/>
                </a:moveTo>
                <a:lnTo>
                  <a:pt x="25" y="967"/>
                </a:lnTo>
                <a:cubicBezTo>
                  <a:pt x="11" y="967"/>
                  <a:pt x="0" y="956"/>
                  <a:pt x="0" y="942"/>
                </a:cubicBezTo>
                <a:lnTo>
                  <a:pt x="0" y="24"/>
                </a:lnTo>
                <a:lnTo>
                  <a:pt x="0" y="24"/>
                </a:lnTo>
                <a:cubicBezTo>
                  <a:pt x="0" y="11"/>
                  <a:pt x="11" y="0"/>
                  <a:pt x="25" y="0"/>
                </a:cubicBezTo>
                <a:lnTo>
                  <a:pt x="25" y="0"/>
                </a:lnTo>
                <a:cubicBezTo>
                  <a:pt x="39" y="0"/>
                  <a:pt x="51" y="11"/>
                  <a:pt x="51" y="24"/>
                </a:cubicBezTo>
                <a:lnTo>
                  <a:pt x="51" y="942"/>
                </a:lnTo>
                <a:lnTo>
                  <a:pt x="51" y="942"/>
                </a:lnTo>
                <a:cubicBezTo>
                  <a:pt x="51" y="956"/>
                  <a:pt x="39" y="967"/>
                  <a:pt x="25" y="967"/>
                </a:cubicBezTo>
              </a:path>
            </a:pathLst>
          </a:custGeom>
          <a:solidFill>
            <a:srgbClr val="EE7D14"/>
          </a:solidFill>
          <a:ln>
            <a:solidFill>
              <a:srgbClr val="EE7D14"/>
            </a:solidFill>
          </a:ln>
          <a:effectLst/>
        </p:spPr>
        <p:txBody>
          <a:bodyPr wrap="none" anchor="ctr"/>
          <a:lstStyle/>
          <a:p>
            <a:pPr defTabSz="645331">
              <a:defRPr/>
            </a:pPr>
            <a:endParaRPr lang="en-US" sz="1899">
              <a:solidFill>
                <a:srgbClr val="EE7D14"/>
              </a:solidFill>
              <a:latin typeface="Lato Light" panose="020F0502020204030203" pitchFamily="34" charset="0"/>
            </a:endParaRPr>
          </a:p>
        </p:txBody>
      </p:sp>
      <p:sp>
        <p:nvSpPr>
          <p:cNvPr id="223" name="Freeform 223">
            <a:extLst>
              <a:ext uri="{FF2B5EF4-FFF2-40B4-BE49-F238E27FC236}">
                <a16:creationId xmlns:a16="http://schemas.microsoft.com/office/drawing/2014/main" id="{D00438A7-4D66-483E-BC45-A61C4A96107F}"/>
              </a:ext>
            </a:extLst>
          </p:cNvPr>
          <p:cNvSpPr>
            <a:spLocks noChangeArrowheads="1"/>
          </p:cNvSpPr>
          <p:nvPr/>
        </p:nvSpPr>
        <p:spPr bwMode="auto">
          <a:xfrm>
            <a:off x="8448929" y="2614351"/>
            <a:ext cx="627826" cy="62782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chemeClr val="bg1"/>
          </a:solidFill>
          <a:ln w="28575">
            <a:solidFill>
              <a:srgbClr val="EE7D14"/>
            </a:solidFill>
          </a:ln>
          <a:effectLst/>
        </p:spPr>
        <p:txBody>
          <a:bodyPr wrap="none" anchor="ctr"/>
          <a:lstStyle/>
          <a:p>
            <a:pPr algn="ctr" defTabSz="645331">
              <a:defRPr/>
            </a:pPr>
            <a:r>
              <a:rPr lang="en-US" sz="1412" dirty="0">
                <a:solidFill>
                  <a:srgbClr val="404040"/>
                </a:solidFill>
                <a:latin typeface="Avenir Next LT Pro" panose="020B0504020202020204" pitchFamily="34" charset="0"/>
                <a:ea typeface="League Spartan" charset="0"/>
                <a:cs typeface="Poppins" pitchFamily="2" charset="77"/>
              </a:rPr>
              <a:t>Sept </a:t>
            </a:r>
          </a:p>
          <a:p>
            <a:pPr algn="ctr" defTabSz="645331">
              <a:defRPr/>
            </a:pPr>
            <a:r>
              <a:rPr lang="en-US" sz="1412" dirty="0">
                <a:solidFill>
                  <a:srgbClr val="404040"/>
                </a:solidFill>
                <a:latin typeface="Avenir Next LT Pro" panose="020B0504020202020204" pitchFamily="34" charset="0"/>
                <a:ea typeface="League Spartan" charset="0"/>
                <a:cs typeface="Poppins" pitchFamily="2" charset="77"/>
              </a:rPr>
              <a:t>2023</a:t>
            </a:r>
          </a:p>
        </p:txBody>
      </p:sp>
      <p:sp>
        <p:nvSpPr>
          <p:cNvPr id="224" name="Freeform 148">
            <a:extLst>
              <a:ext uri="{FF2B5EF4-FFF2-40B4-BE49-F238E27FC236}">
                <a16:creationId xmlns:a16="http://schemas.microsoft.com/office/drawing/2014/main" id="{22A3026E-1E5B-449B-9F19-699F45A3ED6B}"/>
              </a:ext>
            </a:extLst>
          </p:cNvPr>
          <p:cNvSpPr>
            <a:spLocks noChangeArrowheads="1"/>
          </p:cNvSpPr>
          <p:nvPr/>
        </p:nvSpPr>
        <p:spPr bwMode="auto">
          <a:xfrm>
            <a:off x="8696426" y="3545053"/>
            <a:ext cx="115021" cy="115021"/>
          </a:xfrm>
          <a:custGeom>
            <a:avLst/>
            <a:gdLst>
              <a:gd name="T0" fmla="*/ 157 w 317"/>
              <a:gd name="T1" fmla="*/ 0 h 317"/>
              <a:gd name="T2" fmla="*/ 157 w 317"/>
              <a:gd name="T3" fmla="*/ 0 h 317"/>
              <a:gd name="T4" fmla="*/ 316 w 317"/>
              <a:gd name="T5" fmla="*/ 157 h 317"/>
              <a:gd name="T6" fmla="*/ 316 w 317"/>
              <a:gd name="T7" fmla="*/ 157 h 317"/>
              <a:gd name="T8" fmla="*/ 157 w 317"/>
              <a:gd name="T9" fmla="*/ 316 h 317"/>
              <a:gd name="T10" fmla="*/ 157 w 317"/>
              <a:gd name="T11" fmla="*/ 316 h 317"/>
              <a:gd name="T12" fmla="*/ 0 w 317"/>
              <a:gd name="T13" fmla="*/ 157 h 317"/>
              <a:gd name="T14" fmla="*/ 0 w 317"/>
              <a:gd name="T15" fmla="*/ 157 h 317"/>
              <a:gd name="T16" fmla="*/ 157 w 317"/>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17">
                <a:moveTo>
                  <a:pt x="157" y="0"/>
                </a:moveTo>
                <a:lnTo>
                  <a:pt x="157" y="0"/>
                </a:lnTo>
                <a:cubicBezTo>
                  <a:pt x="245" y="0"/>
                  <a:pt x="316" y="71"/>
                  <a:pt x="316" y="157"/>
                </a:cubicBezTo>
                <a:lnTo>
                  <a:pt x="316" y="157"/>
                </a:lnTo>
                <a:cubicBezTo>
                  <a:pt x="316" y="245"/>
                  <a:pt x="245" y="316"/>
                  <a:pt x="157" y="316"/>
                </a:cubicBezTo>
                <a:lnTo>
                  <a:pt x="157" y="316"/>
                </a:lnTo>
                <a:cubicBezTo>
                  <a:pt x="70" y="316"/>
                  <a:pt x="0" y="245"/>
                  <a:pt x="0" y="157"/>
                </a:cubicBezTo>
                <a:lnTo>
                  <a:pt x="0" y="157"/>
                </a:lnTo>
                <a:cubicBezTo>
                  <a:pt x="0" y="71"/>
                  <a:pt x="70" y="0"/>
                  <a:pt x="157" y="0"/>
                </a:cubicBezTo>
              </a:path>
            </a:pathLst>
          </a:custGeom>
          <a:solidFill>
            <a:srgbClr val="EE7D14"/>
          </a:solidFill>
          <a:ln>
            <a:noFill/>
          </a:ln>
          <a:effectLst/>
        </p:spPr>
        <p:txBody>
          <a:bodyPr wrap="none" anchor="ctr"/>
          <a:lstStyle/>
          <a:p>
            <a:pPr defTabSz="645331">
              <a:defRPr/>
            </a:pPr>
            <a:endParaRPr lang="en-US" sz="1899" kern="0">
              <a:solidFill>
                <a:prstClr val="black"/>
              </a:solidFill>
              <a:latin typeface="Lato Light" panose="020F0502020204030203" pitchFamily="34" charset="0"/>
            </a:endParaRPr>
          </a:p>
        </p:txBody>
      </p:sp>
      <p:sp>
        <p:nvSpPr>
          <p:cNvPr id="55" name="Espace réservé du numéro de diapositive 4">
            <a:extLst>
              <a:ext uri="{FF2B5EF4-FFF2-40B4-BE49-F238E27FC236}">
                <a16:creationId xmlns:a16="http://schemas.microsoft.com/office/drawing/2014/main" id="{63729FDA-AEB2-4EB9-8635-08FE0B3F25FE}"/>
              </a:ext>
            </a:extLst>
          </p:cNvPr>
          <p:cNvSpPr>
            <a:spLocks noGrp="1"/>
          </p:cNvSpPr>
          <p:nvPr>
            <p:ph type="sldNum" sz="quarter" idx="10"/>
          </p:nvPr>
        </p:nvSpPr>
        <p:spPr>
          <a:xfrm>
            <a:off x="9132900" y="7082340"/>
            <a:ext cx="435547" cy="258545"/>
          </a:xfrm>
        </p:spPr>
        <p:txBody>
          <a:bodyPr/>
          <a:lstStyle/>
          <a:p>
            <a:pPr defTabSz="322665" eaLnBrk="1" fontAlgn="auto" hangingPunct="1">
              <a:spcBef>
                <a:spcPts val="0"/>
              </a:spcBef>
              <a:spcAft>
                <a:spcPts val="0"/>
              </a:spcAft>
            </a:pPr>
            <a:fld id="{CAF4562A-FC2C-2443-B5FC-527E37A647A6}" type="slidenum">
              <a:rPr lang="fr-FR"/>
              <a:pPr defTabSz="322665" eaLnBrk="1" fontAlgn="auto" hangingPunct="1">
                <a:spcBef>
                  <a:spcPts val="0"/>
                </a:spcBef>
                <a:spcAft>
                  <a:spcPts val="0"/>
                </a:spcAft>
              </a:pPr>
              <a:t>19</a:t>
            </a:fld>
            <a:endParaRPr lang="fr-FR"/>
          </a:p>
        </p:txBody>
      </p:sp>
      <p:sp>
        <p:nvSpPr>
          <p:cNvPr id="2" name="Footer Placeholder 4">
            <a:extLst>
              <a:ext uri="{FF2B5EF4-FFF2-40B4-BE49-F238E27FC236}">
                <a16:creationId xmlns:a16="http://schemas.microsoft.com/office/drawing/2014/main" id="{A144F419-FB7B-D9E2-9F40-F66AAA6E7811}"/>
              </a:ext>
            </a:extLst>
          </p:cNvPr>
          <p:cNvSpPr txBox="1">
            <a:spLocks/>
          </p:cNvSpPr>
          <p:nvPr/>
        </p:nvSpPr>
        <p:spPr>
          <a:xfrm>
            <a:off x="445602" y="67168"/>
            <a:ext cx="4829934" cy="209190"/>
          </a:xfrm>
          <a:prstGeom prst="rect">
            <a:avLst/>
          </a:prstGeom>
          <a:solidFill>
            <a:srgbClr val="FFFFFF"/>
          </a:solidFill>
          <a:ln w="12700" cap="flat">
            <a:noFill/>
            <a:miter lim="400000"/>
          </a:ln>
          <a:effectLst/>
          <a:sp3d/>
        </p:spPr>
        <p:txBody>
          <a:bodyPr rot="0" spcFirstLastPara="1" vertOverflow="overflow" horzOverflow="overflow" vert="horz" wrap="square" lIns="0" tIns="0" rIns="0" bIns="0" numCol="1" spcCol="38100" rtlCol="0" anchor="ctr">
            <a:noAutofit/>
          </a:bodyPr>
          <a:lstStyle>
            <a:defPPr>
              <a:defRPr lang="en-US"/>
            </a:defPPr>
            <a:lvl1pPr marL="0" algn="l" defTabSz="512192" rtl="0" eaLnBrk="1" latinLnBrk="0" hangingPunct="1">
              <a:defRPr kumimoji="0" lang="en-US" sz="822" b="0" i="0" u="none" strike="noStrike" kern="1200" cap="none" spc="0" normalizeH="0" baseline="0" smtClean="0">
                <a:ln>
                  <a:noFill/>
                </a:ln>
                <a:solidFill>
                  <a:schemeClr val="tx1"/>
                </a:solidFill>
                <a:effectLst/>
                <a:uFillTx/>
                <a:latin typeface="+mn-lt"/>
                <a:ea typeface="+mn-ea"/>
                <a:cs typeface="+mn-cs"/>
              </a:defRPr>
            </a:lvl1pPr>
            <a:lvl2pPr marL="512192" algn="l" defTabSz="512192" rtl="0" eaLnBrk="1" latinLnBrk="0" hangingPunct="1">
              <a:defRPr sz="2016" kern="1200">
                <a:solidFill>
                  <a:schemeClr val="tx1"/>
                </a:solidFill>
                <a:latin typeface="+mn-lt"/>
                <a:ea typeface="+mn-ea"/>
                <a:cs typeface="+mn-cs"/>
              </a:defRPr>
            </a:lvl2pPr>
            <a:lvl3pPr marL="1024384" algn="l" defTabSz="512192" rtl="0" eaLnBrk="1" latinLnBrk="0" hangingPunct="1">
              <a:defRPr sz="2016" kern="1200">
                <a:solidFill>
                  <a:schemeClr val="tx1"/>
                </a:solidFill>
                <a:latin typeface="+mn-lt"/>
                <a:ea typeface="+mn-ea"/>
                <a:cs typeface="+mn-cs"/>
              </a:defRPr>
            </a:lvl3pPr>
            <a:lvl4pPr marL="1536575" algn="l" defTabSz="512192" rtl="0" eaLnBrk="1" latinLnBrk="0" hangingPunct="1">
              <a:defRPr sz="2016" kern="1200">
                <a:solidFill>
                  <a:schemeClr val="tx1"/>
                </a:solidFill>
                <a:latin typeface="+mn-lt"/>
                <a:ea typeface="+mn-ea"/>
                <a:cs typeface="+mn-cs"/>
              </a:defRPr>
            </a:lvl4pPr>
            <a:lvl5pPr marL="2048768" algn="l" defTabSz="512192" rtl="0" eaLnBrk="1" latinLnBrk="0" hangingPunct="1">
              <a:defRPr sz="2016" kern="1200">
                <a:solidFill>
                  <a:schemeClr val="tx1"/>
                </a:solidFill>
                <a:latin typeface="+mn-lt"/>
                <a:ea typeface="+mn-ea"/>
                <a:cs typeface="+mn-cs"/>
              </a:defRPr>
            </a:lvl5pPr>
            <a:lvl6pPr marL="2560960" algn="l" defTabSz="512192" rtl="0" eaLnBrk="1" latinLnBrk="0" hangingPunct="1">
              <a:defRPr sz="2016" kern="1200">
                <a:solidFill>
                  <a:schemeClr val="tx1"/>
                </a:solidFill>
                <a:latin typeface="+mn-lt"/>
                <a:ea typeface="+mn-ea"/>
                <a:cs typeface="+mn-cs"/>
              </a:defRPr>
            </a:lvl6pPr>
            <a:lvl7pPr marL="3073152" algn="l" defTabSz="512192" rtl="0" eaLnBrk="1" latinLnBrk="0" hangingPunct="1">
              <a:defRPr sz="2016" kern="1200">
                <a:solidFill>
                  <a:schemeClr val="tx1"/>
                </a:solidFill>
                <a:latin typeface="+mn-lt"/>
                <a:ea typeface="+mn-ea"/>
                <a:cs typeface="+mn-cs"/>
              </a:defRPr>
            </a:lvl7pPr>
            <a:lvl8pPr marL="3585343" algn="l" defTabSz="512192" rtl="0" eaLnBrk="1" latinLnBrk="0" hangingPunct="1">
              <a:defRPr sz="2016" kern="1200">
                <a:solidFill>
                  <a:schemeClr val="tx1"/>
                </a:solidFill>
                <a:latin typeface="+mn-lt"/>
                <a:ea typeface="+mn-ea"/>
                <a:cs typeface="+mn-cs"/>
              </a:defRPr>
            </a:lvl8pPr>
            <a:lvl9pPr marL="4097535" algn="l" defTabSz="512192" rtl="0" eaLnBrk="1" latinLnBrk="0" hangingPunct="1">
              <a:defRPr sz="2016" kern="1200">
                <a:solidFill>
                  <a:schemeClr val="tx1"/>
                </a:solidFill>
                <a:latin typeface="+mn-lt"/>
                <a:ea typeface="+mn-ea"/>
                <a:cs typeface="+mn-cs"/>
              </a:defRPr>
            </a:lvl9pPr>
          </a:lstStyle>
          <a:p>
            <a:pPr defTabSz="425428" fontAlgn="auto" hangingPunct="0">
              <a:spcBef>
                <a:spcPts val="0"/>
              </a:spcBef>
              <a:spcAft>
                <a:spcPts val="0"/>
              </a:spcAft>
              <a:defRPr/>
            </a:pPr>
            <a:r>
              <a:rPr lang="en-GB" sz="772" dirty="0">
                <a:solidFill>
                  <a:srgbClr val="000000"/>
                </a:solidFill>
                <a:latin typeface="Avenir Next LT Pro"/>
              </a:rPr>
              <a:t>For institutional investors only</a:t>
            </a:r>
          </a:p>
        </p:txBody>
      </p:sp>
    </p:spTree>
    <p:extLst>
      <p:ext uri="{BB962C8B-B14F-4D97-AF65-F5344CB8AC3E}">
        <p14:creationId xmlns:p14="http://schemas.microsoft.com/office/powerpoint/2010/main" val="21097875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0963DB-9D25-688C-6CEB-EE9ED759C89B}"/>
              </a:ext>
            </a:extLst>
          </p:cNvPr>
          <p:cNvSpPr>
            <a:spLocks noGrp="1"/>
          </p:cNvSpPr>
          <p:nvPr>
            <p:ph type="title"/>
          </p:nvPr>
        </p:nvSpPr>
        <p:spPr>
          <a:xfrm>
            <a:off x="780289" y="665644"/>
            <a:ext cx="3345942" cy="400127"/>
          </a:xfrm>
        </p:spPr>
        <p:txBody>
          <a:bodyPr/>
          <a:lstStyle/>
          <a:p>
            <a:r>
              <a:rPr lang="en-GB" sz="2000" dirty="0"/>
              <a:t>LUNCH SPEAKER</a:t>
            </a:r>
            <a:endParaRPr lang="en-GB" sz="2255" dirty="0"/>
          </a:p>
        </p:txBody>
      </p:sp>
      <p:sp>
        <p:nvSpPr>
          <p:cNvPr id="5" name="Content Placeholder 4">
            <a:extLst>
              <a:ext uri="{FF2B5EF4-FFF2-40B4-BE49-F238E27FC236}">
                <a16:creationId xmlns:a16="http://schemas.microsoft.com/office/drawing/2014/main" id="{25EF3A4E-348E-305D-BE6B-A35E28C55C8F}"/>
              </a:ext>
            </a:extLst>
          </p:cNvPr>
          <p:cNvSpPr>
            <a:spLocks noGrp="1"/>
          </p:cNvSpPr>
          <p:nvPr>
            <p:ph sz="quarter" idx="14"/>
          </p:nvPr>
        </p:nvSpPr>
        <p:spPr>
          <a:xfrm>
            <a:off x="3675847" y="4259286"/>
            <a:ext cx="2479684" cy="632310"/>
          </a:xfrm>
        </p:spPr>
        <p:txBody>
          <a:bodyPr/>
          <a:lstStyle/>
          <a:p>
            <a:pPr algn="ctr"/>
            <a:r>
              <a:rPr lang="en-US" altLang="ja-JP" sz="1878" b="1" dirty="0">
                <a:solidFill>
                  <a:prstClr val="black"/>
                </a:solidFill>
                <a:latin typeface="+mj-lt"/>
              </a:rPr>
              <a:t>Yves Choueifaty</a:t>
            </a:r>
          </a:p>
          <a:p>
            <a:pPr algn="ctr"/>
            <a:r>
              <a:rPr lang="en-GB" dirty="0">
                <a:solidFill>
                  <a:prstClr val="black"/>
                </a:solidFill>
                <a:latin typeface="+mj-lt"/>
              </a:rPr>
              <a:t>President and Founder, TOBAM</a:t>
            </a:r>
          </a:p>
          <a:p>
            <a:pPr algn="ctr"/>
            <a:endParaRPr lang="en-US" altLang="ja-JP" dirty="0">
              <a:solidFill>
                <a:prstClr val="black"/>
              </a:solidFill>
              <a:latin typeface="+mj-lt"/>
            </a:endParaRPr>
          </a:p>
          <a:p>
            <a:pPr algn="ctr"/>
            <a:endParaRPr lang="en-US" altLang="ja-JP" sz="1878" b="1" dirty="0">
              <a:solidFill>
                <a:prstClr val="black"/>
              </a:solidFill>
              <a:latin typeface="+mj-lt"/>
            </a:endParaRPr>
          </a:p>
          <a:p>
            <a:pPr algn="ctr"/>
            <a:endParaRPr lang="en-US" altLang="ja-JP" sz="1878" b="1" dirty="0">
              <a:solidFill>
                <a:prstClr val="black"/>
              </a:solidFill>
              <a:latin typeface="+mj-lt"/>
            </a:endParaRPr>
          </a:p>
          <a:p>
            <a:pPr algn="ctr"/>
            <a:endParaRPr lang="en-US" altLang="ja-JP" sz="1878" b="1" dirty="0">
              <a:solidFill>
                <a:prstClr val="black"/>
              </a:solidFill>
              <a:latin typeface="+mj-lt"/>
            </a:endParaRPr>
          </a:p>
          <a:p>
            <a:pPr algn="ctr"/>
            <a:endParaRPr lang="en-US" altLang="ja-JP" sz="1878" b="1" dirty="0">
              <a:solidFill>
                <a:prstClr val="black"/>
              </a:solidFill>
              <a:latin typeface="+mj-lt"/>
            </a:endParaRPr>
          </a:p>
          <a:p>
            <a:pPr algn="ctr"/>
            <a:endParaRPr lang="en-US" altLang="ja-JP" sz="375" b="1" dirty="0">
              <a:solidFill>
                <a:prstClr val="black"/>
              </a:solidFill>
              <a:latin typeface="+mj-lt"/>
            </a:endParaRPr>
          </a:p>
          <a:p>
            <a:pPr algn="ctr"/>
            <a:endParaRPr lang="en-US" altLang="ja-JP" dirty="0">
              <a:solidFill>
                <a:prstClr val="black"/>
              </a:solidFill>
              <a:latin typeface="+mj-lt"/>
            </a:endParaRPr>
          </a:p>
          <a:p>
            <a:pPr algn="ctr"/>
            <a:endParaRPr lang="en-GB" dirty="0">
              <a:latin typeface="+mj-lt"/>
            </a:endParaRPr>
          </a:p>
        </p:txBody>
      </p:sp>
      <p:sp>
        <p:nvSpPr>
          <p:cNvPr id="2" name="Espace réservé du numéro de diapositive 1">
            <a:extLst>
              <a:ext uri="{FF2B5EF4-FFF2-40B4-BE49-F238E27FC236}">
                <a16:creationId xmlns:a16="http://schemas.microsoft.com/office/drawing/2014/main" id="{51AD3B98-219A-43A3-8986-CCCE037395C6}"/>
              </a:ext>
            </a:extLst>
          </p:cNvPr>
          <p:cNvSpPr>
            <a:spLocks noGrp="1"/>
          </p:cNvSpPr>
          <p:nvPr>
            <p:ph type="sldNum" sz="quarter" idx="18"/>
          </p:nvPr>
        </p:nvSpPr>
        <p:spPr/>
        <p:txBody>
          <a:bodyPr/>
          <a:lstStyle/>
          <a:p>
            <a:pPr marL="0" marR="0" lvl="0" indent="0" algn="l" defTabSz="481150" rtl="0" eaLnBrk="1" fontAlgn="auto" latinLnBrk="0" hangingPunct="1">
              <a:lnSpc>
                <a:spcPct val="100000"/>
              </a:lnSpc>
              <a:spcBef>
                <a:spcPts val="0"/>
              </a:spcBef>
              <a:spcAft>
                <a:spcPts val="0"/>
              </a:spcAft>
              <a:buClrTx/>
              <a:buSzTx/>
              <a:buFontTx/>
              <a:buNone/>
              <a:tabLst/>
              <a:defRPr/>
            </a:pPr>
            <a:fld id="{355F9927-066A-4E42-B902-7FE3DF2732F9}" type="slidenum">
              <a:rPr kumimoji="0" lang="en-US" sz="939" b="0" i="0" u="none" strike="noStrike" kern="1200" cap="none" spc="0" normalizeH="0" baseline="0" noProof="0">
                <a:ln>
                  <a:noFill/>
                </a:ln>
                <a:solidFill>
                  <a:srgbClr val="4482F4"/>
                </a:solidFill>
                <a:effectLst/>
                <a:uLnTx/>
                <a:uFillTx/>
                <a:latin typeface="Avenir Next LT Pro" panose="020B0504020202020204" pitchFamily="34" charset="0"/>
                <a:ea typeface="MS PGothic" panose="020B0600070205080204" pitchFamily="34" charset="-128"/>
              </a:rPr>
              <a:pPr marL="0" marR="0" lvl="0" indent="0" algn="l" defTabSz="481150" rtl="0" eaLnBrk="1" fontAlgn="auto" latinLnBrk="0" hangingPunct="1">
                <a:lnSpc>
                  <a:spcPct val="100000"/>
                </a:lnSpc>
                <a:spcBef>
                  <a:spcPts val="0"/>
                </a:spcBef>
                <a:spcAft>
                  <a:spcPts val="0"/>
                </a:spcAft>
                <a:buClrTx/>
                <a:buSzTx/>
                <a:buFontTx/>
                <a:buNone/>
                <a:tabLst/>
                <a:defRPr/>
              </a:pPr>
              <a:t>2</a:t>
            </a:fld>
            <a:endParaRPr kumimoji="0" lang="en-US" sz="939" b="0" i="0" u="none" strike="noStrike" kern="1200" cap="none" spc="0" normalizeH="0" baseline="0" noProof="0" dirty="0">
              <a:ln>
                <a:noFill/>
              </a:ln>
              <a:solidFill>
                <a:srgbClr val="4482F4"/>
              </a:solidFill>
              <a:effectLst/>
              <a:uLnTx/>
              <a:uFillTx/>
              <a:latin typeface="Avenir Next LT Pro" panose="020B0504020202020204" pitchFamily="34" charset="0"/>
              <a:ea typeface="MS PGothic" panose="020B0600070205080204" pitchFamily="34" charset="-128"/>
            </a:endParaRPr>
          </a:p>
        </p:txBody>
      </p:sp>
      <p:pic>
        <p:nvPicPr>
          <p:cNvPr id="1026" name="Picture 2" descr="Yves Choueifaty, CEO de TOBAM, nous explique les raisons du succès  international de TOBAM - PATRIMOINE24 - Toute l'actualité de la gestion de  patrimoine - GROUPE FICADE">
            <a:extLst>
              <a:ext uri="{FF2B5EF4-FFF2-40B4-BE49-F238E27FC236}">
                <a16:creationId xmlns:a16="http://schemas.microsoft.com/office/drawing/2014/main" id="{5B114282-4A90-6845-3CB0-493B87255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358" y="1669412"/>
            <a:ext cx="1988662" cy="22167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C3B307-9296-427E-7226-CA1D6DC7349C}"/>
              </a:ext>
            </a:extLst>
          </p:cNvPr>
          <p:cNvSpPr txBox="1"/>
          <p:nvPr/>
        </p:nvSpPr>
        <p:spPr>
          <a:xfrm>
            <a:off x="2503709" y="5956586"/>
            <a:ext cx="5036694" cy="1241878"/>
          </a:xfrm>
          <a:prstGeom prst="rect">
            <a:avLst/>
          </a:prstGeom>
          <a:noFill/>
        </p:spPr>
        <p:txBody>
          <a:bodyPr wrap="square">
            <a:spAutoFit/>
          </a:bodyPr>
          <a:lstStyle/>
          <a:p>
            <a:pPr marL="0" marR="0" lvl="0" indent="0" algn="ctr" defTabSz="914400" rtl="0" eaLnBrk="0" fontAlgn="base" latinLnBrk="0" hangingPunct="0">
              <a:lnSpc>
                <a:spcPct val="105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venir Next LT Pro" panose="020B0504020202020204" pitchFamily="34" charset="0"/>
                <a:ea typeface="Calibri" panose="020F0502020204030204" pitchFamily="34" charset="0"/>
              </a:rPr>
              <a:t>AGENDA</a:t>
            </a:r>
            <a:r>
              <a:rPr kumimoji="0" lang="fr-FR" sz="1800" b="0" i="0" u="none" strike="noStrike" kern="1200" cap="none" spc="0" normalizeH="0" baseline="0" noProof="0" dirty="0">
                <a:ln>
                  <a:noFill/>
                </a:ln>
                <a:solidFill>
                  <a:srgbClr val="000000"/>
                </a:solidFill>
                <a:effectLst/>
                <a:uLnTx/>
                <a:uFillTx/>
                <a:latin typeface="Avenir Next LT Pro" panose="020B0504020202020204" pitchFamily="34" charset="0"/>
                <a:ea typeface="Calibri" panose="020F0502020204030204" pitchFamily="34" charset="0"/>
              </a:rPr>
              <a:t>:</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a:p>
            <a:pPr marL="0" marR="0" lvl="0" indent="0" algn="ctr" defTabSz="914400" rtl="0" eaLnBrk="0" fontAlgn="base" latinLnBrk="0" hangingPunct="0">
              <a:lnSpc>
                <a:spcPct val="105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venir Next LT Pro" panose="020B0504020202020204" pitchFamily="34" charset="0"/>
                <a:ea typeface="Calibri" panose="020F0502020204030204" pitchFamily="34" charset="0"/>
              </a:rPr>
              <a:t>12:00 pm – 12:20 pm: </a:t>
            </a:r>
            <a:r>
              <a:rPr kumimoji="0" lang="fr-FR" sz="1800" b="0" i="0" u="none" strike="noStrike" kern="1200" cap="none" spc="0" normalizeH="0" baseline="0" noProof="0" dirty="0" err="1">
                <a:ln>
                  <a:noFill/>
                </a:ln>
                <a:solidFill>
                  <a:srgbClr val="000000"/>
                </a:solidFill>
                <a:effectLst/>
                <a:uLnTx/>
                <a:uFillTx/>
                <a:latin typeface="Avenir Next LT Pro" panose="020B0504020202020204" pitchFamily="34" charset="0"/>
                <a:ea typeface="Calibri" panose="020F0502020204030204" pitchFamily="34" charset="0"/>
              </a:rPr>
              <a:t>welcoming</a:t>
            </a:r>
            <a:r>
              <a:rPr kumimoji="0" lang="fr-FR" sz="1800" b="0" i="0" u="none" strike="noStrike" kern="1200" cap="none" spc="0" normalizeH="0" baseline="0" noProof="0" dirty="0">
                <a:ln>
                  <a:noFill/>
                </a:ln>
                <a:solidFill>
                  <a:srgbClr val="000000"/>
                </a:solidFill>
                <a:effectLst/>
                <a:uLnTx/>
                <a:uFillTx/>
                <a:latin typeface="Avenir Next LT Pro" panose="020B0504020202020204" pitchFamily="34" charset="0"/>
                <a:ea typeface="Calibri" panose="020F0502020204030204" pitchFamily="34" charset="0"/>
              </a:rPr>
              <a:t> participants</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a:p>
            <a:pPr marL="0" marR="0" lvl="0" indent="0" algn="ctr" defTabSz="914400" rtl="0" eaLnBrk="0" fontAlgn="base" latinLnBrk="0" hangingPunct="0">
              <a:lnSpc>
                <a:spcPct val="105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venir Next LT Pro" panose="020B0504020202020204" pitchFamily="34" charset="0"/>
                <a:ea typeface="Calibri" panose="020F0502020204030204" pitchFamily="34" charset="0"/>
              </a:rPr>
              <a:t>12:30 pm -1:45 pm: lunch-</a:t>
            </a:r>
            <a:r>
              <a:rPr kumimoji="0" lang="fr-FR" sz="1800" b="0" i="0" u="none" strike="noStrike" kern="1200" cap="none" spc="0" normalizeH="0" baseline="0" noProof="0" dirty="0" err="1">
                <a:ln>
                  <a:noFill/>
                </a:ln>
                <a:solidFill>
                  <a:srgbClr val="000000"/>
                </a:solidFill>
                <a:effectLst/>
                <a:uLnTx/>
                <a:uFillTx/>
                <a:latin typeface="Avenir Next LT Pro" panose="020B0504020202020204" pitchFamily="34" charset="0"/>
                <a:ea typeface="Calibri" panose="020F0502020204030204" pitchFamily="34" charset="0"/>
              </a:rPr>
              <a:t>presentation</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venir Next LT Pro" panose="020B0504020202020204" pitchFamily="34" charset="0"/>
                <a:ea typeface="Calibri" panose="020F0502020204030204" pitchFamily="34" charset="0"/>
                <a:cs typeface="Aptos" panose="020B0004020202020204" pitchFamily="34" charset="0"/>
              </a:rPr>
              <a:t>1:45 pm -2 pm: Q&amp;A</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7479271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28BD61F-3A2D-4CBB-BE6D-8D7E8B71BA31}"/>
              </a:ext>
            </a:extLst>
          </p:cNvPr>
          <p:cNvSpPr>
            <a:spLocks noGrp="1"/>
          </p:cNvSpPr>
          <p:nvPr>
            <p:ph type="body" sz="quarter" idx="20"/>
          </p:nvPr>
        </p:nvSpPr>
        <p:spPr>
          <a:xfrm>
            <a:off x="801893" y="820963"/>
            <a:ext cx="7478705" cy="462743"/>
          </a:xfrm>
        </p:spPr>
        <p:txBody>
          <a:bodyPr lIns="83549" tIns="41775" rIns="83549" bIns="41775" anchor="t"/>
          <a:lstStyle/>
          <a:p>
            <a:r>
              <a:rPr lang="en-US" sz="2193" cap="all">
                <a:latin typeface="Avenir Next LT Pro"/>
              </a:rPr>
              <a:t>WHY TOBAM BITCOIN CO2 OFFSET FUND?</a:t>
            </a:r>
          </a:p>
          <a:p>
            <a:r>
              <a:rPr lang="en-GB">
                <a:latin typeface="Avenir Next LT Pro"/>
              </a:rPr>
              <a:t>THE GOOD NEWS: ACCURATE TRACKER OF BTC</a:t>
            </a:r>
          </a:p>
        </p:txBody>
      </p:sp>
      <p:sp>
        <p:nvSpPr>
          <p:cNvPr id="6" name="Slide Number Placeholder 6">
            <a:extLst>
              <a:ext uri="{FF2B5EF4-FFF2-40B4-BE49-F238E27FC236}">
                <a16:creationId xmlns:a16="http://schemas.microsoft.com/office/drawing/2014/main" id="{6BD9B1BD-82AA-13BB-3B2A-8A3289FFBF87}"/>
              </a:ext>
            </a:extLst>
          </p:cNvPr>
          <p:cNvSpPr txBox="1">
            <a:spLocks/>
          </p:cNvSpPr>
          <p:nvPr/>
        </p:nvSpPr>
        <p:spPr>
          <a:xfrm>
            <a:off x="9521127" y="7082340"/>
            <a:ext cx="476677" cy="258545"/>
          </a:xfrm>
          <a:prstGeom prst="rect">
            <a:avLst/>
          </a:prstGeom>
        </p:spPr>
        <p:txBody>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99765"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9953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499296"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99906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49882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998592"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49835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998123"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defTabSz="286779" eaLnBrk="1" fontAlgn="auto" hangingPunct="1">
              <a:spcBef>
                <a:spcPts val="0"/>
              </a:spcBef>
              <a:spcAft>
                <a:spcPts val="0"/>
              </a:spcAft>
              <a:defRPr/>
            </a:pPr>
            <a:fld id="{355F9927-066A-4E42-B902-7FE3DF2732F9}" type="slidenum">
              <a:rPr lang="en-US" sz="845">
                <a:solidFill>
                  <a:srgbClr val="4482F4"/>
                </a:solidFill>
              </a:rPr>
              <a:pPr defTabSz="286779" eaLnBrk="1" fontAlgn="auto" hangingPunct="1">
                <a:spcBef>
                  <a:spcPts val="0"/>
                </a:spcBef>
                <a:spcAft>
                  <a:spcPts val="0"/>
                </a:spcAft>
                <a:defRPr/>
              </a:pPr>
              <a:t>20</a:t>
            </a:fld>
            <a:endParaRPr lang="en-US" sz="845">
              <a:solidFill>
                <a:srgbClr val="4482F4"/>
              </a:solidFill>
            </a:endParaRPr>
          </a:p>
        </p:txBody>
      </p:sp>
      <p:sp>
        <p:nvSpPr>
          <p:cNvPr id="5" name="TextBox 4">
            <a:extLst>
              <a:ext uri="{FF2B5EF4-FFF2-40B4-BE49-F238E27FC236}">
                <a16:creationId xmlns:a16="http://schemas.microsoft.com/office/drawing/2014/main" id="{E99A95DB-795A-247E-12CB-AD4851E64132}"/>
              </a:ext>
            </a:extLst>
          </p:cNvPr>
          <p:cNvSpPr txBox="1"/>
          <p:nvPr/>
        </p:nvSpPr>
        <p:spPr>
          <a:xfrm>
            <a:off x="2053267" y="1648997"/>
            <a:ext cx="4414439" cy="461537"/>
          </a:xfrm>
          <a:prstGeom prst="rect">
            <a:avLst/>
          </a:prstGeom>
          <a:noFill/>
        </p:spPr>
        <p:txBody>
          <a:bodyPr wrap="square">
            <a:spAutoFit/>
          </a:bodyPr>
          <a:lstStyle/>
          <a:p>
            <a:pPr marL="757" indent="-241989" algn="ctr" defTabSz="322651" eaLnBrk="1" fontAlgn="auto" hangingPunct="1">
              <a:spcBef>
                <a:spcPts val="0"/>
              </a:spcBef>
              <a:spcAft>
                <a:spcPts val="0"/>
              </a:spcAft>
              <a:buClr>
                <a:srgbClr val="1780FC"/>
              </a:buClr>
              <a:buSzPct val="161000"/>
              <a:buFont typeface="Arial" panose="020B0604020202020204" pitchFamily="34" charset="0"/>
              <a:buChar char="•"/>
              <a:defRPr/>
            </a:pPr>
            <a:r>
              <a:rPr lang="en-US" altLang="ja-JP" sz="1412" dirty="0">
                <a:solidFill>
                  <a:srgbClr val="000000"/>
                </a:solidFill>
                <a:latin typeface="Avenir Next LT Pro" panose="020B0504020202020204" pitchFamily="34" charset="0"/>
                <a:cs typeface="Arial" pitchFamily="34" charset="0"/>
              </a:rPr>
              <a:t>Gross Performance in USD and Tracking Error </a:t>
            </a:r>
          </a:p>
          <a:p>
            <a:pPr algn="ctr" defTabSz="322651" eaLnBrk="1" fontAlgn="auto" hangingPunct="1">
              <a:spcBef>
                <a:spcPts val="0"/>
              </a:spcBef>
              <a:spcAft>
                <a:spcPts val="0"/>
              </a:spcAft>
              <a:buClr>
                <a:srgbClr val="1780FC"/>
              </a:buClr>
              <a:buSzPct val="161000"/>
              <a:defRPr/>
            </a:pPr>
            <a:r>
              <a:rPr lang="en-US" altLang="ja-JP" sz="987" dirty="0">
                <a:solidFill>
                  <a:srgbClr val="000000"/>
                </a:solidFill>
                <a:latin typeface="Avenir Next LT Pro" panose="020B0504020202020204" pitchFamily="34" charset="0"/>
                <a:cs typeface="Arial" pitchFamily="34" charset="0"/>
              </a:rPr>
              <a:t>        since inception (20/11/2017 – 28/06/2024)</a:t>
            </a:r>
          </a:p>
        </p:txBody>
      </p:sp>
      <p:sp>
        <p:nvSpPr>
          <p:cNvPr id="9" name="Subtitle 2">
            <a:extLst>
              <a:ext uri="{FF2B5EF4-FFF2-40B4-BE49-F238E27FC236}">
                <a16:creationId xmlns:a16="http://schemas.microsoft.com/office/drawing/2014/main" id="{3E199191-51A1-E7FD-265E-2090D019A167}"/>
              </a:ext>
            </a:extLst>
          </p:cNvPr>
          <p:cNvSpPr txBox="1">
            <a:spLocks/>
          </p:cNvSpPr>
          <p:nvPr/>
        </p:nvSpPr>
        <p:spPr>
          <a:xfrm>
            <a:off x="970443" y="6548400"/>
            <a:ext cx="7807497" cy="741150"/>
          </a:xfrm>
          <a:prstGeom prst="rect">
            <a:avLst/>
          </a:prstGeom>
        </p:spPr>
        <p:txBody>
          <a:bodyPr vert="horz" wrap="square" lIns="26590" tIns="13296" rIns="26590" bIns="1329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21725" fontAlgn="auto">
              <a:lnSpc>
                <a:spcPct val="100000"/>
              </a:lnSpc>
              <a:spcAft>
                <a:spcPts val="0"/>
              </a:spcAft>
            </a:pPr>
            <a:r>
              <a:rPr lang="en-US" sz="731" dirty="0">
                <a:solidFill>
                  <a:srgbClr val="000000"/>
                </a:solidFill>
                <a:latin typeface="Avenir Next LT Pro" panose="020B0504020202020204" pitchFamily="34" charset="0"/>
              </a:rPr>
              <a:t>Sources: TOBAM, Bloomberg. Returns reflect live data from November 20, 2017 to Jun 28, 2024.</a:t>
            </a:r>
          </a:p>
          <a:p>
            <a:pPr algn="just" defTabSz="1021725" fontAlgn="auto">
              <a:lnSpc>
                <a:spcPct val="100000"/>
              </a:lnSpc>
              <a:spcAft>
                <a:spcPts val="0"/>
              </a:spcAft>
            </a:pPr>
            <a:r>
              <a:rPr lang="en-US" sz="752" dirty="0">
                <a:solidFill>
                  <a:srgbClr val="000000"/>
                </a:solidFill>
                <a:latin typeface="Avenir Next LT Pro" panose="020B0504020202020204" pitchFamily="34" charset="0"/>
              </a:rPr>
              <a:t>Warning: Past performance is not an indicator or a guarantee of future performance. The value of your investment and income received from it can go down as well as up and you may not get back the full amount invested. Performance details provided are in USD. Performance returns and/or charts illustrating performance provided on this page are gross of management fees, sales charges and other commissions, other taxes and relevant costs to be paid by an investor are not included in the calculations. The risk free rate of return is calculated using the one month USD LIBOR rate. </a:t>
            </a:r>
            <a:r>
              <a:rPr lang="en-US" sz="752" dirty="0">
                <a:solidFill>
                  <a:srgbClr val="000000"/>
                </a:solidFill>
                <a:highlight>
                  <a:srgbClr val="FFFFFF"/>
                </a:highlight>
                <a:latin typeface="Avenir Next LT Pro" panose="020B0504020202020204" pitchFamily="34" charset="0"/>
              </a:rPr>
              <a:t>TOBAM Bitcoin Fund gross annualized performance between </a:t>
            </a:r>
            <a:r>
              <a:rPr lang="en-US" sz="752" dirty="0">
                <a:solidFill>
                  <a:srgbClr val="000000"/>
                </a:solidFill>
                <a:latin typeface="Avenir Next LT Pro" panose="020B0504020202020204" pitchFamily="34" charset="0"/>
              </a:rPr>
              <a:t>November 20, 2017 to Mar 28, 2024 is 40.2%, while the performance net of fees and transaction costs is +36.7%. </a:t>
            </a:r>
          </a:p>
        </p:txBody>
      </p:sp>
      <p:pic>
        <p:nvPicPr>
          <p:cNvPr id="2" name="Picture 2">
            <a:extLst>
              <a:ext uri="{FF2B5EF4-FFF2-40B4-BE49-F238E27FC236}">
                <a16:creationId xmlns:a16="http://schemas.microsoft.com/office/drawing/2014/main" id="{958D5A3E-859A-ADF3-24EC-10FB20F6E0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2801"/>
          <a:stretch/>
        </p:blipFill>
        <p:spPr bwMode="auto">
          <a:xfrm>
            <a:off x="1346012" y="5247780"/>
            <a:ext cx="7229971" cy="11812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39FCCB9D-59A3-6057-2605-3F9C242D108C}"/>
              </a:ext>
            </a:extLst>
          </p:cNvPr>
          <p:cNvSpPr/>
          <p:nvPr/>
        </p:nvSpPr>
        <p:spPr>
          <a:xfrm>
            <a:off x="4262757" y="5826328"/>
            <a:ext cx="374232" cy="438138"/>
          </a:xfrm>
          <a:prstGeom prst="roundRect">
            <a:avLst/>
          </a:prstGeom>
          <a:noFill/>
          <a:ln w="19050" cap="flat">
            <a:solidFill>
              <a:srgbClr val="F39F5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417" tIns="46417" rIns="46417" bIns="46417" numCol="1" spcCol="38100" rtlCol="0" anchor="ctr">
            <a:spAutoFit/>
          </a:bodyPr>
          <a:lstStyle/>
          <a:p>
            <a:pPr algn="ctr" defTabSz="533761" fontAlgn="auto">
              <a:spcBef>
                <a:spcPts val="0"/>
              </a:spcBef>
              <a:spcAft>
                <a:spcPts val="0"/>
              </a:spcAft>
              <a:defRPr/>
            </a:pPr>
            <a:endParaRPr lang="en-GB" sz="2010">
              <a:solidFill>
                <a:srgbClr val="FFFFFF"/>
              </a:solidFill>
              <a:latin typeface="Helvetica Neue Medium"/>
              <a:ea typeface="+mn-ea"/>
              <a:sym typeface="Helvetica Neue Medium"/>
            </a:endParaRPr>
          </a:p>
        </p:txBody>
      </p:sp>
      <p:sp>
        <p:nvSpPr>
          <p:cNvPr id="12" name="Rectangle: Rounded Corners 11">
            <a:extLst>
              <a:ext uri="{FF2B5EF4-FFF2-40B4-BE49-F238E27FC236}">
                <a16:creationId xmlns:a16="http://schemas.microsoft.com/office/drawing/2014/main" id="{6B2897DE-733D-9888-2187-041457FF18C9}"/>
              </a:ext>
            </a:extLst>
          </p:cNvPr>
          <p:cNvSpPr/>
          <p:nvPr/>
        </p:nvSpPr>
        <p:spPr>
          <a:xfrm>
            <a:off x="6866203" y="4403358"/>
            <a:ext cx="1959361" cy="154659"/>
          </a:xfrm>
          <a:prstGeom prst="round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723" tIns="47723" rIns="47723" bIns="47723" numCol="1" spcCol="38100" rtlCol="0" anchor="ctr">
            <a:spAutoFit/>
          </a:bodyPr>
          <a:lstStyle/>
          <a:p>
            <a:pPr algn="ctr" defTabSz="548797" fontAlgn="auto">
              <a:spcBef>
                <a:spcPts val="0"/>
              </a:spcBef>
              <a:spcAft>
                <a:spcPts val="0"/>
              </a:spcAft>
              <a:defRPr/>
            </a:pPr>
            <a:endParaRPr lang="en-GB" sz="282">
              <a:solidFill>
                <a:srgbClr val="FFFFFF"/>
              </a:solidFill>
              <a:latin typeface="Helvetica Neue Medium"/>
              <a:ea typeface="+mn-ea"/>
              <a:sym typeface="Helvetica Neue Medium"/>
            </a:endParaRPr>
          </a:p>
        </p:txBody>
      </p:sp>
      <p:sp>
        <p:nvSpPr>
          <p:cNvPr id="13" name="Rectangle: Rounded Corners 12">
            <a:extLst>
              <a:ext uri="{FF2B5EF4-FFF2-40B4-BE49-F238E27FC236}">
                <a16:creationId xmlns:a16="http://schemas.microsoft.com/office/drawing/2014/main" id="{ABBE68B7-EBE5-D26C-4926-C5244F88BC2C}"/>
              </a:ext>
            </a:extLst>
          </p:cNvPr>
          <p:cNvSpPr/>
          <p:nvPr/>
        </p:nvSpPr>
        <p:spPr>
          <a:xfrm>
            <a:off x="7098050" y="4358506"/>
            <a:ext cx="1959361" cy="154659"/>
          </a:xfrm>
          <a:prstGeom prst="round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723" tIns="47723" rIns="47723" bIns="47723" numCol="1" spcCol="38100" rtlCol="0" anchor="ctr">
            <a:spAutoFit/>
          </a:bodyPr>
          <a:lstStyle/>
          <a:p>
            <a:pPr algn="ctr" defTabSz="548797" fontAlgn="auto">
              <a:spcBef>
                <a:spcPts val="0"/>
              </a:spcBef>
              <a:spcAft>
                <a:spcPts val="0"/>
              </a:spcAft>
              <a:defRPr/>
            </a:pPr>
            <a:endParaRPr lang="en-GB" sz="282">
              <a:solidFill>
                <a:srgbClr val="FFFFFF"/>
              </a:solidFill>
              <a:latin typeface="Helvetica Neue Medium"/>
              <a:ea typeface="+mn-ea"/>
              <a:sym typeface="Helvetica Neue Medium"/>
            </a:endParaRPr>
          </a:p>
        </p:txBody>
      </p:sp>
      <p:sp>
        <p:nvSpPr>
          <p:cNvPr id="14" name="Rectangle 13">
            <a:extLst>
              <a:ext uri="{FF2B5EF4-FFF2-40B4-BE49-F238E27FC236}">
                <a16:creationId xmlns:a16="http://schemas.microsoft.com/office/drawing/2014/main" id="{6EEECB4B-69C5-DFEA-0FB7-21951071649C}"/>
              </a:ext>
            </a:extLst>
          </p:cNvPr>
          <p:cNvSpPr/>
          <p:nvPr/>
        </p:nvSpPr>
        <p:spPr>
          <a:xfrm>
            <a:off x="7098594" y="4247205"/>
            <a:ext cx="1880483" cy="41447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723" tIns="47723" rIns="47723" bIns="47723" numCol="1" spcCol="38100" rtlCol="0" anchor="ctr">
            <a:spAutoFit/>
          </a:bodyPr>
          <a:lstStyle/>
          <a:p>
            <a:pPr algn="ctr" defTabSz="548797" fontAlgn="auto">
              <a:spcBef>
                <a:spcPts val="0"/>
              </a:spcBef>
              <a:spcAft>
                <a:spcPts val="0"/>
              </a:spcAft>
              <a:defRPr/>
            </a:pPr>
            <a:endParaRPr lang="en-GB" sz="2067">
              <a:solidFill>
                <a:srgbClr val="FFFFFF"/>
              </a:solidFill>
              <a:latin typeface="Helvetica Neue Medium"/>
              <a:ea typeface="+mn-ea"/>
              <a:sym typeface="Helvetica Neue Medium"/>
            </a:endParaRPr>
          </a:p>
        </p:txBody>
      </p:sp>
      <p:pic>
        <p:nvPicPr>
          <p:cNvPr id="17" name="Picture 16">
            <a:extLst>
              <a:ext uri="{FF2B5EF4-FFF2-40B4-BE49-F238E27FC236}">
                <a16:creationId xmlns:a16="http://schemas.microsoft.com/office/drawing/2014/main" id="{C7CBF5D4-2DCC-D2D9-D343-47B97C9B45B8}"/>
              </a:ext>
            </a:extLst>
          </p:cNvPr>
          <p:cNvPicPr>
            <a:picLocks noChangeAspect="1"/>
          </p:cNvPicPr>
          <p:nvPr/>
        </p:nvPicPr>
        <p:blipFill>
          <a:blip r:embed="rId3"/>
          <a:stretch>
            <a:fillRect/>
          </a:stretch>
        </p:blipFill>
        <p:spPr>
          <a:xfrm>
            <a:off x="1660951" y="2076315"/>
            <a:ext cx="5416669" cy="2975064"/>
          </a:xfrm>
          <a:prstGeom prst="rect">
            <a:avLst/>
          </a:prstGeom>
        </p:spPr>
      </p:pic>
      <p:pic>
        <p:nvPicPr>
          <p:cNvPr id="18" name="Picture 17">
            <a:extLst>
              <a:ext uri="{FF2B5EF4-FFF2-40B4-BE49-F238E27FC236}">
                <a16:creationId xmlns:a16="http://schemas.microsoft.com/office/drawing/2014/main" id="{7EB2EE94-8871-7260-5670-040E6F4B2E8C}"/>
              </a:ext>
            </a:extLst>
          </p:cNvPr>
          <p:cNvPicPr>
            <a:picLocks noChangeAspect="1"/>
          </p:cNvPicPr>
          <p:nvPr/>
        </p:nvPicPr>
        <p:blipFill>
          <a:blip r:embed="rId4"/>
          <a:stretch>
            <a:fillRect/>
          </a:stretch>
        </p:blipFill>
        <p:spPr>
          <a:xfrm>
            <a:off x="7178357" y="4146679"/>
            <a:ext cx="1839689" cy="631742"/>
          </a:xfrm>
          <a:prstGeom prst="rect">
            <a:avLst/>
          </a:prstGeom>
        </p:spPr>
      </p:pic>
      <p:sp>
        <p:nvSpPr>
          <p:cNvPr id="19" name="Rectangle: Rounded Corners 18">
            <a:extLst>
              <a:ext uri="{FF2B5EF4-FFF2-40B4-BE49-F238E27FC236}">
                <a16:creationId xmlns:a16="http://schemas.microsoft.com/office/drawing/2014/main" id="{F9A167F3-0B34-8B9C-2C20-B2411D6FE663}"/>
              </a:ext>
            </a:extLst>
          </p:cNvPr>
          <p:cNvSpPr/>
          <p:nvPr/>
        </p:nvSpPr>
        <p:spPr>
          <a:xfrm>
            <a:off x="7152541" y="4110022"/>
            <a:ext cx="2000183" cy="742557"/>
          </a:xfrm>
          <a:prstGeom prst="roundRect">
            <a:avLst/>
          </a:prstGeom>
          <a:noFill/>
          <a:ln>
            <a:solidFill>
              <a:srgbClr val="178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31741" eaLnBrk="1" fontAlgn="auto" hangingPunct="1">
              <a:spcBef>
                <a:spcPts val="0"/>
              </a:spcBef>
              <a:spcAft>
                <a:spcPts val="0"/>
              </a:spcAft>
              <a:defRPr/>
            </a:pPr>
            <a:endParaRPr lang="en-GB" sz="1306">
              <a:solidFill>
                <a:srgbClr val="FFFFFF"/>
              </a:solidFill>
              <a:latin typeface="Helvetica Neue Medium"/>
            </a:endParaRPr>
          </a:p>
        </p:txBody>
      </p:sp>
      <p:sp>
        <p:nvSpPr>
          <p:cNvPr id="24" name="Rectangle: Rounded Corners 23">
            <a:extLst>
              <a:ext uri="{FF2B5EF4-FFF2-40B4-BE49-F238E27FC236}">
                <a16:creationId xmlns:a16="http://schemas.microsoft.com/office/drawing/2014/main" id="{E8915335-2EC2-9183-86CA-86D27265D06D}"/>
              </a:ext>
            </a:extLst>
          </p:cNvPr>
          <p:cNvSpPr/>
          <p:nvPr/>
        </p:nvSpPr>
        <p:spPr>
          <a:xfrm>
            <a:off x="7191567" y="4329007"/>
            <a:ext cx="1823647" cy="154659"/>
          </a:xfrm>
          <a:prstGeom prst="round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723" tIns="47723" rIns="47723" bIns="47723" numCol="1" spcCol="38100" rtlCol="0" anchor="ctr">
            <a:spAutoFit/>
          </a:bodyPr>
          <a:lstStyle/>
          <a:p>
            <a:pPr algn="ctr" defTabSz="548797" fontAlgn="auto">
              <a:spcBef>
                <a:spcPts val="0"/>
              </a:spcBef>
              <a:spcAft>
                <a:spcPts val="0"/>
              </a:spcAft>
              <a:defRPr/>
            </a:pPr>
            <a:endParaRPr lang="en-GB" sz="282">
              <a:solidFill>
                <a:srgbClr val="FFFFFF"/>
              </a:solidFill>
              <a:latin typeface="Helvetica Neue Medium"/>
              <a:ea typeface="+mn-ea"/>
              <a:sym typeface="Helvetica Neue Medium"/>
            </a:endParaRPr>
          </a:p>
        </p:txBody>
      </p:sp>
      <p:sp>
        <p:nvSpPr>
          <p:cNvPr id="26" name="Rectangle 25">
            <a:extLst>
              <a:ext uri="{FF2B5EF4-FFF2-40B4-BE49-F238E27FC236}">
                <a16:creationId xmlns:a16="http://schemas.microsoft.com/office/drawing/2014/main" id="{CFC66A3F-D693-EFDC-6409-2E9C2CCA1832}"/>
              </a:ext>
            </a:extLst>
          </p:cNvPr>
          <p:cNvSpPr/>
          <p:nvPr/>
        </p:nvSpPr>
        <p:spPr>
          <a:xfrm>
            <a:off x="7188735" y="4168289"/>
            <a:ext cx="1502333" cy="2810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723" tIns="47723" rIns="47723" bIns="47723" numCol="1" spcCol="38100" rtlCol="0" anchor="ctr">
            <a:spAutoFit/>
          </a:bodyPr>
          <a:lstStyle/>
          <a:p>
            <a:pPr algn="ctr" defTabSz="548797" fontAlgn="auto">
              <a:spcBef>
                <a:spcPts val="0"/>
              </a:spcBef>
              <a:spcAft>
                <a:spcPts val="0"/>
              </a:spcAft>
              <a:defRPr/>
            </a:pPr>
            <a:endParaRPr lang="en-GB" sz="1200" dirty="0">
              <a:solidFill>
                <a:srgbClr val="FFFFFF"/>
              </a:solidFill>
              <a:latin typeface="Helvetica Neue Medium"/>
              <a:ea typeface="+mn-ea"/>
              <a:sym typeface="Helvetica Neue Medium"/>
            </a:endParaRPr>
          </a:p>
        </p:txBody>
      </p:sp>
      <p:pic>
        <p:nvPicPr>
          <p:cNvPr id="27" name="Picture 26">
            <a:extLst>
              <a:ext uri="{FF2B5EF4-FFF2-40B4-BE49-F238E27FC236}">
                <a16:creationId xmlns:a16="http://schemas.microsoft.com/office/drawing/2014/main" id="{D45F6360-7749-0442-C287-61CA43097A00}"/>
              </a:ext>
            </a:extLst>
          </p:cNvPr>
          <p:cNvPicPr>
            <a:picLocks noChangeAspect="1"/>
          </p:cNvPicPr>
          <p:nvPr/>
        </p:nvPicPr>
        <p:blipFill>
          <a:blip r:embed="rId5"/>
          <a:stretch>
            <a:fillRect/>
          </a:stretch>
        </p:blipFill>
        <p:spPr>
          <a:xfrm>
            <a:off x="7144519" y="2076315"/>
            <a:ext cx="1930129" cy="1701373"/>
          </a:xfrm>
          <a:prstGeom prst="rect">
            <a:avLst/>
          </a:prstGeom>
        </p:spPr>
      </p:pic>
    </p:spTree>
    <p:extLst>
      <p:ext uri="{BB962C8B-B14F-4D97-AF65-F5344CB8AC3E}">
        <p14:creationId xmlns:p14="http://schemas.microsoft.com/office/powerpoint/2010/main" val="41715588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4DCCF-0DFE-7A33-233D-0C45ACA9F696}"/>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8E6C1CB-ABA6-40F4-0FBF-37400688FAA9}"/>
              </a:ext>
            </a:extLst>
          </p:cNvPr>
          <p:cNvSpPr>
            <a:spLocks noGrp="1"/>
          </p:cNvSpPr>
          <p:nvPr>
            <p:ph type="body" sz="quarter" idx="20"/>
          </p:nvPr>
        </p:nvSpPr>
        <p:spPr>
          <a:xfrm>
            <a:off x="835346" y="597939"/>
            <a:ext cx="7478705" cy="462743"/>
          </a:xfrm>
        </p:spPr>
        <p:txBody>
          <a:bodyPr lIns="83549" tIns="41775" rIns="83549" bIns="41775" anchor="t"/>
          <a:lstStyle/>
          <a:p>
            <a:r>
              <a:rPr lang="en-GB" sz="1800" cap="all" dirty="0">
                <a:latin typeface="Avenir Next LT Pro"/>
              </a:rPr>
              <a:t>BLOCKCHAIN AND BITCOIN: </a:t>
            </a:r>
          </a:p>
          <a:p>
            <a:r>
              <a:rPr lang="en-GB" sz="1600" cap="all" dirty="0">
                <a:latin typeface="Avenir Next LT Pro"/>
              </a:rPr>
              <a:t>RIDING THE WAVE POST US ELECTIONS</a:t>
            </a:r>
            <a:endParaRPr lang="en-GB" sz="1400" dirty="0">
              <a:latin typeface="Avenir Next LT Pro"/>
            </a:endParaRPr>
          </a:p>
        </p:txBody>
      </p:sp>
      <p:sp>
        <p:nvSpPr>
          <p:cNvPr id="6" name="Slide Number Placeholder 6">
            <a:extLst>
              <a:ext uri="{FF2B5EF4-FFF2-40B4-BE49-F238E27FC236}">
                <a16:creationId xmlns:a16="http://schemas.microsoft.com/office/drawing/2014/main" id="{D79D0D0A-FF3A-E067-8708-1A4A5715DB47}"/>
              </a:ext>
            </a:extLst>
          </p:cNvPr>
          <p:cNvSpPr txBox="1">
            <a:spLocks/>
          </p:cNvSpPr>
          <p:nvPr/>
        </p:nvSpPr>
        <p:spPr>
          <a:xfrm>
            <a:off x="9521127" y="7082340"/>
            <a:ext cx="476677" cy="258545"/>
          </a:xfrm>
          <a:prstGeom prst="rect">
            <a:avLst/>
          </a:prstGeom>
        </p:spPr>
        <p:txBody>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99765"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9953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499296"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99906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49882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998592"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49835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998123"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defTabSz="286779" eaLnBrk="1" fontAlgn="auto" hangingPunct="1">
              <a:spcBef>
                <a:spcPts val="0"/>
              </a:spcBef>
              <a:spcAft>
                <a:spcPts val="0"/>
              </a:spcAft>
              <a:defRPr/>
            </a:pPr>
            <a:fld id="{355F9927-066A-4E42-B902-7FE3DF2732F9}" type="slidenum">
              <a:rPr lang="en-US" sz="845">
                <a:solidFill>
                  <a:srgbClr val="4482F4"/>
                </a:solidFill>
              </a:rPr>
              <a:pPr defTabSz="286779" eaLnBrk="1" fontAlgn="auto" hangingPunct="1">
                <a:spcBef>
                  <a:spcPts val="0"/>
                </a:spcBef>
                <a:spcAft>
                  <a:spcPts val="0"/>
                </a:spcAft>
                <a:defRPr/>
              </a:pPr>
              <a:t>21</a:t>
            </a:fld>
            <a:endParaRPr lang="en-US" sz="845">
              <a:solidFill>
                <a:srgbClr val="4482F4"/>
              </a:solidFill>
            </a:endParaRPr>
          </a:p>
        </p:txBody>
      </p:sp>
      <p:grpSp>
        <p:nvGrpSpPr>
          <p:cNvPr id="20" name="Group 19">
            <a:extLst>
              <a:ext uri="{FF2B5EF4-FFF2-40B4-BE49-F238E27FC236}">
                <a16:creationId xmlns:a16="http://schemas.microsoft.com/office/drawing/2014/main" id="{A5F0C066-552D-35BD-629A-92E7994F97B8}"/>
              </a:ext>
            </a:extLst>
          </p:cNvPr>
          <p:cNvGrpSpPr/>
          <p:nvPr/>
        </p:nvGrpSpPr>
        <p:grpSpPr>
          <a:xfrm>
            <a:off x="2140916" y="1415829"/>
            <a:ext cx="5762280" cy="5925056"/>
            <a:chOff x="2140916" y="1415829"/>
            <a:chExt cx="5762280" cy="5925056"/>
          </a:xfrm>
        </p:grpSpPr>
        <p:pic>
          <p:nvPicPr>
            <p:cNvPr id="11" name="Picture 10">
              <a:extLst>
                <a:ext uri="{FF2B5EF4-FFF2-40B4-BE49-F238E27FC236}">
                  <a16:creationId xmlns:a16="http://schemas.microsoft.com/office/drawing/2014/main" id="{BEBA193E-2616-C511-C2DB-548DBD8D3C58}"/>
                </a:ext>
              </a:extLst>
            </p:cNvPr>
            <p:cNvPicPr>
              <a:picLocks noChangeAspect="1"/>
            </p:cNvPicPr>
            <p:nvPr/>
          </p:nvPicPr>
          <p:blipFill>
            <a:blip r:embed="rId3"/>
            <a:stretch>
              <a:fillRect/>
            </a:stretch>
          </p:blipFill>
          <p:spPr>
            <a:xfrm>
              <a:off x="2140916" y="1415829"/>
              <a:ext cx="5762280" cy="5925056"/>
            </a:xfrm>
            <a:prstGeom prst="rect">
              <a:avLst/>
            </a:prstGeom>
          </p:spPr>
        </p:pic>
        <p:pic>
          <p:nvPicPr>
            <p:cNvPr id="16" name="Picture 15">
              <a:extLst>
                <a:ext uri="{FF2B5EF4-FFF2-40B4-BE49-F238E27FC236}">
                  <a16:creationId xmlns:a16="http://schemas.microsoft.com/office/drawing/2014/main" id="{7106C7D7-76D1-B214-E47D-E616D55E779D}"/>
                </a:ext>
              </a:extLst>
            </p:cNvPr>
            <p:cNvPicPr>
              <a:picLocks noChangeAspect="1"/>
            </p:cNvPicPr>
            <p:nvPr/>
          </p:nvPicPr>
          <p:blipFill>
            <a:blip r:embed="rId4"/>
            <a:stretch>
              <a:fillRect/>
            </a:stretch>
          </p:blipFill>
          <p:spPr>
            <a:xfrm>
              <a:off x="2816299" y="3376610"/>
              <a:ext cx="3888000" cy="3045751"/>
            </a:xfrm>
            <a:prstGeom prst="rect">
              <a:avLst/>
            </a:prstGeom>
          </p:spPr>
        </p:pic>
      </p:grpSp>
    </p:spTree>
    <p:extLst>
      <p:ext uri="{BB962C8B-B14F-4D97-AF65-F5344CB8AC3E}">
        <p14:creationId xmlns:p14="http://schemas.microsoft.com/office/powerpoint/2010/main" val="342001164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3BB09-A643-B4CA-64E2-FB9A18DF0EB4}"/>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BDCCFEE-7F97-1971-07D5-3C76D0A78A8F}"/>
              </a:ext>
            </a:extLst>
          </p:cNvPr>
          <p:cNvSpPr>
            <a:spLocks noGrp="1"/>
          </p:cNvSpPr>
          <p:nvPr>
            <p:ph type="body" sz="quarter" idx="20"/>
          </p:nvPr>
        </p:nvSpPr>
        <p:spPr>
          <a:xfrm>
            <a:off x="835346" y="597939"/>
            <a:ext cx="7478705" cy="462743"/>
          </a:xfrm>
        </p:spPr>
        <p:txBody>
          <a:bodyPr lIns="83549" tIns="41775" rIns="83549" bIns="41775" anchor="t"/>
          <a:lstStyle/>
          <a:p>
            <a:r>
              <a:rPr lang="en-GB" sz="1800" cap="all" dirty="0">
                <a:latin typeface="Avenir Next LT Pro"/>
              </a:rPr>
              <a:t>BLOCKCHAIN AND BITCOIN: </a:t>
            </a:r>
          </a:p>
          <a:p>
            <a:r>
              <a:rPr lang="en-GB" sz="1600" cap="all" dirty="0">
                <a:latin typeface="Avenir Next LT Pro"/>
              </a:rPr>
              <a:t>RIDING THE WAVE POST US ELECTIONS</a:t>
            </a:r>
            <a:endParaRPr lang="en-GB" sz="1400" dirty="0">
              <a:latin typeface="Avenir Next LT Pro"/>
            </a:endParaRPr>
          </a:p>
        </p:txBody>
      </p:sp>
      <p:sp>
        <p:nvSpPr>
          <p:cNvPr id="6" name="Slide Number Placeholder 6">
            <a:extLst>
              <a:ext uri="{FF2B5EF4-FFF2-40B4-BE49-F238E27FC236}">
                <a16:creationId xmlns:a16="http://schemas.microsoft.com/office/drawing/2014/main" id="{9BBB2273-AEFF-5F86-AE41-082F27841705}"/>
              </a:ext>
            </a:extLst>
          </p:cNvPr>
          <p:cNvSpPr txBox="1">
            <a:spLocks/>
          </p:cNvSpPr>
          <p:nvPr/>
        </p:nvSpPr>
        <p:spPr>
          <a:xfrm>
            <a:off x="9521127" y="7082340"/>
            <a:ext cx="476677" cy="258545"/>
          </a:xfrm>
          <a:prstGeom prst="rect">
            <a:avLst/>
          </a:prstGeom>
        </p:spPr>
        <p:txBody>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99765"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9953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499296"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99906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49882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998592"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49835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998123"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defTabSz="286779" eaLnBrk="1" fontAlgn="auto" hangingPunct="1">
              <a:spcBef>
                <a:spcPts val="0"/>
              </a:spcBef>
              <a:spcAft>
                <a:spcPts val="0"/>
              </a:spcAft>
              <a:defRPr/>
            </a:pPr>
            <a:fld id="{355F9927-066A-4E42-B902-7FE3DF2732F9}" type="slidenum">
              <a:rPr lang="en-US" sz="845">
                <a:solidFill>
                  <a:srgbClr val="4482F4"/>
                </a:solidFill>
              </a:rPr>
              <a:pPr defTabSz="286779" eaLnBrk="1" fontAlgn="auto" hangingPunct="1">
                <a:spcBef>
                  <a:spcPts val="0"/>
                </a:spcBef>
                <a:spcAft>
                  <a:spcPts val="0"/>
                </a:spcAft>
                <a:defRPr/>
              </a:pPr>
              <a:t>22</a:t>
            </a:fld>
            <a:endParaRPr lang="en-US" sz="845">
              <a:solidFill>
                <a:srgbClr val="4482F4"/>
              </a:solidFill>
            </a:endParaRPr>
          </a:p>
        </p:txBody>
      </p:sp>
      <p:grpSp>
        <p:nvGrpSpPr>
          <p:cNvPr id="8" name="Group 7">
            <a:extLst>
              <a:ext uri="{FF2B5EF4-FFF2-40B4-BE49-F238E27FC236}">
                <a16:creationId xmlns:a16="http://schemas.microsoft.com/office/drawing/2014/main" id="{31725000-4E20-70B6-F95E-404BF5FD5D9B}"/>
              </a:ext>
            </a:extLst>
          </p:cNvPr>
          <p:cNvGrpSpPr/>
          <p:nvPr/>
        </p:nvGrpSpPr>
        <p:grpSpPr>
          <a:xfrm>
            <a:off x="2430965" y="1281955"/>
            <a:ext cx="4928313" cy="6347276"/>
            <a:chOff x="2464421" y="279695"/>
            <a:chExt cx="5976526" cy="7697291"/>
          </a:xfrm>
        </p:grpSpPr>
        <p:pic>
          <p:nvPicPr>
            <p:cNvPr id="4" name="Picture 3">
              <a:extLst>
                <a:ext uri="{FF2B5EF4-FFF2-40B4-BE49-F238E27FC236}">
                  <a16:creationId xmlns:a16="http://schemas.microsoft.com/office/drawing/2014/main" id="{F5A12697-B502-AD58-F7A4-4CFDD6B462FF}"/>
                </a:ext>
              </a:extLst>
            </p:cNvPr>
            <p:cNvPicPr>
              <a:picLocks noChangeAspect="1"/>
            </p:cNvPicPr>
            <p:nvPr/>
          </p:nvPicPr>
          <p:blipFill>
            <a:blip r:embed="rId3"/>
            <a:stretch>
              <a:fillRect/>
            </a:stretch>
          </p:blipFill>
          <p:spPr>
            <a:xfrm>
              <a:off x="2464421" y="279695"/>
              <a:ext cx="5976526" cy="4671547"/>
            </a:xfrm>
            <a:prstGeom prst="rect">
              <a:avLst/>
            </a:prstGeom>
          </p:spPr>
        </p:pic>
        <p:pic>
          <p:nvPicPr>
            <p:cNvPr id="7" name="Picture 6">
              <a:extLst>
                <a:ext uri="{FF2B5EF4-FFF2-40B4-BE49-F238E27FC236}">
                  <a16:creationId xmlns:a16="http://schemas.microsoft.com/office/drawing/2014/main" id="{354F29F4-C79E-E11E-0889-7DDA24B64944}"/>
                </a:ext>
              </a:extLst>
            </p:cNvPr>
            <p:cNvPicPr>
              <a:picLocks noChangeAspect="1"/>
            </p:cNvPicPr>
            <p:nvPr/>
          </p:nvPicPr>
          <p:blipFill>
            <a:blip r:embed="rId4"/>
            <a:stretch>
              <a:fillRect/>
            </a:stretch>
          </p:blipFill>
          <p:spPr>
            <a:xfrm>
              <a:off x="2464421" y="4951242"/>
              <a:ext cx="5976526" cy="3025744"/>
            </a:xfrm>
            <a:prstGeom prst="rect">
              <a:avLst/>
            </a:prstGeom>
          </p:spPr>
        </p:pic>
      </p:grpSp>
    </p:spTree>
    <p:extLst>
      <p:ext uri="{BB962C8B-B14F-4D97-AF65-F5344CB8AC3E}">
        <p14:creationId xmlns:p14="http://schemas.microsoft.com/office/powerpoint/2010/main" val="405083745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95EFB-3A3C-315C-6655-D1BD2155A9FF}"/>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3E8D1FF-4D3F-0489-6BF0-7C476A3FED5E}"/>
              </a:ext>
            </a:extLst>
          </p:cNvPr>
          <p:cNvSpPr>
            <a:spLocks noGrp="1"/>
          </p:cNvSpPr>
          <p:nvPr>
            <p:ph type="body" sz="quarter" idx="16"/>
          </p:nvPr>
        </p:nvSpPr>
        <p:spPr>
          <a:xfrm>
            <a:off x="412148" y="671072"/>
            <a:ext cx="8781279" cy="6797858"/>
          </a:xfrm>
        </p:spPr>
        <p:txBody>
          <a:bodyPr/>
          <a:lstStyle/>
          <a:p>
            <a:pPr marL="458055" indent="-458055">
              <a:lnSpc>
                <a:spcPct val="350000"/>
              </a:lnSpc>
              <a:buClr>
                <a:srgbClr val="F38B30"/>
              </a:buClr>
              <a:buSzPct val="350000"/>
            </a:pPr>
            <a:r>
              <a:rPr lang="en-GB" sz="1691" dirty="0"/>
              <a:t> </a:t>
            </a:r>
            <a:r>
              <a:rPr lang="en-GB" sz="1691" dirty="0">
                <a:sym typeface="Helvetica Neue Medium"/>
              </a:rPr>
              <a:t>Introduction to TOBAM and Anti-Benchmark</a:t>
            </a:r>
          </a:p>
          <a:p>
            <a:pPr marL="458055" indent="-458055">
              <a:lnSpc>
                <a:spcPct val="350000"/>
              </a:lnSpc>
              <a:buClr>
                <a:srgbClr val="34BE54"/>
              </a:buClr>
              <a:buSzPct val="350000"/>
            </a:pPr>
            <a:r>
              <a:rPr lang="fr-FR" sz="1691" dirty="0"/>
              <a:t>TOBAM Product </a:t>
            </a:r>
            <a:r>
              <a:rPr lang="fr-FR" sz="1691" dirty="0" err="1"/>
              <a:t>Offering</a:t>
            </a:r>
            <a:endParaRPr lang="fr-FR" sz="1691" dirty="0"/>
          </a:p>
          <a:p>
            <a:pPr marL="458055" indent="-458055">
              <a:lnSpc>
                <a:spcPct val="350000"/>
              </a:lnSpc>
              <a:buClr>
                <a:srgbClr val="34BE54"/>
              </a:buClr>
              <a:buSzPct val="350000"/>
            </a:pPr>
            <a:endParaRPr lang="fr-FR" sz="1691" dirty="0"/>
          </a:p>
          <a:p>
            <a:pPr marL="458055" indent="-458055">
              <a:lnSpc>
                <a:spcPct val="350000"/>
              </a:lnSpc>
              <a:buClr>
                <a:srgbClr val="34BE54"/>
              </a:buClr>
              <a:buSzPct val="350000"/>
            </a:pPr>
            <a:endParaRPr lang="en-GB" sz="1691" dirty="0"/>
          </a:p>
          <a:p>
            <a:pPr marL="458055" indent="-458055">
              <a:lnSpc>
                <a:spcPct val="350000"/>
              </a:lnSpc>
              <a:buClr>
                <a:srgbClr val="4482F4"/>
              </a:buClr>
              <a:buSzPct val="350000"/>
            </a:pPr>
            <a:r>
              <a:rPr lang="en-GB" sz="1691" dirty="0"/>
              <a:t>Conclusion</a:t>
            </a:r>
          </a:p>
          <a:p>
            <a:pPr marL="458055" indent="-458055">
              <a:lnSpc>
                <a:spcPct val="350000"/>
              </a:lnSpc>
              <a:buClr>
                <a:srgbClr val="FF7005"/>
              </a:buClr>
              <a:buSzPct val="350000"/>
            </a:pPr>
            <a:r>
              <a:rPr lang="en-GB" sz="1691" dirty="0"/>
              <a:t> Appendix</a:t>
            </a:r>
          </a:p>
        </p:txBody>
      </p:sp>
      <p:sp>
        <p:nvSpPr>
          <p:cNvPr id="4" name="Footer Placeholder 4">
            <a:extLst>
              <a:ext uri="{FF2B5EF4-FFF2-40B4-BE49-F238E27FC236}">
                <a16:creationId xmlns:a16="http://schemas.microsoft.com/office/drawing/2014/main" id="{0AB93BEA-F72C-4C37-0145-C5BE0677C4D5}"/>
              </a:ext>
            </a:extLst>
          </p:cNvPr>
          <p:cNvSpPr>
            <a:spLocks noGrp="1"/>
          </p:cNvSpPr>
          <p:nvPr>
            <p:ph type="ftr" sz="quarter" idx="4294967295"/>
          </p:nvPr>
        </p:nvSpPr>
        <p:spPr>
          <a:xfrm>
            <a:off x="412149" y="380644"/>
            <a:ext cx="4829934" cy="209190"/>
          </a:xfrm>
        </p:spPr>
        <p:txBody>
          <a:bodyPr/>
          <a:lstStyle/>
          <a:p>
            <a:pPr marL="0" marR="0" lvl="0" indent="0" algn="l" defTabSz="425428" rtl="0" eaLnBrk="1" fontAlgn="auto" latinLnBrk="0" hangingPunct="0">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venir Next LT Pro"/>
                <a:ea typeface="MS PGothic" panose="020B0600070205080204" pitchFamily="34" charset="-128"/>
                <a:cs typeface="+mn-cs"/>
              </a:rPr>
              <a:t> </a:t>
            </a:r>
          </a:p>
        </p:txBody>
      </p:sp>
      <p:sp>
        <p:nvSpPr>
          <p:cNvPr id="2" name="Rectangle 1">
            <a:extLst>
              <a:ext uri="{FF2B5EF4-FFF2-40B4-BE49-F238E27FC236}">
                <a16:creationId xmlns:a16="http://schemas.microsoft.com/office/drawing/2014/main" id="{BEF66DAF-9FA5-6D79-6A02-16094CF3CB6D}"/>
              </a:ext>
            </a:extLst>
          </p:cNvPr>
          <p:cNvSpPr/>
          <p:nvPr/>
        </p:nvSpPr>
        <p:spPr>
          <a:xfrm>
            <a:off x="1928166" y="2885165"/>
            <a:ext cx="4352093" cy="1184836"/>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5901" tIns="42950" rIns="85901" bIns="42950" numCol="1" spcCol="0" rtlCol="0" fromWordArt="0" anchor="ctr" anchorCtr="0" forceAA="0" compatLnSpc="1">
            <a:prstTxWarp prst="textNoShape">
              <a:avLst/>
            </a:prstTxWarp>
            <a:noAutofit/>
          </a:bodyPr>
          <a:lstStyle/>
          <a:p>
            <a:pPr marL="285750" indent="-285750" defTabSz="481153" eaLnBrk="1" fontAlgn="auto" hangingPunct="1">
              <a:spcBef>
                <a:spcPts val="0"/>
              </a:spcBef>
              <a:spcAft>
                <a:spcPts val="0"/>
              </a:spcAft>
              <a:buClr>
                <a:srgbClr val="34BE54"/>
              </a:buClr>
              <a:buFont typeface="Arial" panose="020B0604020202020204" pitchFamily="34" charset="0"/>
              <a:buChar char="•"/>
              <a:defRPr/>
            </a:pPr>
            <a:r>
              <a:rPr lang="en-GB" sz="1503" dirty="0">
                <a:solidFill>
                  <a:schemeClr val="tx1"/>
                </a:solidFill>
                <a:latin typeface="Avenir Next LT Pro"/>
              </a:rPr>
              <a:t>2006: Maximum Diversification®</a:t>
            </a:r>
          </a:p>
          <a:p>
            <a:pPr marL="285750" indent="-285750" defTabSz="481153" eaLnBrk="1" fontAlgn="auto" hangingPunct="1">
              <a:spcBef>
                <a:spcPts val="0"/>
              </a:spcBef>
              <a:spcAft>
                <a:spcPts val="0"/>
              </a:spcAft>
              <a:buClr>
                <a:srgbClr val="34BE54"/>
              </a:buClr>
              <a:buFont typeface="Arial" panose="020B0604020202020204" pitchFamily="34" charset="0"/>
              <a:buChar char="•"/>
              <a:defRPr/>
            </a:pPr>
            <a:endParaRPr lang="en-GB" sz="1503" dirty="0">
              <a:solidFill>
                <a:srgbClr val="000000"/>
              </a:solidFill>
              <a:latin typeface="Avenir Next LT Pro"/>
            </a:endParaRPr>
          </a:p>
          <a:p>
            <a:pPr marL="285750" indent="-285750" defTabSz="481153" eaLnBrk="1" fontAlgn="auto" hangingPunct="1">
              <a:spcBef>
                <a:spcPts val="0"/>
              </a:spcBef>
              <a:spcAft>
                <a:spcPts val="0"/>
              </a:spcAft>
              <a:buClr>
                <a:srgbClr val="34BE54"/>
              </a:buClr>
              <a:buFont typeface="Arial" panose="020B0604020202020204" pitchFamily="34" charset="0"/>
              <a:buChar char="•"/>
              <a:defRPr/>
            </a:pPr>
            <a:r>
              <a:rPr lang="en-GB" sz="1503" dirty="0">
                <a:solidFill>
                  <a:srgbClr val="000000"/>
                </a:solidFill>
                <a:latin typeface="Avenir Next LT Pro"/>
              </a:rPr>
              <a:t>2017: CRYPTOBAM®</a:t>
            </a:r>
          </a:p>
          <a:p>
            <a:pPr marL="285750" indent="-285750" defTabSz="481153" eaLnBrk="1" fontAlgn="auto" hangingPunct="1">
              <a:spcBef>
                <a:spcPts val="0"/>
              </a:spcBef>
              <a:spcAft>
                <a:spcPts val="0"/>
              </a:spcAft>
              <a:buClr>
                <a:srgbClr val="34BE54"/>
              </a:buClr>
              <a:buFont typeface="Arial" panose="020B0604020202020204" pitchFamily="34" charset="0"/>
              <a:buChar char="•"/>
              <a:defRPr/>
            </a:pPr>
            <a:endParaRPr lang="en-GB" sz="1503" dirty="0">
              <a:solidFill>
                <a:srgbClr val="000000"/>
              </a:solidFill>
              <a:latin typeface="Avenir Next LT Pro"/>
            </a:endParaRPr>
          </a:p>
          <a:p>
            <a:pPr marL="285750" indent="-285750" defTabSz="481153" eaLnBrk="1" fontAlgn="auto" hangingPunct="1">
              <a:spcBef>
                <a:spcPts val="0"/>
              </a:spcBef>
              <a:spcAft>
                <a:spcPts val="0"/>
              </a:spcAft>
              <a:buClr>
                <a:srgbClr val="34BE54"/>
              </a:buClr>
              <a:buFont typeface="Arial" panose="020B0604020202020204" pitchFamily="34" charset="0"/>
              <a:buChar char="•"/>
              <a:defRPr/>
            </a:pPr>
            <a:r>
              <a:rPr lang="en-GB" sz="1503" b="1" dirty="0">
                <a:solidFill>
                  <a:srgbClr val="34BE54"/>
                </a:solidFill>
                <a:latin typeface="Avenir Next LT Pro"/>
              </a:rPr>
              <a:t>2023: LBRTY®</a:t>
            </a:r>
          </a:p>
        </p:txBody>
      </p:sp>
    </p:spTree>
    <p:extLst>
      <p:ext uri="{BB962C8B-B14F-4D97-AF65-F5344CB8AC3E}">
        <p14:creationId xmlns:p14="http://schemas.microsoft.com/office/powerpoint/2010/main" val="60826482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0C2E23-7E0B-AEB4-F63B-A84A0CBB0ED2}"/>
              </a:ext>
            </a:extLst>
          </p:cNvPr>
          <p:cNvSpPr>
            <a:spLocks noGrp="1"/>
          </p:cNvSpPr>
          <p:nvPr>
            <p:ph type="body" sz="quarter" idx="11"/>
          </p:nvPr>
        </p:nvSpPr>
        <p:spPr>
          <a:xfrm>
            <a:off x="450233" y="1538507"/>
            <a:ext cx="8752102" cy="1197360"/>
          </a:xfrm>
        </p:spPr>
        <p:txBody>
          <a:bodyPr/>
          <a:lstStyle/>
          <a:p>
            <a:r>
              <a:rPr lang="en-GB" sz="1600" b="1"/>
              <a:t>TOBAM’s Journey into Human Rights </a:t>
            </a:r>
          </a:p>
          <a:p>
            <a:endParaRPr lang="fr-FR" sz="1500" u="sng"/>
          </a:p>
          <a:p>
            <a:endParaRPr lang="en-GB" sz="1500" u="sng"/>
          </a:p>
        </p:txBody>
      </p:sp>
      <p:sp>
        <p:nvSpPr>
          <p:cNvPr id="7" name="Text Placeholder 6">
            <a:extLst>
              <a:ext uri="{FF2B5EF4-FFF2-40B4-BE49-F238E27FC236}">
                <a16:creationId xmlns:a16="http://schemas.microsoft.com/office/drawing/2014/main" id="{B79CED68-9980-460F-C1D6-CB958CA0D453}"/>
              </a:ext>
            </a:extLst>
          </p:cNvPr>
          <p:cNvSpPr>
            <a:spLocks noGrp="1"/>
          </p:cNvSpPr>
          <p:nvPr>
            <p:ph type="body" sz="quarter" idx="20"/>
          </p:nvPr>
        </p:nvSpPr>
        <p:spPr/>
        <p:txBody>
          <a:bodyPr/>
          <a:lstStyle/>
          <a:p>
            <a:r>
              <a:rPr kumimoji="0" lang="en-GB" sz="2000" b="0" i="0" u="none" strike="noStrike" kern="1200" cap="all" spc="0" normalizeH="0" baseline="0" noProof="0">
                <a:ln>
                  <a:noFill/>
                </a:ln>
                <a:solidFill>
                  <a:srgbClr val="EE7D14"/>
                </a:solidFill>
                <a:effectLst/>
                <a:uLnTx/>
                <a:uFillTx/>
                <a:latin typeface="Avenir Next LT Pro"/>
                <a:cs typeface="Arial" panose="020B0604020202020204" pitchFamily="34" charset="0"/>
              </a:rPr>
              <a:t> TOBAM’s commitment to Human Rights</a:t>
            </a:r>
          </a:p>
          <a:p>
            <a:r>
              <a:rPr lang="en-GB" sz="2000" i="1" cap="all">
                <a:latin typeface="Avenir Next LT Pro"/>
                <a:cs typeface="Arial" panose="020B0604020202020204" pitchFamily="34" charset="0"/>
              </a:rPr>
              <a:t>ADDRESSING THE AUTOCRACY risk</a:t>
            </a:r>
            <a:endParaRPr lang="en-GB" sz="2000" i="1"/>
          </a:p>
          <a:p>
            <a:endParaRPr lang="en-GB" sz="2000"/>
          </a:p>
        </p:txBody>
      </p:sp>
      <p:cxnSp>
        <p:nvCxnSpPr>
          <p:cNvPr id="2" name="Connecteur droit 12">
            <a:extLst>
              <a:ext uri="{FF2B5EF4-FFF2-40B4-BE49-F238E27FC236}">
                <a16:creationId xmlns:a16="http://schemas.microsoft.com/office/drawing/2014/main" id="{48786D93-BEA5-2FFA-B156-6DDA8A686034}"/>
              </a:ext>
            </a:extLst>
          </p:cNvPr>
          <p:cNvCxnSpPr>
            <a:cxnSpLocks/>
          </p:cNvCxnSpPr>
          <p:nvPr/>
        </p:nvCxnSpPr>
        <p:spPr>
          <a:xfrm flipV="1">
            <a:off x="1182251" y="2381622"/>
            <a:ext cx="0" cy="4496336"/>
          </a:xfrm>
          <a:prstGeom prst="line">
            <a:avLst/>
          </a:prstGeom>
          <a:ln w="101600">
            <a:solidFill>
              <a:srgbClr val="B3B3B3">
                <a:alpha val="78000"/>
              </a:srgb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81D4FFA-0902-C545-DCA2-36EFB27F0354}"/>
              </a:ext>
            </a:extLst>
          </p:cNvPr>
          <p:cNvSpPr/>
          <p:nvPr/>
        </p:nvSpPr>
        <p:spPr>
          <a:xfrm>
            <a:off x="553627" y="2192926"/>
            <a:ext cx="1193170" cy="244699"/>
          </a:xfrm>
          <a:prstGeom prst="rect">
            <a:avLst/>
          </a:prstGeom>
          <a:solidFill>
            <a:srgbClr val="34BE5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2009</a:t>
            </a:r>
            <a:endParaRPr kumimoji="0" lang="en-GB" sz="16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8" name="Rectangle 7">
            <a:extLst>
              <a:ext uri="{FF2B5EF4-FFF2-40B4-BE49-F238E27FC236}">
                <a16:creationId xmlns:a16="http://schemas.microsoft.com/office/drawing/2014/main" id="{5E00BD46-1CD1-5079-CD99-469EF43630C0}"/>
              </a:ext>
            </a:extLst>
          </p:cNvPr>
          <p:cNvSpPr/>
          <p:nvPr/>
        </p:nvSpPr>
        <p:spPr>
          <a:xfrm>
            <a:off x="553627" y="2668906"/>
            <a:ext cx="1193170" cy="244699"/>
          </a:xfrm>
          <a:prstGeom prst="rect">
            <a:avLst/>
          </a:prstGeom>
          <a:solidFill>
            <a:srgbClr val="EE7D1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2010</a:t>
            </a:r>
            <a:endParaRPr kumimoji="0" lang="en-GB" sz="16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9" name="Rectangle 8">
            <a:extLst>
              <a:ext uri="{FF2B5EF4-FFF2-40B4-BE49-F238E27FC236}">
                <a16:creationId xmlns:a16="http://schemas.microsoft.com/office/drawing/2014/main" id="{569D1884-70ED-6879-D380-16F4DD6E333F}"/>
              </a:ext>
            </a:extLst>
          </p:cNvPr>
          <p:cNvSpPr/>
          <p:nvPr/>
        </p:nvSpPr>
        <p:spPr>
          <a:xfrm>
            <a:off x="553627" y="3183522"/>
            <a:ext cx="1193170" cy="244699"/>
          </a:xfrm>
          <a:prstGeom prst="rect">
            <a:avLst/>
          </a:prstGeom>
          <a:solidFill>
            <a:srgbClr val="4482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2011</a:t>
            </a:r>
            <a:endParaRPr kumimoji="0" lang="en-GB" sz="16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0" name="Rectangle 9">
            <a:extLst>
              <a:ext uri="{FF2B5EF4-FFF2-40B4-BE49-F238E27FC236}">
                <a16:creationId xmlns:a16="http://schemas.microsoft.com/office/drawing/2014/main" id="{0245206C-8CB3-A345-DAA3-FBFA6C6F09E9}"/>
              </a:ext>
            </a:extLst>
          </p:cNvPr>
          <p:cNvSpPr/>
          <p:nvPr/>
        </p:nvSpPr>
        <p:spPr>
          <a:xfrm>
            <a:off x="553627" y="3698138"/>
            <a:ext cx="1193170" cy="244699"/>
          </a:xfrm>
          <a:prstGeom prst="rect">
            <a:avLst/>
          </a:prstGeom>
          <a:solidFill>
            <a:srgbClr val="547C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2015</a:t>
            </a:r>
            <a:endParaRPr kumimoji="0" lang="en-GB" sz="16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Rectangle 10">
            <a:extLst>
              <a:ext uri="{FF2B5EF4-FFF2-40B4-BE49-F238E27FC236}">
                <a16:creationId xmlns:a16="http://schemas.microsoft.com/office/drawing/2014/main" id="{E7C7AE9E-37B4-16B6-EC6F-BAA78C2AACAE}"/>
              </a:ext>
            </a:extLst>
          </p:cNvPr>
          <p:cNvSpPr/>
          <p:nvPr/>
        </p:nvSpPr>
        <p:spPr>
          <a:xfrm>
            <a:off x="553627" y="4212754"/>
            <a:ext cx="1193170" cy="244699"/>
          </a:xfrm>
          <a:prstGeom prst="rect">
            <a:avLst/>
          </a:prstGeom>
          <a:solidFill>
            <a:srgbClr val="34BE5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2016</a:t>
            </a:r>
            <a:endParaRPr kumimoji="0" lang="en-GB" sz="16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2" name="Rectangle 11">
            <a:extLst>
              <a:ext uri="{FF2B5EF4-FFF2-40B4-BE49-F238E27FC236}">
                <a16:creationId xmlns:a16="http://schemas.microsoft.com/office/drawing/2014/main" id="{36C727B2-0FFF-90D7-0E8D-B797357A95B6}"/>
              </a:ext>
            </a:extLst>
          </p:cNvPr>
          <p:cNvSpPr/>
          <p:nvPr/>
        </p:nvSpPr>
        <p:spPr>
          <a:xfrm>
            <a:off x="553627" y="4727370"/>
            <a:ext cx="1193170" cy="244699"/>
          </a:xfrm>
          <a:prstGeom prst="rect">
            <a:avLst/>
          </a:prstGeom>
          <a:solidFill>
            <a:srgbClr val="EE7D1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2018</a:t>
            </a:r>
            <a:endParaRPr kumimoji="0" lang="en-GB" sz="16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 name="Rectangle 12">
            <a:extLst>
              <a:ext uri="{FF2B5EF4-FFF2-40B4-BE49-F238E27FC236}">
                <a16:creationId xmlns:a16="http://schemas.microsoft.com/office/drawing/2014/main" id="{D8D1CF8C-02AF-CA15-3E3B-D43B7C9BA67A}"/>
              </a:ext>
            </a:extLst>
          </p:cNvPr>
          <p:cNvSpPr/>
          <p:nvPr/>
        </p:nvSpPr>
        <p:spPr>
          <a:xfrm>
            <a:off x="553627" y="5241986"/>
            <a:ext cx="1193170" cy="244699"/>
          </a:xfrm>
          <a:prstGeom prst="rect">
            <a:avLst/>
          </a:prstGeom>
          <a:solidFill>
            <a:srgbClr val="4482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2019</a:t>
            </a:r>
            <a:endParaRPr kumimoji="0" lang="en-GB" sz="16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4" name="Rectangle 13">
            <a:extLst>
              <a:ext uri="{FF2B5EF4-FFF2-40B4-BE49-F238E27FC236}">
                <a16:creationId xmlns:a16="http://schemas.microsoft.com/office/drawing/2014/main" id="{A822673B-BA5F-0DAC-7937-91559B2596D6}"/>
              </a:ext>
            </a:extLst>
          </p:cNvPr>
          <p:cNvSpPr/>
          <p:nvPr/>
        </p:nvSpPr>
        <p:spPr>
          <a:xfrm>
            <a:off x="553627" y="5756602"/>
            <a:ext cx="1193170" cy="244699"/>
          </a:xfrm>
          <a:prstGeom prst="rect">
            <a:avLst/>
          </a:prstGeom>
          <a:solidFill>
            <a:srgbClr val="547C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2020</a:t>
            </a:r>
            <a:endParaRPr kumimoji="0" lang="en-GB" sz="16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5" name="Rectangle 14">
            <a:extLst>
              <a:ext uri="{FF2B5EF4-FFF2-40B4-BE49-F238E27FC236}">
                <a16:creationId xmlns:a16="http://schemas.microsoft.com/office/drawing/2014/main" id="{EB5F050D-A0A4-690F-FF0C-FE805C294D88}"/>
              </a:ext>
            </a:extLst>
          </p:cNvPr>
          <p:cNvSpPr/>
          <p:nvPr/>
        </p:nvSpPr>
        <p:spPr>
          <a:xfrm>
            <a:off x="553627" y="6271218"/>
            <a:ext cx="1193170" cy="244699"/>
          </a:xfrm>
          <a:prstGeom prst="rect">
            <a:avLst/>
          </a:prstGeom>
          <a:solidFill>
            <a:srgbClr val="34BE5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2021</a:t>
            </a:r>
            <a:endParaRPr kumimoji="0" lang="en-GB" sz="16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6" name="Rectangle 15">
            <a:extLst>
              <a:ext uri="{FF2B5EF4-FFF2-40B4-BE49-F238E27FC236}">
                <a16:creationId xmlns:a16="http://schemas.microsoft.com/office/drawing/2014/main" id="{0CA35CE2-3C3D-3219-4B88-C5645B63D9FF}"/>
              </a:ext>
            </a:extLst>
          </p:cNvPr>
          <p:cNvSpPr/>
          <p:nvPr/>
        </p:nvSpPr>
        <p:spPr>
          <a:xfrm>
            <a:off x="1761550" y="2157807"/>
            <a:ext cx="6570936" cy="586956"/>
          </a:xfrm>
          <a:prstGeom prst="rect">
            <a:avLst/>
          </a:prstGeom>
        </p:spPr>
        <p:txBody>
          <a:bodyPr wrap="square">
            <a:spAutoFit/>
          </a:bodyPr>
          <a:lstStyle/>
          <a:p>
            <a:pPr marL="236220" marR="123825" lvl="0" indent="-6350" algn="l" defTabSz="914400" rtl="0" eaLnBrk="0" fontAlgn="base" latinLnBrk="0" hangingPunct="0">
              <a:lnSpc>
                <a:spcPct val="103000"/>
              </a:lnSpc>
              <a:spcBef>
                <a:spcPct val="0"/>
              </a:spcBef>
              <a:spcAft>
                <a:spcPts val="15"/>
              </a:spcAft>
              <a:buClrTx/>
              <a:buSzTx/>
              <a:buFontTx/>
              <a:buNone/>
              <a:tabLst/>
              <a:defRPr/>
            </a:pPr>
            <a:r>
              <a:rPr kumimoji="0" lang="en-GB" sz="16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TOBAM chooses Human Rights as its philanthropy field.</a:t>
            </a:r>
          </a:p>
          <a:p>
            <a:pPr marL="236220" marR="123825" lvl="0" indent="-6350" algn="l" defTabSz="914400" rtl="0" eaLnBrk="0" fontAlgn="base" latinLnBrk="0" hangingPunct="0">
              <a:lnSpc>
                <a:spcPct val="103000"/>
              </a:lnSpc>
              <a:spcBef>
                <a:spcPct val="0"/>
              </a:spcBef>
              <a:spcAft>
                <a:spcPts val="15"/>
              </a:spcAft>
              <a:buClrTx/>
              <a:buSzTx/>
              <a:buFontTx/>
              <a:buNone/>
              <a:tabLst/>
              <a:defRPr/>
            </a:pPr>
            <a:r>
              <a:rPr kumimoji="0" lang="en-GB" sz="16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First donation to </a:t>
            </a:r>
            <a:r>
              <a:rPr kumimoji="0" lang="en-GB" sz="1600" b="1"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Amnesty International</a:t>
            </a:r>
          </a:p>
        </p:txBody>
      </p:sp>
      <p:sp>
        <p:nvSpPr>
          <p:cNvPr id="17" name="Rectangle 16">
            <a:extLst>
              <a:ext uri="{FF2B5EF4-FFF2-40B4-BE49-F238E27FC236}">
                <a16:creationId xmlns:a16="http://schemas.microsoft.com/office/drawing/2014/main" id="{9264A7F0-9404-EFB2-0294-2C9ECCAF6FB3}"/>
              </a:ext>
            </a:extLst>
          </p:cNvPr>
          <p:cNvSpPr/>
          <p:nvPr/>
        </p:nvSpPr>
        <p:spPr>
          <a:xfrm>
            <a:off x="1746797" y="3124497"/>
            <a:ext cx="6888427" cy="333361"/>
          </a:xfrm>
          <a:prstGeom prst="rect">
            <a:avLst/>
          </a:prstGeom>
        </p:spPr>
        <p:txBody>
          <a:bodyPr wrap="square">
            <a:spAutoFit/>
          </a:bodyPr>
          <a:lstStyle/>
          <a:p>
            <a:pPr marL="236220" marR="123825" lvl="0" indent="-6350" algn="l" defTabSz="914400" rtl="0" eaLnBrk="0" fontAlgn="base" latinLnBrk="0" hangingPunct="0">
              <a:lnSpc>
                <a:spcPct val="103000"/>
              </a:lnSpc>
              <a:spcBef>
                <a:spcPct val="0"/>
              </a:spcBef>
              <a:spcAft>
                <a:spcPts val="15"/>
              </a:spcAft>
              <a:buClrTx/>
              <a:buSzTx/>
              <a:buFontTx/>
              <a:buNone/>
              <a:tabLst/>
              <a:defRPr/>
            </a:pPr>
            <a:r>
              <a:rPr kumimoji="0" lang="en-GB" sz="16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Set up Systematic Revenue-Linked Donation Program (AB EM)</a:t>
            </a:r>
          </a:p>
        </p:txBody>
      </p:sp>
      <p:sp>
        <p:nvSpPr>
          <p:cNvPr id="18" name="Rectangle 17">
            <a:extLst>
              <a:ext uri="{FF2B5EF4-FFF2-40B4-BE49-F238E27FC236}">
                <a16:creationId xmlns:a16="http://schemas.microsoft.com/office/drawing/2014/main" id="{D81CE47D-3BDE-63C0-F20B-0C2006EE60A5}"/>
              </a:ext>
            </a:extLst>
          </p:cNvPr>
          <p:cNvSpPr/>
          <p:nvPr/>
        </p:nvSpPr>
        <p:spPr>
          <a:xfrm>
            <a:off x="568380" y="6756197"/>
            <a:ext cx="1193170" cy="244699"/>
          </a:xfrm>
          <a:prstGeom prst="rect">
            <a:avLst/>
          </a:prstGeom>
          <a:solidFill>
            <a:srgbClr val="EE7D1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2023</a:t>
            </a:r>
            <a:endParaRPr kumimoji="0" lang="en-GB" sz="16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0" name="Rectangle 19">
            <a:extLst>
              <a:ext uri="{FF2B5EF4-FFF2-40B4-BE49-F238E27FC236}">
                <a16:creationId xmlns:a16="http://schemas.microsoft.com/office/drawing/2014/main" id="{CC776F18-1FD5-1797-787E-26618799A654}"/>
              </a:ext>
            </a:extLst>
          </p:cNvPr>
          <p:cNvSpPr/>
          <p:nvPr/>
        </p:nvSpPr>
        <p:spPr>
          <a:xfrm>
            <a:off x="1711627" y="2642786"/>
            <a:ext cx="7022407" cy="333361"/>
          </a:xfrm>
          <a:prstGeom prst="rect">
            <a:avLst/>
          </a:prstGeom>
        </p:spPr>
        <p:txBody>
          <a:bodyPr wrap="square">
            <a:spAutoFit/>
          </a:bodyPr>
          <a:lstStyle/>
          <a:p>
            <a:pPr marL="236220" marR="123825" lvl="0" indent="-6350" algn="l" defTabSz="914400" rtl="0" eaLnBrk="0" fontAlgn="base" latinLnBrk="0" hangingPunct="0">
              <a:lnSpc>
                <a:spcPct val="103000"/>
              </a:lnSpc>
              <a:spcBef>
                <a:spcPct val="0"/>
              </a:spcBef>
              <a:spcAft>
                <a:spcPts val="15"/>
              </a:spcAft>
              <a:buClrTx/>
              <a:buSzTx/>
              <a:buFontTx/>
              <a:buNone/>
              <a:tabLst/>
              <a:defRPr/>
            </a:pPr>
            <a:r>
              <a:rPr kumimoji="0" lang="en-GB" sz="16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 TOBAM becomes signatory of the </a:t>
            </a:r>
            <a:r>
              <a:rPr kumimoji="0" lang="en-GB" sz="1600" b="1"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United Nations Global Compact </a:t>
            </a:r>
          </a:p>
        </p:txBody>
      </p:sp>
      <p:pic>
        <p:nvPicPr>
          <p:cNvPr id="22" name="Picture 21">
            <a:extLst>
              <a:ext uri="{FF2B5EF4-FFF2-40B4-BE49-F238E27FC236}">
                <a16:creationId xmlns:a16="http://schemas.microsoft.com/office/drawing/2014/main" id="{E1CE7236-58E0-67E3-DE56-B454879B8BE9}"/>
              </a:ext>
            </a:extLst>
          </p:cNvPr>
          <p:cNvPicPr>
            <a:picLocks noChangeAspect="1"/>
          </p:cNvPicPr>
          <p:nvPr/>
        </p:nvPicPr>
        <p:blipFill>
          <a:blip r:embed="rId2"/>
          <a:stretch>
            <a:fillRect/>
          </a:stretch>
        </p:blipFill>
        <p:spPr>
          <a:xfrm>
            <a:off x="8734036" y="2724392"/>
            <a:ext cx="1109816" cy="400105"/>
          </a:xfrm>
          <a:prstGeom prst="rect">
            <a:avLst/>
          </a:prstGeom>
        </p:spPr>
      </p:pic>
      <p:pic>
        <p:nvPicPr>
          <p:cNvPr id="24" name="Picture 23">
            <a:extLst>
              <a:ext uri="{FF2B5EF4-FFF2-40B4-BE49-F238E27FC236}">
                <a16:creationId xmlns:a16="http://schemas.microsoft.com/office/drawing/2014/main" id="{3ED132FA-CBBC-DAB4-63C5-3B8F66B892A8}"/>
              </a:ext>
            </a:extLst>
          </p:cNvPr>
          <p:cNvPicPr>
            <a:picLocks noChangeAspect="1"/>
          </p:cNvPicPr>
          <p:nvPr/>
        </p:nvPicPr>
        <p:blipFill rotWithShape="1">
          <a:blip r:embed="rId3"/>
          <a:srcRect t="-9595"/>
          <a:stretch/>
        </p:blipFill>
        <p:spPr>
          <a:xfrm>
            <a:off x="8734036" y="1975503"/>
            <a:ext cx="1096923" cy="483168"/>
          </a:xfrm>
          <a:prstGeom prst="rect">
            <a:avLst/>
          </a:prstGeom>
        </p:spPr>
      </p:pic>
      <p:sp>
        <p:nvSpPr>
          <p:cNvPr id="25" name="Rectangle 24">
            <a:extLst>
              <a:ext uri="{FF2B5EF4-FFF2-40B4-BE49-F238E27FC236}">
                <a16:creationId xmlns:a16="http://schemas.microsoft.com/office/drawing/2014/main" id="{560834F6-81F3-2659-FDC7-3A6CA88FD45E}"/>
              </a:ext>
            </a:extLst>
          </p:cNvPr>
          <p:cNvSpPr/>
          <p:nvPr/>
        </p:nvSpPr>
        <p:spPr>
          <a:xfrm>
            <a:off x="1738104" y="3626572"/>
            <a:ext cx="6836807" cy="586956"/>
          </a:xfrm>
          <a:prstGeom prst="rect">
            <a:avLst/>
          </a:prstGeom>
        </p:spPr>
        <p:txBody>
          <a:bodyPr wrap="square">
            <a:spAutoFit/>
          </a:bodyPr>
          <a:lstStyle/>
          <a:p>
            <a:pPr marL="236220" marR="123825" lvl="0" indent="-6350" algn="l" defTabSz="914400" rtl="0" eaLnBrk="0" fontAlgn="base" latinLnBrk="0" hangingPunct="0">
              <a:lnSpc>
                <a:spcPct val="103000"/>
              </a:lnSpc>
              <a:spcBef>
                <a:spcPct val="0"/>
              </a:spcBef>
              <a:spcAft>
                <a:spcPts val="15"/>
              </a:spcAft>
              <a:buClrTx/>
              <a:buSzTx/>
              <a:buFontTx/>
              <a:buNone/>
              <a:tabLst/>
              <a:defRPr/>
            </a:pPr>
            <a:r>
              <a:rPr kumimoji="0" lang="en-GB" sz="16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Onboarding of </a:t>
            </a:r>
            <a:r>
              <a:rPr kumimoji="0" lang="en-GB" sz="1600" b="1"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Human Rights Watch </a:t>
            </a:r>
            <a:r>
              <a:rPr kumimoji="0" lang="en-GB" sz="16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In TOBAM’s Donation Process</a:t>
            </a:r>
          </a:p>
          <a:p>
            <a:pPr marL="236220" marR="123825" lvl="0" indent="-6350" algn="l" defTabSz="914400" rtl="0" eaLnBrk="0" fontAlgn="base" latinLnBrk="0" hangingPunct="0">
              <a:lnSpc>
                <a:spcPct val="103000"/>
              </a:lnSpc>
              <a:spcBef>
                <a:spcPct val="0"/>
              </a:spcBef>
              <a:spcAft>
                <a:spcPts val="15"/>
              </a:spcAft>
              <a:buClrTx/>
              <a:buSzTx/>
              <a:buFontTx/>
              <a:buNone/>
              <a:tabLst/>
              <a:defRPr/>
            </a:pPr>
            <a:r>
              <a:rPr kumimoji="0" lang="en-GB" sz="16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Ukraine project</a:t>
            </a:r>
          </a:p>
        </p:txBody>
      </p:sp>
      <p:pic>
        <p:nvPicPr>
          <p:cNvPr id="28" name="Picture 27">
            <a:extLst>
              <a:ext uri="{FF2B5EF4-FFF2-40B4-BE49-F238E27FC236}">
                <a16:creationId xmlns:a16="http://schemas.microsoft.com/office/drawing/2014/main" id="{67412485-37F5-113A-9779-733C7D470C26}"/>
              </a:ext>
            </a:extLst>
          </p:cNvPr>
          <p:cNvPicPr>
            <a:picLocks noChangeAspect="1"/>
          </p:cNvPicPr>
          <p:nvPr/>
        </p:nvPicPr>
        <p:blipFill>
          <a:blip r:embed="rId4"/>
          <a:stretch>
            <a:fillRect/>
          </a:stretch>
        </p:blipFill>
        <p:spPr>
          <a:xfrm>
            <a:off x="8998360" y="3335988"/>
            <a:ext cx="581168" cy="581168"/>
          </a:xfrm>
          <a:prstGeom prst="rect">
            <a:avLst/>
          </a:prstGeom>
        </p:spPr>
      </p:pic>
      <p:sp>
        <p:nvSpPr>
          <p:cNvPr id="29" name="Rectangle 28">
            <a:extLst>
              <a:ext uri="{FF2B5EF4-FFF2-40B4-BE49-F238E27FC236}">
                <a16:creationId xmlns:a16="http://schemas.microsoft.com/office/drawing/2014/main" id="{E52DDA29-ADC1-0D9A-9E9E-03053045AC34}"/>
              </a:ext>
            </a:extLst>
          </p:cNvPr>
          <p:cNvSpPr/>
          <p:nvPr/>
        </p:nvSpPr>
        <p:spPr>
          <a:xfrm>
            <a:off x="1711626" y="5658924"/>
            <a:ext cx="6836807" cy="333361"/>
          </a:xfrm>
          <a:prstGeom prst="rect">
            <a:avLst/>
          </a:prstGeom>
        </p:spPr>
        <p:txBody>
          <a:bodyPr wrap="square">
            <a:spAutoFit/>
          </a:bodyPr>
          <a:lstStyle/>
          <a:p>
            <a:pPr marL="236220" marR="123825" lvl="0" indent="-6350" algn="l" defTabSz="914400" rtl="0" eaLnBrk="0" fontAlgn="base" latinLnBrk="0" hangingPunct="0">
              <a:lnSpc>
                <a:spcPct val="103000"/>
              </a:lnSpc>
              <a:spcBef>
                <a:spcPct val="0"/>
              </a:spcBef>
              <a:spcAft>
                <a:spcPts val="15"/>
              </a:spcAft>
              <a:buClrTx/>
              <a:buSzTx/>
              <a:buFontTx/>
              <a:buNone/>
              <a:tabLst/>
              <a:defRPr/>
            </a:pPr>
            <a:r>
              <a:rPr kumimoji="0" lang="en-GB" sz="16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Onboarding of </a:t>
            </a:r>
            <a:r>
              <a:rPr kumimoji="0" lang="en-GB" sz="1600" b="1"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Reporters without Borders</a:t>
            </a:r>
          </a:p>
        </p:txBody>
      </p:sp>
      <p:pic>
        <p:nvPicPr>
          <p:cNvPr id="30" name="Picture 1">
            <a:extLst>
              <a:ext uri="{FF2B5EF4-FFF2-40B4-BE49-F238E27FC236}">
                <a16:creationId xmlns:a16="http://schemas.microsoft.com/office/drawing/2014/main" id="{605934A7-A30B-C8FE-AC34-322A590E5C16}"/>
              </a:ext>
            </a:extLst>
          </p:cNvPr>
          <p:cNvPicPr>
            <a:picLocks noChangeAspect="1"/>
          </p:cNvPicPr>
          <p:nvPr/>
        </p:nvPicPr>
        <p:blipFill>
          <a:blip r:embed="rId5"/>
          <a:stretch>
            <a:fillRect/>
          </a:stretch>
        </p:blipFill>
        <p:spPr>
          <a:xfrm>
            <a:off x="8484088" y="6253490"/>
            <a:ext cx="1328113" cy="346675"/>
          </a:xfrm>
          <a:prstGeom prst="rect">
            <a:avLst/>
          </a:prstGeom>
        </p:spPr>
      </p:pic>
      <p:pic>
        <p:nvPicPr>
          <p:cNvPr id="33" name="Picture 32">
            <a:extLst>
              <a:ext uri="{FF2B5EF4-FFF2-40B4-BE49-F238E27FC236}">
                <a16:creationId xmlns:a16="http://schemas.microsoft.com/office/drawing/2014/main" id="{97D3CF2E-E95F-C7C6-F7CB-6A3A1C35BDCB}"/>
              </a:ext>
            </a:extLst>
          </p:cNvPr>
          <p:cNvPicPr>
            <a:picLocks noChangeAspect="1"/>
          </p:cNvPicPr>
          <p:nvPr/>
        </p:nvPicPr>
        <p:blipFill>
          <a:blip r:embed="rId6"/>
          <a:stretch>
            <a:fillRect/>
          </a:stretch>
        </p:blipFill>
        <p:spPr>
          <a:xfrm>
            <a:off x="6771170" y="4796335"/>
            <a:ext cx="1722769" cy="1274131"/>
          </a:xfrm>
          <a:prstGeom prst="rect">
            <a:avLst/>
          </a:prstGeom>
          <a:ln>
            <a:solidFill>
              <a:srgbClr val="34BE54"/>
            </a:solidFill>
          </a:ln>
        </p:spPr>
      </p:pic>
      <p:pic>
        <p:nvPicPr>
          <p:cNvPr id="35" name="Picture 34">
            <a:extLst>
              <a:ext uri="{FF2B5EF4-FFF2-40B4-BE49-F238E27FC236}">
                <a16:creationId xmlns:a16="http://schemas.microsoft.com/office/drawing/2014/main" id="{AFFE0823-9A68-E726-8B37-656977B834CD}"/>
              </a:ext>
            </a:extLst>
          </p:cNvPr>
          <p:cNvPicPr>
            <a:picLocks noChangeAspect="1"/>
          </p:cNvPicPr>
          <p:nvPr/>
        </p:nvPicPr>
        <p:blipFill>
          <a:blip r:embed="rId7"/>
          <a:stretch>
            <a:fillRect/>
          </a:stretch>
        </p:blipFill>
        <p:spPr>
          <a:xfrm>
            <a:off x="7233076" y="3953415"/>
            <a:ext cx="1628786" cy="1477638"/>
          </a:xfrm>
          <a:prstGeom prst="rect">
            <a:avLst/>
          </a:prstGeom>
          <a:ln>
            <a:solidFill>
              <a:srgbClr val="34BE54"/>
            </a:solidFill>
          </a:ln>
        </p:spPr>
      </p:pic>
      <p:sp>
        <p:nvSpPr>
          <p:cNvPr id="36" name="Rectangle 35">
            <a:extLst>
              <a:ext uri="{FF2B5EF4-FFF2-40B4-BE49-F238E27FC236}">
                <a16:creationId xmlns:a16="http://schemas.microsoft.com/office/drawing/2014/main" id="{A4EA0829-7677-2765-8C70-C814ABABBF36}"/>
              </a:ext>
            </a:extLst>
          </p:cNvPr>
          <p:cNvSpPr/>
          <p:nvPr/>
        </p:nvSpPr>
        <p:spPr>
          <a:xfrm>
            <a:off x="1761550" y="4179450"/>
            <a:ext cx="4378908" cy="1347741"/>
          </a:xfrm>
          <a:prstGeom prst="rect">
            <a:avLst/>
          </a:prstGeom>
        </p:spPr>
        <p:txBody>
          <a:bodyPr wrap="square">
            <a:spAutoFit/>
          </a:bodyPr>
          <a:lstStyle/>
          <a:p>
            <a:pPr marL="236220" marR="123825" lvl="0" indent="-6350" algn="l" defTabSz="914400" rtl="0" eaLnBrk="0" fontAlgn="base" latinLnBrk="0" hangingPunct="0">
              <a:lnSpc>
                <a:spcPct val="103000"/>
              </a:lnSpc>
              <a:spcBef>
                <a:spcPct val="0"/>
              </a:spcBef>
              <a:spcAft>
                <a:spcPts val="15"/>
              </a:spcAft>
              <a:buClrTx/>
              <a:buSzTx/>
              <a:buFontTx/>
              <a:buNone/>
              <a:tabLst/>
              <a:defRPr/>
            </a:pPr>
            <a:r>
              <a:rPr kumimoji="0" lang="en-GB" sz="16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Promotion and Education around Human Rights Key Challenges</a:t>
            </a:r>
          </a:p>
          <a:p>
            <a:pPr marL="236220" marR="123825" lvl="0" indent="-6350" algn="l" defTabSz="914400" rtl="0" eaLnBrk="0" fontAlgn="base" latinLnBrk="0" hangingPunct="0">
              <a:lnSpc>
                <a:spcPct val="103000"/>
              </a:lnSpc>
              <a:spcBef>
                <a:spcPct val="0"/>
              </a:spcBef>
              <a:spcAft>
                <a:spcPts val="15"/>
              </a:spcAft>
              <a:buClrTx/>
              <a:buSzTx/>
              <a:buFontTx/>
              <a:buNone/>
              <a:tabLst/>
              <a:defRPr/>
            </a:pPr>
            <a:endParaRPr kumimoji="0" lang="en-GB" sz="1600" b="0" i="1"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endParaRPr>
          </a:p>
          <a:p>
            <a:pPr marL="236220" marR="123825" lvl="0" indent="-6350" algn="l" defTabSz="914400" rtl="0" eaLnBrk="0" fontAlgn="base" latinLnBrk="0" hangingPunct="0">
              <a:lnSpc>
                <a:spcPct val="103000"/>
              </a:lnSpc>
              <a:spcBef>
                <a:spcPct val="0"/>
              </a:spcBef>
              <a:spcAft>
                <a:spcPts val="15"/>
              </a:spcAft>
              <a:buClrTx/>
              <a:buSzTx/>
              <a:buFontTx/>
              <a:buNone/>
              <a:tabLst/>
              <a:defRPr/>
            </a:pPr>
            <a:r>
              <a:rPr kumimoji="0" lang="en-GB" sz="1600" b="0" i="1"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Conferences, Interviews, Webinar, Internal presentation</a:t>
            </a:r>
          </a:p>
        </p:txBody>
      </p:sp>
      <p:sp>
        <p:nvSpPr>
          <p:cNvPr id="37" name="Rectangle 36">
            <a:extLst>
              <a:ext uri="{FF2B5EF4-FFF2-40B4-BE49-F238E27FC236}">
                <a16:creationId xmlns:a16="http://schemas.microsoft.com/office/drawing/2014/main" id="{61225869-8476-FBBA-0991-6A697AB05C38}"/>
              </a:ext>
            </a:extLst>
          </p:cNvPr>
          <p:cNvSpPr/>
          <p:nvPr/>
        </p:nvSpPr>
        <p:spPr>
          <a:xfrm>
            <a:off x="1711626" y="6226886"/>
            <a:ext cx="6836807" cy="333361"/>
          </a:xfrm>
          <a:prstGeom prst="rect">
            <a:avLst/>
          </a:prstGeom>
        </p:spPr>
        <p:txBody>
          <a:bodyPr wrap="square">
            <a:spAutoFit/>
          </a:bodyPr>
          <a:lstStyle/>
          <a:p>
            <a:pPr marL="236220" marR="123825" lvl="0" indent="-6350" algn="l" defTabSz="914400" rtl="0" eaLnBrk="0" fontAlgn="base" latinLnBrk="0" hangingPunct="0">
              <a:lnSpc>
                <a:spcPct val="103000"/>
              </a:lnSpc>
              <a:spcBef>
                <a:spcPct val="0"/>
              </a:spcBef>
              <a:spcAft>
                <a:spcPts val="15"/>
              </a:spcAft>
              <a:buClrTx/>
              <a:buSzTx/>
              <a:buFontTx/>
              <a:buNone/>
              <a:tabLst/>
              <a:defRPr/>
            </a:pPr>
            <a:r>
              <a:rPr kumimoji="0" lang="en-GB" sz="16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Fundraising Campaign for Ukraine in coordination with HRW</a:t>
            </a:r>
          </a:p>
        </p:txBody>
      </p:sp>
      <p:sp>
        <p:nvSpPr>
          <p:cNvPr id="38" name="Rectangle 37">
            <a:extLst>
              <a:ext uri="{FF2B5EF4-FFF2-40B4-BE49-F238E27FC236}">
                <a16:creationId xmlns:a16="http://schemas.microsoft.com/office/drawing/2014/main" id="{4A41E52B-BA14-C857-B40A-D0ECEF71211F}"/>
              </a:ext>
            </a:extLst>
          </p:cNvPr>
          <p:cNvSpPr/>
          <p:nvPr/>
        </p:nvSpPr>
        <p:spPr>
          <a:xfrm>
            <a:off x="1711626" y="5899204"/>
            <a:ext cx="6836807" cy="333361"/>
          </a:xfrm>
          <a:prstGeom prst="rect">
            <a:avLst/>
          </a:prstGeom>
        </p:spPr>
        <p:txBody>
          <a:bodyPr wrap="square">
            <a:spAutoFit/>
          </a:bodyPr>
          <a:lstStyle/>
          <a:p>
            <a:pPr marL="236220" marR="123825" lvl="0" indent="-6350" algn="l" defTabSz="914400" rtl="0" eaLnBrk="0" fontAlgn="base" latinLnBrk="0" hangingPunct="0">
              <a:lnSpc>
                <a:spcPct val="103000"/>
              </a:lnSpc>
              <a:spcBef>
                <a:spcPct val="0"/>
              </a:spcBef>
              <a:spcAft>
                <a:spcPts val="15"/>
              </a:spcAft>
              <a:buClrTx/>
              <a:buSzTx/>
              <a:buFontTx/>
              <a:buNone/>
              <a:tabLst/>
              <a:defRPr/>
            </a:pPr>
            <a:r>
              <a:rPr kumimoji="0" lang="en-GB" sz="16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Fundraising Campaign after the Blast in Beirut</a:t>
            </a:r>
          </a:p>
        </p:txBody>
      </p:sp>
      <p:pic>
        <p:nvPicPr>
          <p:cNvPr id="40" name="Picture 39">
            <a:extLst>
              <a:ext uri="{FF2B5EF4-FFF2-40B4-BE49-F238E27FC236}">
                <a16:creationId xmlns:a16="http://schemas.microsoft.com/office/drawing/2014/main" id="{05AED994-6799-6FFC-8F14-2E8386691A17}"/>
              </a:ext>
            </a:extLst>
          </p:cNvPr>
          <p:cNvPicPr>
            <a:picLocks noChangeAspect="1"/>
          </p:cNvPicPr>
          <p:nvPr/>
        </p:nvPicPr>
        <p:blipFill>
          <a:blip r:embed="rId8"/>
          <a:stretch>
            <a:fillRect/>
          </a:stretch>
        </p:blipFill>
        <p:spPr>
          <a:xfrm>
            <a:off x="8493939" y="4766404"/>
            <a:ext cx="1458579" cy="1330005"/>
          </a:xfrm>
          <a:prstGeom prst="rect">
            <a:avLst/>
          </a:prstGeom>
          <a:ln>
            <a:solidFill>
              <a:srgbClr val="34BE54"/>
            </a:solidFill>
          </a:ln>
        </p:spPr>
      </p:pic>
      <p:sp>
        <p:nvSpPr>
          <p:cNvPr id="41" name="Rectangle 40">
            <a:extLst>
              <a:ext uri="{FF2B5EF4-FFF2-40B4-BE49-F238E27FC236}">
                <a16:creationId xmlns:a16="http://schemas.microsoft.com/office/drawing/2014/main" id="{EEA486D3-55F8-CE99-5226-51372899D3F4}"/>
              </a:ext>
            </a:extLst>
          </p:cNvPr>
          <p:cNvSpPr/>
          <p:nvPr/>
        </p:nvSpPr>
        <p:spPr>
          <a:xfrm>
            <a:off x="1711626" y="6718124"/>
            <a:ext cx="7588491" cy="333361"/>
          </a:xfrm>
          <a:prstGeom prst="rect">
            <a:avLst/>
          </a:prstGeom>
        </p:spPr>
        <p:txBody>
          <a:bodyPr wrap="square">
            <a:spAutoFit/>
          </a:bodyPr>
          <a:lstStyle/>
          <a:p>
            <a:pPr marL="236220" marR="123825" lvl="0" indent="-6350" algn="l" defTabSz="914400" rtl="0" eaLnBrk="0" fontAlgn="base" latinLnBrk="0" hangingPunct="0">
              <a:lnSpc>
                <a:spcPct val="103000"/>
              </a:lnSpc>
              <a:spcBef>
                <a:spcPct val="0"/>
              </a:spcBef>
              <a:spcAft>
                <a:spcPts val="15"/>
              </a:spcAft>
              <a:buClrTx/>
              <a:buSzTx/>
              <a:buFontTx/>
              <a:buNone/>
              <a:tabLst/>
              <a:defRPr/>
            </a:pPr>
            <a:r>
              <a:rPr kumimoji="0" lang="en-GB" sz="1600" b="1" i="0" u="none" strike="noStrike" kern="1200" cap="none" spc="0" normalizeH="0" baseline="0" noProof="0">
                <a:ln>
                  <a:noFill/>
                </a:ln>
                <a:solidFill>
                  <a:srgbClr val="4482F4"/>
                </a:solidFill>
                <a:effectLst/>
                <a:uLnTx/>
                <a:uFillTx/>
                <a:latin typeface="Avenir Next LT Pro" panose="020B0504020202020204" pitchFamily="34" charset="0"/>
                <a:ea typeface="MS PGothic" panose="020B0600070205080204" pitchFamily="34" charset="-128"/>
                <a:cs typeface="+mn-cs"/>
              </a:rPr>
              <a:t>Launching LBRTY®, first fund focused on Civil Rights &amp; Democracy</a:t>
            </a:r>
          </a:p>
        </p:txBody>
      </p:sp>
      <p:pic>
        <p:nvPicPr>
          <p:cNvPr id="43" name="Picture 42">
            <a:extLst>
              <a:ext uri="{FF2B5EF4-FFF2-40B4-BE49-F238E27FC236}">
                <a16:creationId xmlns:a16="http://schemas.microsoft.com/office/drawing/2014/main" id="{7629BFFB-6809-2296-C7E4-AD684A639116}"/>
              </a:ext>
            </a:extLst>
          </p:cNvPr>
          <p:cNvPicPr>
            <a:picLocks noChangeAspect="1"/>
          </p:cNvPicPr>
          <p:nvPr/>
        </p:nvPicPr>
        <p:blipFill rotWithShape="1">
          <a:blip r:embed="rId9"/>
          <a:srcRect b="50505"/>
          <a:stretch/>
        </p:blipFill>
        <p:spPr>
          <a:xfrm>
            <a:off x="7826134" y="4024066"/>
            <a:ext cx="2144624" cy="729492"/>
          </a:xfrm>
          <a:prstGeom prst="rect">
            <a:avLst/>
          </a:prstGeom>
          <a:ln>
            <a:solidFill>
              <a:srgbClr val="34BE54"/>
            </a:solidFill>
          </a:ln>
        </p:spPr>
      </p:pic>
    </p:spTree>
    <p:extLst>
      <p:ext uri="{BB962C8B-B14F-4D97-AF65-F5344CB8AC3E}">
        <p14:creationId xmlns:p14="http://schemas.microsoft.com/office/powerpoint/2010/main" val="191063014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A36B208-62FA-FC5F-80A5-C6D36ECB50EC}"/>
              </a:ext>
            </a:extLst>
          </p:cNvPr>
          <p:cNvSpPr>
            <a:spLocks noGrp="1"/>
          </p:cNvSpPr>
          <p:nvPr>
            <p:ph type="body" sz="quarter" idx="20"/>
          </p:nvPr>
        </p:nvSpPr>
        <p:spPr>
          <a:xfrm>
            <a:off x="450232" y="771504"/>
            <a:ext cx="8462655" cy="412856"/>
          </a:xfrm>
        </p:spPr>
        <p:txBody>
          <a:bodyPr/>
          <a:lstStyle/>
          <a:p>
            <a:r>
              <a:rPr kumimoji="0" lang="en-GB" sz="2000" b="0" i="0" u="none" strike="noStrike" kern="1200" cap="all" spc="0" normalizeH="0" baseline="0" noProof="0">
                <a:ln>
                  <a:noFill/>
                </a:ln>
                <a:solidFill>
                  <a:srgbClr val="EE7D14"/>
                </a:solidFill>
                <a:effectLst/>
                <a:uLnTx/>
                <a:uFillTx/>
                <a:latin typeface="Avenir Next LT Pro"/>
                <a:cs typeface="Arial" panose="020B0604020202020204" pitchFamily="34" charset="0"/>
              </a:rPr>
              <a:t>TOBAM’s commitment to civil rights &amp; democracy</a:t>
            </a:r>
          </a:p>
          <a:p>
            <a:r>
              <a:rPr lang="en-GB" sz="2000" i="1" cap="all">
                <a:latin typeface="Avenir Next LT Pro"/>
                <a:cs typeface="Arial" panose="020B0604020202020204" pitchFamily="34" charset="0"/>
              </a:rPr>
              <a:t>ADDRESSING THE AUTOCRACY risk Driver  …</a:t>
            </a:r>
            <a:r>
              <a:rPr lang="en-GB" sz="1050" i="1" cap="all">
                <a:latin typeface="Avenir Next LT Pro"/>
                <a:cs typeface="Arial" panose="020B0604020202020204" pitchFamily="34" charset="0"/>
              </a:rPr>
              <a:t>because it works</a:t>
            </a:r>
            <a:endParaRPr lang="en-GB" sz="2000" i="1"/>
          </a:p>
          <a:p>
            <a:endParaRPr lang="en-GB" sz="2000"/>
          </a:p>
          <a:p>
            <a:endParaRPr lang="en-GB" sz="2000"/>
          </a:p>
        </p:txBody>
      </p:sp>
      <p:sp>
        <p:nvSpPr>
          <p:cNvPr id="3" name="Text Placeholder 4">
            <a:extLst>
              <a:ext uri="{FF2B5EF4-FFF2-40B4-BE49-F238E27FC236}">
                <a16:creationId xmlns:a16="http://schemas.microsoft.com/office/drawing/2014/main" id="{C02500C4-CC0D-8F1A-8ABD-A299A860EBE9}"/>
              </a:ext>
            </a:extLst>
          </p:cNvPr>
          <p:cNvSpPr txBox="1">
            <a:spLocks/>
          </p:cNvSpPr>
          <p:nvPr/>
        </p:nvSpPr>
        <p:spPr>
          <a:xfrm>
            <a:off x="404220" y="3345034"/>
            <a:ext cx="9143647" cy="1916619"/>
          </a:xfrm>
          <a:prstGeom prst="rect">
            <a:avLst/>
          </a:prstGeom>
        </p:spPr>
        <p:txBody>
          <a:bodyPr vert="horz" lIns="0" tIns="0" rIns="0" bIns="0" rtlCol="0">
            <a:noAutofit/>
          </a:bodyPr>
          <a:lstStyle>
            <a:lvl1pPr marL="0" indent="0" algn="l" defTabSz="708843" rtl="0" eaLnBrk="1" latinLnBrk="0" hangingPunct="1">
              <a:lnSpc>
                <a:spcPct val="100000"/>
              </a:lnSpc>
              <a:spcBef>
                <a:spcPts val="0"/>
              </a:spcBef>
              <a:spcAft>
                <a:spcPts val="465"/>
              </a:spcAft>
              <a:buFontTx/>
              <a:buNone/>
              <a:defRPr sz="1600" b="0" kern="1200" cap="none" baseline="0">
                <a:solidFill>
                  <a:schemeClr val="tx1"/>
                </a:solidFill>
                <a:latin typeface="+mn-lt"/>
                <a:ea typeface="+mn-ea"/>
                <a:cs typeface="Arial" panose="020B0604020202020204" pitchFamily="34" charset="0"/>
              </a:defRPr>
            </a:lvl1pPr>
            <a:lvl2pPr marL="558144" indent="-223258" algn="l" defTabSz="708843" rtl="0" eaLnBrk="1" latinLnBrk="0" hangingPunct="1">
              <a:lnSpc>
                <a:spcPct val="100000"/>
              </a:lnSpc>
              <a:spcBef>
                <a:spcPts val="0"/>
              </a:spcBef>
              <a:spcAft>
                <a:spcPts val="465"/>
              </a:spcAft>
              <a:buClr>
                <a:schemeClr val="bg2"/>
              </a:buClr>
              <a:buFont typeface="Arial" panose="020B0604020202020204" pitchFamily="34" charset="0"/>
              <a:buChar char="•"/>
              <a:defRPr sz="1395" b="0" i="0" kern="1200">
                <a:solidFill>
                  <a:schemeClr val="tx1"/>
                </a:solidFill>
                <a:latin typeface="+mn-lt"/>
                <a:ea typeface="+mn-ea"/>
                <a:cs typeface="Arial" panose="020B0604020202020204" pitchFamily="34" charset="0"/>
              </a:defRPr>
            </a:lvl2pPr>
            <a:lvl3pPr marL="558144" indent="-223258" algn="l" defTabSz="708843" rtl="0" eaLnBrk="1" latinLnBrk="0" hangingPunct="1">
              <a:lnSpc>
                <a:spcPct val="100000"/>
              </a:lnSpc>
              <a:spcBef>
                <a:spcPts val="0"/>
              </a:spcBef>
              <a:spcAft>
                <a:spcPts val="465"/>
              </a:spcAft>
              <a:buClr>
                <a:schemeClr val="accent1"/>
              </a:buClr>
              <a:buFont typeface="Arial" panose="020B0604020202020204" pitchFamily="34" charset="0"/>
              <a:buChar char="•"/>
              <a:defRPr sz="1395" b="0" kern="1200">
                <a:solidFill>
                  <a:schemeClr val="tx1"/>
                </a:solidFill>
                <a:latin typeface="+mn-lt"/>
                <a:ea typeface="+mn-ea"/>
                <a:cs typeface="Arial" panose="020B0604020202020204" pitchFamily="34" charset="0"/>
              </a:defRPr>
            </a:lvl3pPr>
            <a:lvl4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Arial" panose="020B0604020202020204" pitchFamily="34" charset="0"/>
              </a:defRPr>
            </a:lvl4pPr>
            <a:lvl5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Arial" panose="020B0604020202020204" pitchFamily="34" charset="0"/>
              </a:defRPr>
            </a:lvl5pPr>
            <a:lvl6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mn-cs"/>
              </a:defRPr>
            </a:lvl6pPr>
            <a:lvl7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mn-cs"/>
              </a:defRPr>
            </a:lvl7pPr>
            <a:lvl8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mn-cs"/>
              </a:defRPr>
            </a:lvl8pPr>
            <a:lvl9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mn-cs"/>
              </a:defRPr>
            </a:lvl9pPr>
          </a:lstStyle>
          <a:p>
            <a:pPr marL="67634" marR="0" lvl="0" indent="0" algn="just" defTabSz="708843" rtl="0" eaLnBrk="1" fontAlgn="base" latinLnBrk="0" hangingPunct="1">
              <a:lnSpc>
                <a:spcPct val="100000"/>
              </a:lnSpc>
              <a:spcBef>
                <a:spcPts val="0"/>
              </a:spcBef>
              <a:spcAft>
                <a:spcPts val="465"/>
              </a:spcAft>
              <a:buClrTx/>
              <a:buSzTx/>
              <a:buFontTx/>
              <a:buNone/>
              <a:tabLst/>
              <a:defRPr/>
            </a:pPr>
            <a:endParaRPr kumimoji="0" lang="en-US" sz="1691" b="1" i="0" u="none" strike="noStrike" kern="1200" cap="none" spc="0" normalizeH="0" baseline="0" noProof="0">
              <a:ln>
                <a:noFill/>
              </a:ln>
              <a:solidFill>
                <a:srgbClr val="EE7D14"/>
              </a:solidFill>
              <a:effectLst/>
              <a:uLnTx/>
              <a:uFillTx/>
              <a:latin typeface="Avenir Next LT Pro" panose="020B0504020202020204" pitchFamily="34" charset="0"/>
              <a:ea typeface="+mn-ea"/>
              <a:cs typeface="Arial" panose="020B0604020202020204" pitchFamily="34" charset="0"/>
            </a:endParaRPr>
          </a:p>
          <a:p>
            <a:pPr marL="67634" marR="0" lvl="0" indent="0" algn="just" defTabSz="708843" rtl="0" eaLnBrk="1" fontAlgn="base" latinLnBrk="0" hangingPunct="1">
              <a:lnSpc>
                <a:spcPct val="100000"/>
              </a:lnSpc>
              <a:spcBef>
                <a:spcPts val="0"/>
              </a:spcBef>
              <a:spcAft>
                <a:spcPts val="465"/>
              </a:spcAft>
              <a:buClrTx/>
              <a:buSzTx/>
              <a:buFontTx/>
              <a:buNone/>
              <a:tabLst/>
              <a:defRPr/>
            </a:pPr>
            <a:endParaRPr kumimoji="0" lang="en-US" sz="1691" b="1" i="0" u="none" strike="noStrike" kern="1200" cap="none" spc="0" normalizeH="0" baseline="0" noProof="0">
              <a:ln>
                <a:noFill/>
              </a:ln>
              <a:solidFill>
                <a:srgbClr val="EE7D14"/>
              </a:solidFill>
              <a:effectLst/>
              <a:uLnTx/>
              <a:uFillTx/>
              <a:latin typeface="Avenir Next LT Pro" panose="020B0504020202020204" pitchFamily="34" charset="0"/>
              <a:ea typeface="+mn-ea"/>
              <a:cs typeface="Arial" panose="020B0604020202020204" pitchFamily="34" charset="0"/>
            </a:endParaRPr>
          </a:p>
          <a:p>
            <a:pPr marL="0" marR="0" lvl="0" indent="0" algn="just" defTabSz="708843" rtl="0" eaLnBrk="1" fontAlgn="base" latinLnBrk="0" hangingPunct="1">
              <a:lnSpc>
                <a:spcPct val="100000"/>
              </a:lnSpc>
              <a:spcBef>
                <a:spcPts val="0"/>
              </a:spcBef>
              <a:spcAft>
                <a:spcPts val="465"/>
              </a:spcAft>
              <a:buClr>
                <a:srgbClr val="EE7D14"/>
              </a:buClr>
              <a:buSzTx/>
              <a:buFontTx/>
              <a:buNone/>
              <a:tabLst/>
              <a:defRPr/>
            </a:pPr>
            <a:endParaRPr kumimoji="0" lang="fr-FR" sz="1691" b="0" i="1" u="sng" strike="noStrike" kern="1200" cap="none" spc="0" normalizeH="0" baseline="0" noProof="0">
              <a:ln>
                <a:noFill/>
              </a:ln>
              <a:solidFill>
                <a:srgbClr val="333333"/>
              </a:solidFill>
              <a:effectLst/>
              <a:uLnTx/>
              <a:uFillTx/>
              <a:latin typeface="Avenir Next LT Pro" panose="020B0504020202020204" pitchFamily="34" charset="0"/>
              <a:ea typeface="Arial" panose="020B0604020202020204" pitchFamily="34" charset="0"/>
              <a:cs typeface="Arial" panose="020B0604020202020204" pitchFamily="34" charset="0"/>
            </a:endParaRPr>
          </a:p>
          <a:p>
            <a:pPr marL="0" marR="0" lvl="0" indent="0" algn="just" defTabSz="708843" rtl="0" eaLnBrk="1" fontAlgn="base" latinLnBrk="0" hangingPunct="1">
              <a:lnSpc>
                <a:spcPct val="100000"/>
              </a:lnSpc>
              <a:spcBef>
                <a:spcPts val="0"/>
              </a:spcBef>
              <a:spcAft>
                <a:spcPts val="465"/>
              </a:spcAft>
              <a:buClr>
                <a:srgbClr val="EE7D14"/>
              </a:buClr>
              <a:buSzTx/>
              <a:buFontTx/>
              <a:buNone/>
              <a:tabLst/>
              <a:defRPr/>
            </a:pPr>
            <a:endParaRPr kumimoji="0" lang="en-GB" sz="1691" b="0" i="0" u="none" strike="noStrike" kern="1200" cap="none" spc="0" normalizeH="0" baseline="0" noProof="0">
              <a:ln>
                <a:noFill/>
              </a:ln>
              <a:solidFill>
                <a:srgbClr val="333333"/>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708843" rtl="0" eaLnBrk="1" fontAlgn="base" latinLnBrk="0" hangingPunct="1">
              <a:lnSpc>
                <a:spcPct val="100000"/>
              </a:lnSpc>
              <a:spcBef>
                <a:spcPts val="0"/>
              </a:spcBef>
              <a:spcAft>
                <a:spcPts val="465"/>
              </a:spcAft>
              <a:buClr>
                <a:srgbClr val="EE7D14"/>
              </a:buClr>
              <a:buSzTx/>
              <a:buFontTx/>
              <a:buNone/>
              <a:tabLst/>
              <a:defRPr/>
            </a:pPr>
            <a:endParaRPr kumimoji="0" lang="en-US" sz="1315" b="0" i="0" u="none" strike="noStrike" kern="1200" cap="none" spc="0" normalizeH="0" baseline="0" noProof="0">
              <a:ln>
                <a:noFill/>
              </a:ln>
              <a:solidFill>
                <a:prstClr val="black"/>
              </a:solidFill>
              <a:effectLst/>
              <a:uLnTx/>
              <a:uFillTx/>
              <a:latin typeface="Avenir Next LT Pro" panose="020B0504020202020204" pitchFamily="34" charset="0"/>
              <a:ea typeface="SimSun" panose="02010600030101010101" pitchFamily="2" charset="-122"/>
              <a:cs typeface="Times New Roman" panose="02020603050405020304" pitchFamily="18" charset="0"/>
            </a:endParaRPr>
          </a:p>
          <a:p>
            <a:pPr marL="0" marR="0" lvl="0" indent="0" algn="just" defTabSz="708843" rtl="0" eaLnBrk="1" fontAlgn="base" latinLnBrk="0" hangingPunct="1">
              <a:lnSpc>
                <a:spcPct val="100000"/>
              </a:lnSpc>
              <a:spcBef>
                <a:spcPts val="0"/>
              </a:spcBef>
              <a:spcAft>
                <a:spcPts val="465"/>
              </a:spcAft>
              <a:buClrTx/>
              <a:buSzTx/>
              <a:buFontTx/>
              <a:buNone/>
              <a:tabLst/>
              <a:defRPr/>
            </a:pPr>
            <a:endParaRPr kumimoji="0" lang="en-US" sz="1503"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endParaRPr>
          </a:p>
          <a:p>
            <a:pPr marL="0" marR="0" lvl="0" indent="0" algn="l" defTabSz="708843" rtl="0" eaLnBrk="1" fontAlgn="base" latinLnBrk="0" hangingPunct="1">
              <a:lnSpc>
                <a:spcPct val="100000"/>
              </a:lnSpc>
              <a:spcBef>
                <a:spcPts val="0"/>
              </a:spcBef>
              <a:spcAft>
                <a:spcPts val="465"/>
              </a:spcAft>
              <a:buClrTx/>
              <a:buSzTx/>
              <a:buFontTx/>
              <a:buNone/>
              <a:tabLst/>
              <a:defRPr/>
            </a:pPr>
            <a:endParaRPr kumimoji="0" lang="en-US" sz="1503"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endParaRPr>
          </a:p>
          <a:p>
            <a:pPr marL="0" marR="0" lvl="0" indent="0" algn="l" defTabSz="708843" rtl="0" eaLnBrk="1" fontAlgn="base" latinLnBrk="0" hangingPunct="1">
              <a:lnSpc>
                <a:spcPct val="100000"/>
              </a:lnSpc>
              <a:spcBef>
                <a:spcPts val="0"/>
              </a:spcBef>
              <a:spcAft>
                <a:spcPts val="465"/>
              </a:spcAft>
              <a:buClrTx/>
              <a:buSzTx/>
              <a:buFontTx/>
              <a:buNone/>
              <a:tabLst/>
              <a:defRPr/>
            </a:pPr>
            <a:endParaRPr kumimoji="0" lang="en-GB" sz="1503" b="0" i="0" u="sng"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6" name="Text Placeholder 4">
            <a:extLst>
              <a:ext uri="{FF2B5EF4-FFF2-40B4-BE49-F238E27FC236}">
                <a16:creationId xmlns:a16="http://schemas.microsoft.com/office/drawing/2014/main" id="{05133B31-7A40-4BBF-DBBB-9AC0EBBEB381}"/>
              </a:ext>
            </a:extLst>
          </p:cNvPr>
          <p:cNvSpPr txBox="1">
            <a:spLocks/>
          </p:cNvSpPr>
          <p:nvPr/>
        </p:nvSpPr>
        <p:spPr>
          <a:xfrm>
            <a:off x="310701" y="1715708"/>
            <a:ext cx="9329191" cy="5220005"/>
          </a:xfrm>
          <a:prstGeom prst="rect">
            <a:avLst/>
          </a:prstGeom>
        </p:spPr>
        <p:txBody>
          <a:bodyPr vert="horz" lIns="0" tIns="0" rIns="0" bIns="0" rtlCol="0">
            <a:noAutofit/>
          </a:bodyPr>
          <a:lstStyle>
            <a:lvl1pPr marL="0" indent="0" algn="l" defTabSz="708843" rtl="0" eaLnBrk="1" latinLnBrk="0" hangingPunct="1">
              <a:lnSpc>
                <a:spcPct val="100000"/>
              </a:lnSpc>
              <a:spcBef>
                <a:spcPts val="0"/>
              </a:spcBef>
              <a:spcAft>
                <a:spcPts val="465"/>
              </a:spcAft>
              <a:buFontTx/>
              <a:buNone/>
              <a:defRPr sz="1600" b="0" kern="1200" cap="none" baseline="0">
                <a:solidFill>
                  <a:schemeClr val="tx1"/>
                </a:solidFill>
                <a:latin typeface="+mn-lt"/>
                <a:ea typeface="+mn-ea"/>
                <a:cs typeface="Arial" panose="020B0604020202020204" pitchFamily="34" charset="0"/>
              </a:defRPr>
            </a:lvl1pPr>
            <a:lvl2pPr marL="558144" indent="-223258" algn="l" defTabSz="708843" rtl="0" eaLnBrk="1" latinLnBrk="0" hangingPunct="1">
              <a:lnSpc>
                <a:spcPct val="100000"/>
              </a:lnSpc>
              <a:spcBef>
                <a:spcPts val="0"/>
              </a:spcBef>
              <a:spcAft>
                <a:spcPts val="465"/>
              </a:spcAft>
              <a:buClr>
                <a:schemeClr val="bg2"/>
              </a:buClr>
              <a:buFont typeface="Arial" panose="020B0604020202020204" pitchFamily="34" charset="0"/>
              <a:buChar char="•"/>
              <a:defRPr sz="1395" b="0" i="0" kern="1200">
                <a:solidFill>
                  <a:schemeClr val="tx1"/>
                </a:solidFill>
                <a:latin typeface="+mn-lt"/>
                <a:ea typeface="+mn-ea"/>
                <a:cs typeface="Arial" panose="020B0604020202020204" pitchFamily="34" charset="0"/>
              </a:defRPr>
            </a:lvl2pPr>
            <a:lvl3pPr marL="558144" indent="-223258" algn="l" defTabSz="708843" rtl="0" eaLnBrk="1" latinLnBrk="0" hangingPunct="1">
              <a:lnSpc>
                <a:spcPct val="100000"/>
              </a:lnSpc>
              <a:spcBef>
                <a:spcPts val="0"/>
              </a:spcBef>
              <a:spcAft>
                <a:spcPts val="465"/>
              </a:spcAft>
              <a:buClr>
                <a:schemeClr val="accent1"/>
              </a:buClr>
              <a:buFont typeface="Arial" panose="020B0604020202020204" pitchFamily="34" charset="0"/>
              <a:buChar char="•"/>
              <a:defRPr sz="1395" b="0" kern="1200">
                <a:solidFill>
                  <a:schemeClr val="tx1"/>
                </a:solidFill>
                <a:latin typeface="+mn-lt"/>
                <a:ea typeface="+mn-ea"/>
                <a:cs typeface="Arial" panose="020B0604020202020204" pitchFamily="34" charset="0"/>
              </a:defRPr>
            </a:lvl3pPr>
            <a:lvl4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Arial" panose="020B0604020202020204" pitchFamily="34" charset="0"/>
              </a:defRPr>
            </a:lvl4pPr>
            <a:lvl5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Arial" panose="020B0604020202020204" pitchFamily="34" charset="0"/>
              </a:defRPr>
            </a:lvl5pPr>
            <a:lvl6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mn-cs"/>
              </a:defRPr>
            </a:lvl6pPr>
            <a:lvl7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mn-cs"/>
              </a:defRPr>
            </a:lvl7pPr>
            <a:lvl8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mn-cs"/>
              </a:defRPr>
            </a:lvl8pPr>
            <a:lvl9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mn-cs"/>
              </a:defRPr>
            </a:lvl9pPr>
          </a:lstStyle>
          <a:p>
            <a:pPr marL="107373" marR="0" lvl="0" indent="0" algn="just" defTabSz="708843" rtl="0" eaLnBrk="1" fontAlgn="base" latinLnBrk="0" hangingPunct="1">
              <a:lnSpc>
                <a:spcPct val="115000"/>
              </a:lnSpc>
              <a:spcBef>
                <a:spcPts val="0"/>
              </a:spcBef>
              <a:spcAft>
                <a:spcPts val="465"/>
              </a:spcAft>
              <a:buClr>
                <a:srgbClr val="4482F4"/>
              </a:buClr>
              <a:buSzTx/>
              <a:buFontTx/>
              <a:buNone/>
              <a:tabLst/>
              <a:defRPr/>
            </a:pPr>
            <a:r>
              <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Times New Roman" panose="02020603050405020304" pitchFamily="18" charset="0"/>
                <a:cs typeface="Arial" panose="020B0604020202020204" pitchFamily="34" charset="0"/>
              </a:rPr>
              <a:t>Our convictions:</a:t>
            </a:r>
          </a:p>
          <a:p>
            <a:pPr marL="107373" marR="0" lvl="0" indent="0" algn="just" defTabSz="708843" rtl="0" eaLnBrk="1" fontAlgn="base" latinLnBrk="0" hangingPunct="1">
              <a:lnSpc>
                <a:spcPct val="115000"/>
              </a:lnSpc>
              <a:spcBef>
                <a:spcPts val="0"/>
              </a:spcBef>
              <a:spcAft>
                <a:spcPts val="465"/>
              </a:spcAft>
              <a:buClr>
                <a:srgbClr val="4482F4"/>
              </a:buClr>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Times New Roman" panose="02020603050405020304" pitchFamily="18" charset="0"/>
              <a:cs typeface="Arial" panose="020B0604020202020204" pitchFamily="34" charset="0"/>
            </a:endParaRPr>
          </a:p>
          <a:p>
            <a:pPr marL="107373" marR="0" lvl="0" indent="0" algn="just" defTabSz="708843" rtl="0" eaLnBrk="1" fontAlgn="base" latinLnBrk="0" hangingPunct="1">
              <a:lnSpc>
                <a:spcPct val="115000"/>
              </a:lnSpc>
              <a:spcBef>
                <a:spcPts val="0"/>
              </a:spcBef>
              <a:spcAft>
                <a:spcPts val="465"/>
              </a:spcAft>
              <a:buClr>
                <a:srgbClr val="4482F4"/>
              </a:buClr>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Times New Roman" panose="02020603050405020304" pitchFamily="18" charset="0"/>
              <a:cs typeface="Arial" panose="020B0604020202020204" pitchFamily="34" charset="0"/>
            </a:endParaRPr>
          </a:p>
          <a:p>
            <a:pPr marL="393123" marR="0" lvl="0" indent="-285750" algn="l" defTabSz="708843" rtl="0" eaLnBrk="1" fontAlgn="base" latinLnBrk="0" hangingPunct="1">
              <a:lnSpc>
                <a:spcPct val="115000"/>
              </a:lnSpc>
              <a:spcBef>
                <a:spcPts val="0"/>
              </a:spcBef>
              <a:spcAft>
                <a:spcPts val="465"/>
              </a:spcAft>
              <a:buClr>
                <a:srgbClr val="4482F4"/>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Times New Roman" panose="02020603050405020304" pitchFamily="18" charset="0"/>
                <a:cs typeface="Arial" panose="020B0604020202020204" pitchFamily="34" charset="0"/>
              </a:rPr>
              <a:t>It is about creating value in the long run</a:t>
            </a:r>
          </a:p>
          <a:p>
            <a:pPr marL="393123" marR="0" lvl="0" indent="-285750" algn="l" defTabSz="708843" rtl="0" eaLnBrk="1" fontAlgn="base" latinLnBrk="0" hangingPunct="1">
              <a:lnSpc>
                <a:spcPct val="115000"/>
              </a:lnSpc>
              <a:spcBef>
                <a:spcPts val="0"/>
              </a:spcBef>
              <a:spcAft>
                <a:spcPts val="465"/>
              </a:spcAft>
              <a:buClr>
                <a:srgbClr val="4482F4"/>
              </a:buClr>
              <a:buSzTx/>
              <a:buFont typeface="Arial" panose="020B0604020202020204" pitchFamily="34" charset="0"/>
              <a:buChar char="•"/>
              <a:tabLst/>
              <a:defRPr/>
            </a:pPr>
            <a:r>
              <a:rPr lang="en-US">
                <a:solidFill>
                  <a:prstClr val="black"/>
                </a:solidFill>
                <a:latin typeface="Avenir Next LT Pro" panose="020B0504020202020204" pitchFamily="34" charset="0"/>
                <a:ea typeface="Times New Roman" panose="02020603050405020304" pitchFamily="18" charset="0"/>
              </a:rPr>
              <a:t>It</a:t>
            </a: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Times New Roman" panose="02020603050405020304" pitchFamily="18" charset="0"/>
                <a:cs typeface="Arial" panose="020B0604020202020204" pitchFamily="34" charset="0"/>
              </a:rPr>
              <a:t> is not about being philanthropic with investors’ money</a:t>
            </a:r>
          </a:p>
          <a:p>
            <a:pPr marL="393123" marR="0" lvl="0" indent="-285750" algn="l" defTabSz="708843" rtl="0" eaLnBrk="1" fontAlgn="base" latinLnBrk="0" hangingPunct="1">
              <a:lnSpc>
                <a:spcPct val="115000"/>
              </a:lnSpc>
              <a:spcBef>
                <a:spcPts val="0"/>
              </a:spcBef>
              <a:spcAft>
                <a:spcPts val="465"/>
              </a:spcAft>
              <a:buClr>
                <a:srgbClr val="4482F4"/>
              </a:buClr>
              <a:buSzTx/>
              <a:buFont typeface="Arial" panose="020B0604020202020204" pitchFamily="34" charset="0"/>
              <a:buChar char="•"/>
              <a:tabLst/>
              <a:defRPr/>
            </a:pPr>
            <a:r>
              <a:rPr kumimoji="0" lang="en-US" sz="1600" b="0" i="0" u="none" strike="noStrike" kern="1200" cap="none" spc="0" normalizeH="0" baseline="0" noProof="0">
                <a:ln>
                  <a:noFill/>
                </a:ln>
                <a:solidFill>
                  <a:srgbClr val="333333"/>
                </a:solidFill>
                <a:effectLst/>
                <a:uLnTx/>
                <a:uFillTx/>
                <a:latin typeface="Avenir Next LT Pro" panose="020B0504020202020204" pitchFamily="34" charset="0"/>
                <a:ea typeface="Arial" panose="020B0604020202020204" pitchFamily="34" charset="0"/>
                <a:cs typeface="Arial" panose="020B0604020202020204" pitchFamily="34" charset="0"/>
              </a:rPr>
              <a:t>It is about integrating what contributes to value creation and removing what contributes to value destruction</a:t>
            </a:r>
          </a:p>
          <a:p>
            <a:pPr marL="393123" marR="0" lvl="0" indent="-285750" algn="l" defTabSz="708843" rtl="0" eaLnBrk="1" fontAlgn="base" latinLnBrk="0" hangingPunct="1">
              <a:lnSpc>
                <a:spcPct val="115000"/>
              </a:lnSpc>
              <a:spcBef>
                <a:spcPts val="0"/>
              </a:spcBef>
              <a:spcAft>
                <a:spcPts val="465"/>
              </a:spcAft>
              <a:buClr>
                <a:srgbClr val="4482F4"/>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It is not about discriminating between evil and good; it is about promoting what works, what lasts and will survive on the long run and what will create value</a:t>
            </a:r>
          </a:p>
          <a:p>
            <a:pPr marL="393123" marR="0" lvl="0" indent="-285750" algn="just" defTabSz="708843" rtl="0" eaLnBrk="1" fontAlgn="base" latinLnBrk="0" hangingPunct="1">
              <a:lnSpc>
                <a:spcPct val="115000"/>
              </a:lnSpc>
              <a:spcBef>
                <a:spcPts val="0"/>
              </a:spcBef>
              <a:spcAft>
                <a:spcPts val="465"/>
              </a:spcAft>
              <a:buClr>
                <a:srgbClr val="4482F4"/>
              </a:buClr>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endParaRPr>
          </a:p>
          <a:p>
            <a:pPr marL="393123" marR="0" lvl="0" indent="-285750" algn="just" defTabSz="708843" rtl="0" eaLnBrk="1" fontAlgn="base" latinLnBrk="0" hangingPunct="1">
              <a:lnSpc>
                <a:spcPct val="115000"/>
              </a:lnSpc>
              <a:spcBef>
                <a:spcPts val="0"/>
              </a:spcBef>
              <a:spcAft>
                <a:spcPts val="465"/>
              </a:spcAft>
              <a:buClr>
                <a:srgbClr val="4482F4"/>
              </a:buClr>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endParaRPr>
          </a:p>
          <a:p>
            <a:pPr marL="107373" marR="0" lvl="0" indent="0" algn="just" defTabSz="708843" rtl="0" eaLnBrk="1" fontAlgn="base" latinLnBrk="0" hangingPunct="1">
              <a:lnSpc>
                <a:spcPct val="115000"/>
              </a:lnSpc>
              <a:spcBef>
                <a:spcPts val="0"/>
              </a:spcBef>
              <a:spcAft>
                <a:spcPts val="465"/>
              </a:spcAft>
              <a:buClr>
                <a:srgbClr val="4482F4"/>
              </a:buClr>
              <a:buSzTx/>
              <a:buFontTx/>
              <a:buNone/>
              <a:tabLst/>
              <a:defRPr/>
            </a:pPr>
            <a:r>
              <a:rPr kumimoji="0" lang="en-US" sz="1600" b="1" i="0" u="none" strike="noStrike" kern="1200" cap="none" spc="0" normalizeH="0" baseline="0" noProof="0">
                <a:ln>
                  <a:noFill/>
                </a:ln>
                <a:solidFill>
                  <a:srgbClr val="4482F4"/>
                </a:solidFill>
                <a:effectLst/>
                <a:uLnTx/>
                <a:uFillTx/>
                <a:latin typeface="Avenir Next LT Pro" panose="020B0504020202020204" pitchFamily="34" charset="0"/>
                <a:ea typeface="+mn-ea"/>
                <a:cs typeface="Arial" panose="020B0604020202020204" pitchFamily="34" charset="0"/>
              </a:rPr>
              <a:t>Democracy, Respect of Human Rights, Freedom of Speech, Promotion of Diversity and Pluralism are key to innovation, creativity and economic growth</a:t>
            </a:r>
            <a:endParaRPr kumimoji="0" lang="fr-FR" sz="1600" b="1" i="0" u="none" strike="noStrike" kern="1200" cap="none" spc="0" normalizeH="0" baseline="0" noProof="0">
              <a:ln>
                <a:noFill/>
              </a:ln>
              <a:solidFill>
                <a:srgbClr val="4482F4"/>
              </a:solidFill>
              <a:effectLst/>
              <a:uLnTx/>
              <a:uFillTx/>
              <a:latin typeface="Avenir Next LT Pro" panose="020B0504020202020204" pitchFamily="34" charset="0"/>
              <a:ea typeface="+mn-ea"/>
              <a:cs typeface="Arial" panose="020B0604020202020204" pitchFamily="34" charset="0"/>
            </a:endParaRPr>
          </a:p>
          <a:p>
            <a:pPr marL="285750" marR="0" lvl="0" indent="-285750" algn="just" defTabSz="708843" rtl="0" eaLnBrk="1" fontAlgn="base" latinLnBrk="0" hangingPunct="1">
              <a:lnSpc>
                <a:spcPct val="100000"/>
              </a:lnSpc>
              <a:spcBef>
                <a:spcPts val="0"/>
              </a:spcBef>
              <a:spcAft>
                <a:spcPts val="465"/>
              </a:spcAft>
              <a:buClr>
                <a:srgbClr val="4482F4"/>
              </a:buClr>
              <a:buSzTx/>
              <a:buFont typeface="Arial" panose="020B0604020202020204" pitchFamily="34" charset="0"/>
              <a:buChar char="•"/>
              <a:tabLst/>
              <a:defRPr/>
            </a:pPr>
            <a:endParaRPr kumimoji="0" lang="en-GB" sz="1691"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endParaRPr>
          </a:p>
          <a:p>
            <a:pPr marL="0" marR="0" lvl="0" indent="0" algn="just" defTabSz="708843" rtl="0" eaLnBrk="1" fontAlgn="base" latinLnBrk="0" hangingPunct="1">
              <a:lnSpc>
                <a:spcPct val="100000"/>
              </a:lnSpc>
              <a:spcBef>
                <a:spcPts val="0"/>
              </a:spcBef>
              <a:spcAft>
                <a:spcPts val="465"/>
              </a:spcAft>
              <a:buClr>
                <a:srgbClr val="EE7D14"/>
              </a:buClr>
              <a:buSzTx/>
              <a:buFontTx/>
              <a:buNone/>
              <a:tabLst/>
              <a:defRPr/>
            </a:pPr>
            <a:endParaRPr kumimoji="0" lang="en-US" sz="1315" b="0" i="0" u="none" strike="noStrike" kern="1200" cap="none" spc="0" normalizeH="0" baseline="0" noProof="0">
              <a:ln>
                <a:noFill/>
              </a:ln>
              <a:solidFill>
                <a:prstClr val="black"/>
              </a:solidFill>
              <a:effectLst/>
              <a:uLnTx/>
              <a:uFillTx/>
              <a:latin typeface="Avenir Next LT Pro" panose="020B0504020202020204" pitchFamily="34" charset="0"/>
              <a:ea typeface="SimSun" panose="02010600030101010101" pitchFamily="2" charset="-122"/>
              <a:cs typeface="Times New Roman" panose="02020603050405020304" pitchFamily="18" charset="0"/>
            </a:endParaRPr>
          </a:p>
          <a:p>
            <a:pPr marL="0" marR="0" lvl="0" indent="0" algn="just" defTabSz="708843" rtl="0" eaLnBrk="1" fontAlgn="base" latinLnBrk="0" hangingPunct="1">
              <a:lnSpc>
                <a:spcPct val="100000"/>
              </a:lnSpc>
              <a:spcBef>
                <a:spcPts val="0"/>
              </a:spcBef>
              <a:spcAft>
                <a:spcPts val="465"/>
              </a:spcAft>
              <a:buClrTx/>
              <a:buSzTx/>
              <a:buFontTx/>
              <a:buNone/>
              <a:tabLst/>
              <a:defRPr/>
            </a:pPr>
            <a:endParaRPr kumimoji="0" lang="en-US" sz="1503"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endParaRPr>
          </a:p>
          <a:p>
            <a:pPr marL="0" marR="0" lvl="0" indent="0" algn="l" defTabSz="708843" rtl="0" eaLnBrk="1" fontAlgn="base" latinLnBrk="0" hangingPunct="1">
              <a:lnSpc>
                <a:spcPct val="100000"/>
              </a:lnSpc>
              <a:spcBef>
                <a:spcPts val="0"/>
              </a:spcBef>
              <a:spcAft>
                <a:spcPts val="465"/>
              </a:spcAft>
              <a:buClrTx/>
              <a:buSzTx/>
              <a:buFontTx/>
              <a:buNone/>
              <a:tabLst/>
              <a:defRPr/>
            </a:pPr>
            <a:endParaRPr kumimoji="0" lang="en-US" sz="1503"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endParaRPr>
          </a:p>
          <a:p>
            <a:pPr marL="0" marR="0" lvl="0" indent="0" algn="l" defTabSz="708843" rtl="0" eaLnBrk="1" fontAlgn="base" latinLnBrk="0" hangingPunct="1">
              <a:lnSpc>
                <a:spcPct val="100000"/>
              </a:lnSpc>
              <a:spcBef>
                <a:spcPts val="0"/>
              </a:spcBef>
              <a:spcAft>
                <a:spcPts val="465"/>
              </a:spcAft>
              <a:buClrTx/>
              <a:buSzTx/>
              <a:buFontTx/>
              <a:buNone/>
              <a:tabLst/>
              <a:defRPr/>
            </a:pPr>
            <a:endParaRPr kumimoji="0" lang="en-GB" sz="1503" b="0" i="0" u="sng"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EE240AFF-B497-B6A8-8A03-2F111F8400E7}"/>
              </a:ext>
            </a:extLst>
          </p:cNvPr>
          <p:cNvSpPr txBox="1"/>
          <p:nvPr/>
        </p:nvSpPr>
        <p:spPr>
          <a:xfrm rot="588503">
            <a:off x="5374357" y="2207205"/>
            <a:ext cx="4220131" cy="646331"/>
          </a:xfrm>
          <a:prstGeom prst="rect">
            <a:avLst/>
          </a:prstGeom>
          <a:noFill/>
        </p:spPr>
        <p:txBody>
          <a:bodyPr wrap="none" rtlCol="0">
            <a:spAutoFit/>
          </a:bodyPr>
          <a:lstStyle/>
          <a:p>
            <a:pPr lvl="0" algn="ctr">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Not “</a:t>
            </a:r>
            <a:r>
              <a:rPr kumimoji="0" lang="en-US" sz="1800" b="0" i="0" u="none" strike="noStrike" kern="1200" cap="none" spc="0" normalizeH="0" baseline="0" noProof="0">
                <a:ln>
                  <a:noFill/>
                </a:ln>
                <a:solidFill>
                  <a:srgbClr val="92D050"/>
                </a:solidFill>
                <a:effectLst/>
                <a:uLnTx/>
                <a:uFillTx/>
                <a:latin typeface="Calibri" panose="020F0502020204030204" pitchFamily="34" charset="0"/>
                <a:ea typeface="MS PGothic" panose="020B0600070205080204" pitchFamily="34" charset="-128"/>
                <a:cs typeface="+mn-cs"/>
              </a:rPr>
              <a:t>Good</a:t>
            </a:r>
            <a:r>
              <a:rPr lang="en-US">
                <a:solidFill>
                  <a:prstClr val="black"/>
                </a:solidFill>
              </a:rPr>
              <a:t>” “vs </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a:t>
            </a:r>
            <a:r>
              <a:rPr lang="en-US">
                <a:solidFill>
                  <a:srgbClr val="FF0000"/>
                </a:solidFill>
              </a:rPr>
              <a:t>evil</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But “</a:t>
            </a:r>
            <a:r>
              <a:rPr kumimoji="0" lang="en-US" sz="1800" b="0" i="0" u="none" strike="noStrike" kern="1200" cap="none" spc="0" normalizeH="0" baseline="0" noProof="0">
                <a:ln>
                  <a:noFill/>
                </a:ln>
                <a:solidFill>
                  <a:schemeClr val="tx2"/>
                </a:solidFill>
                <a:effectLst/>
                <a:uLnTx/>
                <a:uFillTx/>
                <a:latin typeface="Calibri" panose="020F0502020204030204" pitchFamily="34" charset="0"/>
                <a:ea typeface="MS PGothic" panose="020B0600070205080204" pitchFamily="34" charset="-128"/>
                <a:cs typeface="+mn-cs"/>
              </a:rPr>
              <a:t>what works</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 vs “</a:t>
            </a:r>
            <a:r>
              <a:rPr kumimoji="0" lang="en-US" sz="1800" b="0" i="0" u="none" strike="noStrike" kern="1200" cap="none" spc="0" normalizeH="0" baseline="0" noProof="0">
                <a:ln>
                  <a:noFill/>
                </a:ln>
                <a:solidFill>
                  <a:schemeClr val="accent5"/>
                </a:solidFill>
                <a:effectLst/>
                <a:uLnTx/>
                <a:uFillTx/>
                <a:latin typeface="Calibri" panose="020F0502020204030204" pitchFamily="34" charset="0"/>
                <a:ea typeface="MS PGothic" panose="020B0600070205080204" pitchFamily="34" charset="-128"/>
                <a:cs typeface="+mn-cs"/>
              </a:rPr>
              <a:t>what doesn’t  work</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a:t>
            </a: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01322210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6F0E3-226E-8476-1E2D-ABBF08648A00}"/>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F81F72A-BD87-632C-7F3F-C8FB33AD216D}"/>
              </a:ext>
            </a:extLst>
          </p:cNvPr>
          <p:cNvSpPr>
            <a:spLocks noGrp="1"/>
          </p:cNvSpPr>
          <p:nvPr>
            <p:ph type="body" sz="quarter" idx="16"/>
          </p:nvPr>
        </p:nvSpPr>
        <p:spPr>
          <a:xfrm>
            <a:off x="412148" y="671072"/>
            <a:ext cx="8781279" cy="6797858"/>
          </a:xfrm>
        </p:spPr>
        <p:txBody>
          <a:bodyPr/>
          <a:lstStyle/>
          <a:p>
            <a:pPr marL="458055" indent="-458055">
              <a:lnSpc>
                <a:spcPct val="350000"/>
              </a:lnSpc>
              <a:buClr>
                <a:srgbClr val="F38B30"/>
              </a:buClr>
              <a:buSzPct val="350000"/>
            </a:pPr>
            <a:r>
              <a:rPr lang="en-GB" sz="1691" dirty="0"/>
              <a:t> </a:t>
            </a:r>
            <a:r>
              <a:rPr lang="en-GB" sz="1691" dirty="0">
                <a:sym typeface="Helvetica Neue Medium"/>
              </a:rPr>
              <a:t>Introduction to TOBAM and Anti-Benchmark</a:t>
            </a:r>
          </a:p>
          <a:p>
            <a:pPr marL="458055" indent="-458055">
              <a:lnSpc>
                <a:spcPct val="350000"/>
              </a:lnSpc>
              <a:buClr>
                <a:srgbClr val="34BE54"/>
              </a:buClr>
              <a:buSzPct val="350000"/>
            </a:pPr>
            <a:r>
              <a:rPr lang="fr-FR" sz="1691" dirty="0"/>
              <a:t>TOBAM Product </a:t>
            </a:r>
            <a:r>
              <a:rPr lang="fr-FR" sz="1691" dirty="0" err="1"/>
              <a:t>Offering</a:t>
            </a:r>
            <a:endParaRPr lang="fr-FR" sz="1691" dirty="0"/>
          </a:p>
          <a:p>
            <a:pPr marL="458055" indent="-458055">
              <a:lnSpc>
                <a:spcPct val="350000"/>
              </a:lnSpc>
              <a:buClr>
                <a:srgbClr val="34BE54"/>
              </a:buClr>
              <a:buSzPct val="350000"/>
            </a:pPr>
            <a:endParaRPr lang="fr-FR" sz="1691" dirty="0"/>
          </a:p>
          <a:p>
            <a:pPr marL="458055" indent="-458055">
              <a:lnSpc>
                <a:spcPct val="350000"/>
              </a:lnSpc>
              <a:buClr>
                <a:srgbClr val="34BE54"/>
              </a:buClr>
              <a:buSzPct val="350000"/>
            </a:pPr>
            <a:endParaRPr lang="en-GB" sz="1691" dirty="0"/>
          </a:p>
          <a:p>
            <a:pPr marL="458055" indent="-458055">
              <a:lnSpc>
                <a:spcPct val="350000"/>
              </a:lnSpc>
              <a:buClr>
                <a:srgbClr val="4482F4"/>
              </a:buClr>
              <a:buSzPct val="350000"/>
            </a:pPr>
            <a:endParaRPr lang="en-GB" sz="1691" dirty="0"/>
          </a:p>
          <a:p>
            <a:pPr marL="458055" indent="-458055">
              <a:lnSpc>
                <a:spcPct val="350000"/>
              </a:lnSpc>
              <a:buClr>
                <a:srgbClr val="4482F4"/>
              </a:buClr>
              <a:buSzPct val="350000"/>
            </a:pPr>
            <a:r>
              <a:rPr lang="en-GB" sz="1691" dirty="0"/>
              <a:t>Conclusion</a:t>
            </a:r>
          </a:p>
          <a:p>
            <a:pPr marL="458055" indent="-458055">
              <a:lnSpc>
                <a:spcPct val="350000"/>
              </a:lnSpc>
              <a:buClr>
                <a:srgbClr val="FF7005"/>
              </a:buClr>
              <a:buSzPct val="350000"/>
            </a:pPr>
            <a:r>
              <a:rPr lang="en-GB" sz="1691" dirty="0"/>
              <a:t> Appendix</a:t>
            </a:r>
          </a:p>
        </p:txBody>
      </p:sp>
      <p:sp>
        <p:nvSpPr>
          <p:cNvPr id="4" name="Footer Placeholder 4">
            <a:extLst>
              <a:ext uri="{FF2B5EF4-FFF2-40B4-BE49-F238E27FC236}">
                <a16:creationId xmlns:a16="http://schemas.microsoft.com/office/drawing/2014/main" id="{9F51DE35-1F53-BF54-DAB2-068E40EE3EDF}"/>
              </a:ext>
            </a:extLst>
          </p:cNvPr>
          <p:cNvSpPr>
            <a:spLocks noGrp="1"/>
          </p:cNvSpPr>
          <p:nvPr>
            <p:ph type="ftr" sz="quarter" idx="4294967295"/>
          </p:nvPr>
        </p:nvSpPr>
        <p:spPr>
          <a:xfrm>
            <a:off x="266549" y="71452"/>
            <a:ext cx="2786013" cy="166382"/>
          </a:xfrm>
          <a:prstGeom prst="rect">
            <a:avLst/>
          </a:prstGeom>
        </p:spPr>
        <p:txBody>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99765"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9953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499296"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99906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49882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998592"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49835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998123"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0" marR="0" lvl="0" indent="0" algn="l" defTabSz="425428" rtl="0" eaLnBrk="1" fontAlgn="auto" latinLnBrk="0" hangingPunct="0">
              <a:lnSpc>
                <a:spcPct val="100000"/>
              </a:lnSpc>
              <a:spcBef>
                <a:spcPts val="0"/>
              </a:spcBef>
              <a:spcAft>
                <a:spcPts val="0"/>
              </a:spcAft>
              <a:buClrTx/>
              <a:buSzTx/>
              <a:buFontTx/>
              <a:buNone/>
              <a:tabLst/>
              <a:defRPr/>
            </a:pPr>
            <a:r>
              <a:rPr lang="en-US" sz="773" dirty="0">
                <a:solidFill>
                  <a:srgbClr val="000000"/>
                </a:solidFill>
                <a:latin typeface="Avenir Next LT Pro"/>
              </a:rPr>
              <a:t>For institutional investors only</a:t>
            </a:r>
            <a:endParaRPr kumimoji="0" lang="en-US" sz="1000" b="0" i="0" u="none" strike="noStrike" kern="1200" cap="none" spc="0" normalizeH="0" baseline="0" noProof="0" dirty="0">
              <a:ln>
                <a:noFill/>
              </a:ln>
              <a:solidFill>
                <a:srgbClr val="000000"/>
              </a:solidFill>
              <a:effectLst/>
              <a:uLnTx/>
              <a:uFillTx/>
              <a:latin typeface="Avenir Next LT Pro"/>
              <a:ea typeface="MS PGothic" panose="020B0600070205080204" pitchFamily="34" charset="-128"/>
              <a:cs typeface="+mn-cs"/>
            </a:endParaRPr>
          </a:p>
        </p:txBody>
      </p:sp>
      <p:sp>
        <p:nvSpPr>
          <p:cNvPr id="2" name="Rectangle 1">
            <a:extLst>
              <a:ext uri="{FF2B5EF4-FFF2-40B4-BE49-F238E27FC236}">
                <a16:creationId xmlns:a16="http://schemas.microsoft.com/office/drawing/2014/main" id="{C0CB4401-81D8-F451-87BD-6C42A35EDAF0}"/>
              </a:ext>
            </a:extLst>
          </p:cNvPr>
          <p:cNvSpPr/>
          <p:nvPr/>
        </p:nvSpPr>
        <p:spPr>
          <a:xfrm>
            <a:off x="1993446" y="3177773"/>
            <a:ext cx="5618682" cy="1184836"/>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5901" tIns="42950" rIns="85901" bIns="42950" numCol="1" spcCol="0" rtlCol="0" fromWordArt="0" anchor="ctr" anchorCtr="0" forceAA="0" compatLnSpc="1">
            <a:prstTxWarp prst="textNoShape">
              <a:avLst/>
            </a:prstTxWarp>
            <a:noAutofit/>
          </a:bodyPr>
          <a:lstStyle/>
          <a:p>
            <a:pPr marL="285750" indent="-285750" defTabSz="481153" eaLnBrk="1" fontAlgn="auto" hangingPunct="1">
              <a:spcBef>
                <a:spcPts val="0"/>
              </a:spcBef>
              <a:spcAft>
                <a:spcPts val="0"/>
              </a:spcAft>
              <a:buClr>
                <a:srgbClr val="34BE54"/>
              </a:buClr>
              <a:buFont typeface="Arial" panose="020B0604020202020204" pitchFamily="34" charset="0"/>
              <a:buChar char="•"/>
              <a:defRPr/>
            </a:pPr>
            <a:endParaRPr lang="en-GB" sz="1503" dirty="0">
              <a:solidFill>
                <a:srgbClr val="000000"/>
              </a:solidFill>
              <a:latin typeface="Avenir Next LT Pro"/>
            </a:endParaRPr>
          </a:p>
          <a:p>
            <a:pPr marL="285750" indent="-285750" defTabSz="481153" eaLnBrk="1" fontAlgn="auto" hangingPunct="1">
              <a:spcBef>
                <a:spcPts val="0"/>
              </a:spcBef>
              <a:spcAft>
                <a:spcPts val="0"/>
              </a:spcAft>
              <a:buClr>
                <a:srgbClr val="34BE54"/>
              </a:buClr>
              <a:buFont typeface="Arial" panose="020B0604020202020204" pitchFamily="34" charset="0"/>
              <a:buChar char="•"/>
              <a:defRPr/>
            </a:pPr>
            <a:r>
              <a:rPr lang="en-GB" sz="1503" b="1" dirty="0">
                <a:solidFill>
                  <a:srgbClr val="34BE54"/>
                </a:solidFill>
                <a:latin typeface="Avenir Next LT Pro"/>
              </a:rPr>
              <a:t>2023: LBRTY®</a:t>
            </a:r>
          </a:p>
          <a:p>
            <a:pPr marL="285750" indent="-285750" defTabSz="481153" eaLnBrk="1" fontAlgn="auto" hangingPunct="1">
              <a:spcBef>
                <a:spcPts val="0"/>
              </a:spcBef>
              <a:spcAft>
                <a:spcPts val="0"/>
              </a:spcAft>
              <a:buClr>
                <a:srgbClr val="34BE54"/>
              </a:buClr>
              <a:buFont typeface="Arial" panose="020B0604020202020204" pitchFamily="34" charset="0"/>
              <a:buChar char="•"/>
              <a:defRPr/>
            </a:pPr>
            <a:endParaRPr lang="en-GB" sz="1503" b="1" dirty="0">
              <a:solidFill>
                <a:srgbClr val="34BE54"/>
              </a:solidFill>
              <a:latin typeface="Avenir Next LT Pro"/>
            </a:endParaRPr>
          </a:p>
          <a:p>
            <a:pPr marL="785515" lvl="1" indent="-285750" defTabSz="481153" eaLnBrk="1" fontAlgn="auto" hangingPunct="1">
              <a:spcBef>
                <a:spcPts val="0"/>
              </a:spcBef>
              <a:spcAft>
                <a:spcPts val="0"/>
              </a:spcAft>
              <a:buClr>
                <a:srgbClr val="34BE54"/>
              </a:buClr>
              <a:buFont typeface="Wingdings" panose="05000000000000000000" pitchFamily="2" charset="2"/>
              <a:buChar char="ü"/>
              <a:defRPr/>
            </a:pPr>
            <a:r>
              <a:rPr lang="en-GB" sz="1600" dirty="0">
                <a:solidFill>
                  <a:srgbClr val="34BE54"/>
                </a:solidFill>
                <a:latin typeface="Avenir Next LT Pro" panose="020B0504020202020204" pitchFamily="34" charset="0"/>
              </a:rPr>
              <a:t>Investment Philosophy – The case for Civil and Democratic Rights</a:t>
            </a:r>
          </a:p>
          <a:p>
            <a:pPr marL="785515" lvl="1" indent="-285750" defTabSz="481153" eaLnBrk="1" fontAlgn="auto" hangingPunct="1">
              <a:spcBef>
                <a:spcPts val="0"/>
              </a:spcBef>
              <a:spcAft>
                <a:spcPts val="0"/>
              </a:spcAft>
              <a:buClr>
                <a:srgbClr val="34BE54"/>
              </a:buClr>
              <a:buFont typeface="Arial" panose="020B0604020202020204" pitchFamily="34" charset="0"/>
              <a:buChar char="•"/>
              <a:defRPr/>
            </a:pPr>
            <a:endParaRPr lang="en-GB" sz="1503" b="1" dirty="0">
              <a:solidFill>
                <a:srgbClr val="34BE54"/>
              </a:solidFill>
              <a:latin typeface="Avenir Next LT Pro"/>
            </a:endParaRPr>
          </a:p>
          <a:p>
            <a:pPr marL="285750" indent="-285750" defTabSz="481153" eaLnBrk="1" fontAlgn="auto" hangingPunct="1">
              <a:spcBef>
                <a:spcPts val="0"/>
              </a:spcBef>
              <a:spcAft>
                <a:spcPts val="0"/>
              </a:spcAft>
              <a:buClr>
                <a:srgbClr val="34BE54"/>
              </a:buClr>
              <a:buFont typeface="Arial" panose="020B0604020202020204" pitchFamily="34" charset="0"/>
              <a:buChar char="•"/>
              <a:defRPr/>
            </a:pPr>
            <a:endParaRPr lang="en-GB" sz="1503" b="1" dirty="0">
              <a:solidFill>
                <a:srgbClr val="34BE54"/>
              </a:solidFill>
              <a:latin typeface="Avenir Next LT Pro"/>
            </a:endParaRPr>
          </a:p>
        </p:txBody>
      </p:sp>
    </p:spTree>
    <p:extLst>
      <p:ext uri="{BB962C8B-B14F-4D97-AF65-F5344CB8AC3E}">
        <p14:creationId xmlns:p14="http://schemas.microsoft.com/office/powerpoint/2010/main" val="144567707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28BD61F-3A2D-4CBB-BE6D-8D7E8B71BA31}"/>
              </a:ext>
            </a:extLst>
          </p:cNvPr>
          <p:cNvSpPr>
            <a:spLocks noGrp="1"/>
          </p:cNvSpPr>
          <p:nvPr>
            <p:ph type="body" sz="quarter" idx="20"/>
          </p:nvPr>
        </p:nvSpPr>
        <p:spPr/>
        <p:txBody>
          <a:bodyPr/>
          <a:lstStyle/>
          <a:p>
            <a:r>
              <a:rPr lang="en-US" b="0" cap="all"/>
              <a:t>Investment philosophy</a:t>
            </a:r>
          </a:p>
        </p:txBody>
      </p:sp>
      <p:sp>
        <p:nvSpPr>
          <p:cNvPr id="2" name="TextBox 1">
            <a:extLst>
              <a:ext uri="{FF2B5EF4-FFF2-40B4-BE49-F238E27FC236}">
                <a16:creationId xmlns:a16="http://schemas.microsoft.com/office/drawing/2014/main" id="{C28559BA-602C-0D3E-1DEB-3DC85DD374E6}"/>
              </a:ext>
            </a:extLst>
          </p:cNvPr>
          <p:cNvSpPr txBox="1"/>
          <p:nvPr/>
        </p:nvSpPr>
        <p:spPr>
          <a:xfrm>
            <a:off x="450234" y="2882825"/>
            <a:ext cx="5570157" cy="2800767"/>
          </a:xfrm>
          <a:prstGeom prst="rect">
            <a:avLst/>
          </a:prstGeom>
          <a:noFill/>
        </p:spPr>
        <p:txBody>
          <a:bodyPr wrap="square">
            <a:spAutoFit/>
          </a:bodyPr>
          <a:lstStyle/>
          <a:p>
            <a:endParaRPr lang="en-GB" sz="1600">
              <a:latin typeface="Avenir Next LT Pro" panose="020B0504020202020204" pitchFamily="34" charset="0"/>
            </a:endParaRPr>
          </a:p>
          <a:p>
            <a:pPr marL="285750" indent="-285750" algn="just">
              <a:buFont typeface="Arial" panose="020B0604020202020204" pitchFamily="34" charset="0"/>
              <a:buChar char="•"/>
            </a:pPr>
            <a:r>
              <a:rPr lang="en-GB" sz="1600">
                <a:latin typeface="Avenir Next LT Pro" panose="020B0504020202020204" pitchFamily="34" charset="0"/>
              </a:rPr>
              <a:t>In the long-run investors in countries with oppressive regimes and arbitrary rules are exposed to unrewarded risks.</a:t>
            </a:r>
          </a:p>
          <a:p>
            <a:pPr marL="285750" indent="-285750" algn="just">
              <a:buFont typeface="Arial" panose="020B0604020202020204" pitchFamily="34" charset="0"/>
              <a:buChar char="•"/>
            </a:pPr>
            <a:endParaRPr lang="en-GB" sz="1600" b="1">
              <a:latin typeface="Avenir Next LT Pro" panose="020B0504020202020204" pitchFamily="34" charset="0"/>
            </a:endParaRPr>
          </a:p>
          <a:p>
            <a:pPr marL="285750" indent="-285750" algn="just">
              <a:buFont typeface="Arial" panose="020B0604020202020204" pitchFamily="34" charset="0"/>
              <a:buChar char="•"/>
            </a:pPr>
            <a:r>
              <a:rPr lang="en-GB" sz="1600" b="1">
                <a:latin typeface="Avenir Next LT Pro" panose="020B0504020202020204" pitchFamily="34" charset="0"/>
              </a:rPr>
              <a:t>Notably due to arbitrary state behaviour, uncompensated expropriations, social unrest, corruption, war</a:t>
            </a:r>
            <a:r>
              <a:rPr lang="en-GB" sz="1600">
                <a:latin typeface="Avenir Next LT Pro" panose="020B0504020202020204" pitchFamily="34" charset="0"/>
              </a:rPr>
              <a:t>…. In the long run they will underperform others.</a:t>
            </a:r>
          </a:p>
          <a:p>
            <a:pPr marL="285750" indent="-285750">
              <a:buFont typeface="Arial" panose="020B0604020202020204" pitchFamily="34" charset="0"/>
              <a:buChar char="•"/>
            </a:pPr>
            <a:endParaRPr lang="en-GB" sz="1600">
              <a:latin typeface="Avenir Next LT Pro" panose="020B0504020202020204" pitchFamily="34" charset="0"/>
            </a:endParaRPr>
          </a:p>
          <a:p>
            <a:pPr lvl="1"/>
            <a:endParaRPr lang="en-GB" sz="1600">
              <a:latin typeface="Avenir Next LT Pro" panose="020B0504020202020204" pitchFamily="34" charset="0"/>
            </a:endParaRPr>
          </a:p>
        </p:txBody>
      </p:sp>
      <p:sp>
        <p:nvSpPr>
          <p:cNvPr id="4" name="Text Placeholder 4">
            <a:extLst>
              <a:ext uri="{FF2B5EF4-FFF2-40B4-BE49-F238E27FC236}">
                <a16:creationId xmlns:a16="http://schemas.microsoft.com/office/drawing/2014/main" id="{AB20270E-1CAE-E104-10BA-6C586F0CB329}"/>
              </a:ext>
            </a:extLst>
          </p:cNvPr>
          <p:cNvSpPr txBox="1">
            <a:spLocks/>
          </p:cNvSpPr>
          <p:nvPr/>
        </p:nvSpPr>
        <p:spPr>
          <a:xfrm>
            <a:off x="7151610" y="1465611"/>
            <a:ext cx="2512449" cy="4281440"/>
          </a:xfrm>
          <a:prstGeom prst="rect">
            <a:avLst/>
          </a:prstGeom>
        </p:spPr>
        <p:txBody>
          <a:bodyPr vert="horz" lIns="0" tIns="0" rIns="0" bIns="0" rtlCol="0">
            <a:noAutofit/>
          </a:bodyPr>
          <a:lstStyle>
            <a:lvl1pPr marL="0" indent="0" algn="l" defTabSz="708843" rtl="0" eaLnBrk="1" latinLnBrk="0" hangingPunct="1">
              <a:lnSpc>
                <a:spcPct val="100000"/>
              </a:lnSpc>
              <a:spcBef>
                <a:spcPts val="0"/>
              </a:spcBef>
              <a:spcAft>
                <a:spcPts val="465"/>
              </a:spcAft>
              <a:buFontTx/>
              <a:buNone/>
              <a:defRPr sz="1600" b="0" kern="1200" cap="none" baseline="0">
                <a:solidFill>
                  <a:schemeClr val="tx1"/>
                </a:solidFill>
                <a:latin typeface="+mn-lt"/>
                <a:ea typeface="+mn-ea"/>
                <a:cs typeface="Arial" panose="020B0604020202020204" pitchFamily="34" charset="0"/>
              </a:defRPr>
            </a:lvl1pPr>
            <a:lvl2pPr marL="558144" indent="-223258" algn="l" defTabSz="708843" rtl="0" eaLnBrk="1" latinLnBrk="0" hangingPunct="1">
              <a:lnSpc>
                <a:spcPct val="100000"/>
              </a:lnSpc>
              <a:spcBef>
                <a:spcPts val="0"/>
              </a:spcBef>
              <a:spcAft>
                <a:spcPts val="465"/>
              </a:spcAft>
              <a:buClr>
                <a:schemeClr val="bg2"/>
              </a:buClr>
              <a:buFont typeface="Arial" panose="020B0604020202020204" pitchFamily="34" charset="0"/>
              <a:buChar char="•"/>
              <a:defRPr sz="1395" b="0" i="0" kern="1200">
                <a:solidFill>
                  <a:schemeClr val="tx1"/>
                </a:solidFill>
                <a:latin typeface="+mn-lt"/>
                <a:ea typeface="+mn-ea"/>
                <a:cs typeface="Arial" panose="020B0604020202020204" pitchFamily="34" charset="0"/>
              </a:defRPr>
            </a:lvl2pPr>
            <a:lvl3pPr marL="558144" indent="-223258" algn="l" defTabSz="708843" rtl="0" eaLnBrk="1" latinLnBrk="0" hangingPunct="1">
              <a:lnSpc>
                <a:spcPct val="100000"/>
              </a:lnSpc>
              <a:spcBef>
                <a:spcPts val="0"/>
              </a:spcBef>
              <a:spcAft>
                <a:spcPts val="465"/>
              </a:spcAft>
              <a:buClr>
                <a:schemeClr val="accent1"/>
              </a:buClr>
              <a:buFont typeface="Arial" panose="020B0604020202020204" pitchFamily="34" charset="0"/>
              <a:buChar char="•"/>
              <a:defRPr sz="1395" b="0" kern="1200">
                <a:solidFill>
                  <a:schemeClr val="tx1"/>
                </a:solidFill>
                <a:latin typeface="+mn-lt"/>
                <a:ea typeface="+mn-ea"/>
                <a:cs typeface="Arial" panose="020B0604020202020204" pitchFamily="34" charset="0"/>
              </a:defRPr>
            </a:lvl3pPr>
            <a:lvl4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Arial" panose="020B0604020202020204" pitchFamily="34" charset="0"/>
              </a:defRPr>
            </a:lvl4pPr>
            <a:lvl5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Arial" panose="020B0604020202020204" pitchFamily="34" charset="0"/>
              </a:defRPr>
            </a:lvl5pPr>
            <a:lvl6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mn-cs"/>
              </a:defRPr>
            </a:lvl6pPr>
            <a:lvl7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mn-cs"/>
              </a:defRPr>
            </a:lvl7pPr>
            <a:lvl8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mn-cs"/>
              </a:defRPr>
            </a:lvl8pPr>
            <a:lvl9pPr marL="558144" indent="-223258" algn="l" defTabSz="708843" rtl="0" eaLnBrk="1" latinLnBrk="0" hangingPunct="1">
              <a:lnSpc>
                <a:spcPct val="100000"/>
              </a:lnSpc>
              <a:spcBef>
                <a:spcPts val="0"/>
              </a:spcBef>
              <a:spcAft>
                <a:spcPts val="465"/>
              </a:spcAft>
              <a:buClr>
                <a:schemeClr val="tx2"/>
              </a:buClr>
              <a:buFont typeface="Arial" panose="020B0604020202020204" pitchFamily="34" charset="0"/>
              <a:buChar char="•"/>
              <a:defRPr sz="1395" kern="1200">
                <a:solidFill>
                  <a:schemeClr val="tx1"/>
                </a:solidFill>
                <a:latin typeface="+mn-lt"/>
                <a:ea typeface="+mn-ea"/>
                <a:cs typeface="+mn-cs"/>
              </a:defRPr>
            </a:lvl9pPr>
          </a:lstStyle>
          <a:p>
            <a:pPr marL="0" marR="0" lvl="0" indent="0" defTabSz="708843" rtl="0" eaLnBrk="1" fontAlgn="base" latinLnBrk="0" hangingPunct="1">
              <a:lnSpc>
                <a:spcPct val="100000"/>
              </a:lnSpc>
              <a:spcBef>
                <a:spcPts val="0"/>
              </a:spcBef>
              <a:spcAft>
                <a:spcPts val="465"/>
              </a:spcAft>
              <a:buClrTx/>
              <a:buSzTx/>
              <a:buFontTx/>
              <a:buNone/>
              <a:tabLst/>
              <a:defRPr/>
            </a:pPr>
            <a:r>
              <a:rPr kumimoji="0" lang="en-GB"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Numerous research have demonstrated the cost of dictatorship and lack of civil liberties</a:t>
            </a:r>
            <a:endParaRPr kumimoji="0" lang="en-GB" sz="1503"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endParaRPr>
          </a:p>
          <a:p>
            <a:pPr marL="0" marR="0" lvl="0" indent="0" algn="r" defTabSz="708843" rtl="0" eaLnBrk="1" fontAlgn="base" latinLnBrk="0" hangingPunct="1">
              <a:lnSpc>
                <a:spcPct val="100000"/>
              </a:lnSpc>
              <a:spcBef>
                <a:spcPts val="0"/>
              </a:spcBef>
              <a:spcAft>
                <a:spcPts val="465"/>
              </a:spcAft>
              <a:buClrTx/>
              <a:buSzTx/>
              <a:buFontTx/>
              <a:buNone/>
              <a:tabLst/>
              <a:defRPr/>
            </a:pPr>
            <a:endParaRPr kumimoji="0" lang="en-GB" sz="1503" b="0" i="0" u="sng"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B27442BA-E7FF-94F6-0A11-ED76711669C4}"/>
              </a:ext>
            </a:extLst>
          </p:cNvPr>
          <p:cNvPicPr>
            <a:picLocks noChangeAspect="1"/>
          </p:cNvPicPr>
          <p:nvPr/>
        </p:nvPicPr>
        <p:blipFill>
          <a:blip r:embed="rId2"/>
          <a:stretch>
            <a:fillRect/>
          </a:stretch>
        </p:blipFill>
        <p:spPr>
          <a:xfrm>
            <a:off x="6581927" y="2787279"/>
            <a:ext cx="3127392" cy="412856"/>
          </a:xfrm>
          <a:prstGeom prst="rect">
            <a:avLst/>
          </a:prstGeom>
          <a:ln>
            <a:solidFill>
              <a:srgbClr val="4482F4"/>
            </a:solidFill>
          </a:ln>
        </p:spPr>
      </p:pic>
      <p:pic>
        <p:nvPicPr>
          <p:cNvPr id="6" name="Picture 5">
            <a:extLst>
              <a:ext uri="{FF2B5EF4-FFF2-40B4-BE49-F238E27FC236}">
                <a16:creationId xmlns:a16="http://schemas.microsoft.com/office/drawing/2014/main" id="{3CAFA2B5-2043-4FF0-9AC8-D305D552890E}"/>
              </a:ext>
            </a:extLst>
          </p:cNvPr>
          <p:cNvPicPr>
            <a:picLocks noChangeAspect="1"/>
          </p:cNvPicPr>
          <p:nvPr/>
        </p:nvPicPr>
        <p:blipFill>
          <a:blip r:embed="rId3"/>
          <a:stretch>
            <a:fillRect/>
          </a:stretch>
        </p:blipFill>
        <p:spPr>
          <a:xfrm>
            <a:off x="6575861" y="3390223"/>
            <a:ext cx="3139524" cy="737703"/>
          </a:xfrm>
          <a:prstGeom prst="rect">
            <a:avLst/>
          </a:prstGeom>
          <a:ln>
            <a:solidFill>
              <a:srgbClr val="4482F4"/>
            </a:solidFill>
          </a:ln>
        </p:spPr>
      </p:pic>
      <p:pic>
        <p:nvPicPr>
          <p:cNvPr id="7" name="Picture 6">
            <a:extLst>
              <a:ext uri="{FF2B5EF4-FFF2-40B4-BE49-F238E27FC236}">
                <a16:creationId xmlns:a16="http://schemas.microsoft.com/office/drawing/2014/main" id="{BE7D275A-46CB-38CC-14B6-70E3A9458C06}"/>
              </a:ext>
            </a:extLst>
          </p:cNvPr>
          <p:cNvPicPr>
            <a:picLocks noChangeAspect="1"/>
          </p:cNvPicPr>
          <p:nvPr/>
        </p:nvPicPr>
        <p:blipFill>
          <a:blip r:embed="rId4"/>
          <a:stretch>
            <a:fillRect/>
          </a:stretch>
        </p:blipFill>
        <p:spPr>
          <a:xfrm>
            <a:off x="6575860" y="4332881"/>
            <a:ext cx="3138481" cy="850971"/>
          </a:xfrm>
          <a:prstGeom prst="rect">
            <a:avLst/>
          </a:prstGeom>
          <a:ln>
            <a:solidFill>
              <a:srgbClr val="4482F4"/>
            </a:solidFill>
          </a:ln>
        </p:spPr>
      </p:pic>
      <p:pic>
        <p:nvPicPr>
          <p:cNvPr id="8" name="Picture 7">
            <a:extLst>
              <a:ext uri="{FF2B5EF4-FFF2-40B4-BE49-F238E27FC236}">
                <a16:creationId xmlns:a16="http://schemas.microsoft.com/office/drawing/2014/main" id="{9D883F98-A584-92E8-740F-519457342CA0}"/>
              </a:ext>
            </a:extLst>
          </p:cNvPr>
          <p:cNvPicPr>
            <a:picLocks noChangeAspect="1"/>
          </p:cNvPicPr>
          <p:nvPr/>
        </p:nvPicPr>
        <p:blipFill>
          <a:blip r:embed="rId5"/>
          <a:stretch>
            <a:fillRect/>
          </a:stretch>
        </p:blipFill>
        <p:spPr>
          <a:xfrm>
            <a:off x="6575860" y="5260672"/>
            <a:ext cx="2512449" cy="1740224"/>
          </a:xfrm>
          <a:prstGeom prst="rect">
            <a:avLst/>
          </a:prstGeom>
          <a:ln>
            <a:solidFill>
              <a:srgbClr val="4482F4"/>
            </a:solidFill>
          </a:ln>
        </p:spPr>
      </p:pic>
      <p:pic>
        <p:nvPicPr>
          <p:cNvPr id="9" name="Picture 8">
            <a:extLst>
              <a:ext uri="{FF2B5EF4-FFF2-40B4-BE49-F238E27FC236}">
                <a16:creationId xmlns:a16="http://schemas.microsoft.com/office/drawing/2014/main" id="{E2FBA82B-FAAF-B6C3-1D96-CAC860D3B4B9}"/>
              </a:ext>
            </a:extLst>
          </p:cNvPr>
          <p:cNvPicPr>
            <a:picLocks noChangeAspect="1"/>
          </p:cNvPicPr>
          <p:nvPr/>
        </p:nvPicPr>
        <p:blipFill>
          <a:blip r:embed="rId6"/>
          <a:stretch>
            <a:fillRect/>
          </a:stretch>
        </p:blipFill>
        <p:spPr>
          <a:xfrm>
            <a:off x="7418951" y="5683592"/>
            <a:ext cx="2300814" cy="905165"/>
          </a:xfrm>
          <a:prstGeom prst="rect">
            <a:avLst/>
          </a:prstGeom>
          <a:ln>
            <a:solidFill>
              <a:srgbClr val="4482F4"/>
            </a:solidFill>
          </a:ln>
        </p:spPr>
      </p:pic>
    </p:spTree>
    <p:extLst>
      <p:ext uri="{BB962C8B-B14F-4D97-AF65-F5344CB8AC3E}">
        <p14:creationId xmlns:p14="http://schemas.microsoft.com/office/powerpoint/2010/main" val="128030438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450234" y="771503"/>
            <a:ext cx="9220540" cy="615169"/>
          </a:xfrm>
        </p:spPr>
        <p:txBody>
          <a:bodyPr/>
          <a:lstStyle/>
          <a:p>
            <a:r>
              <a:rPr lang="en-GB" sz="1850" dirty="0"/>
              <a:t>DEMOCRACY DOES CAUSE GROWTH (</a:t>
            </a:r>
            <a:r>
              <a:rPr lang="fr-FR" sz="1850" dirty="0"/>
              <a:t>ACEMOGLU, ROBINSON &amp; AL.  2019)…</a:t>
            </a:r>
            <a:br>
              <a:rPr lang="fr-FR" sz="1850" dirty="0"/>
            </a:br>
            <a:endParaRPr lang="en-GB" sz="1850" dirty="0"/>
          </a:p>
        </p:txBody>
      </p:sp>
      <p:sp>
        <p:nvSpPr>
          <p:cNvPr id="6" name="TextBox 5">
            <a:extLst>
              <a:ext uri="{FF2B5EF4-FFF2-40B4-BE49-F238E27FC236}">
                <a16:creationId xmlns:a16="http://schemas.microsoft.com/office/drawing/2014/main" id="{E5E62E4B-400B-2A91-0A82-050E177A2503}"/>
              </a:ext>
            </a:extLst>
          </p:cNvPr>
          <p:cNvSpPr txBox="1"/>
          <p:nvPr/>
        </p:nvSpPr>
        <p:spPr>
          <a:xfrm>
            <a:off x="590523" y="1522220"/>
            <a:ext cx="8863064" cy="3224922"/>
          </a:xfrm>
          <a:prstGeom prst="rect">
            <a:avLst/>
          </a:prstGeom>
          <a:noFill/>
        </p:spPr>
        <p:txBody>
          <a:bodyPr wrap="square">
            <a:spAutoFit/>
          </a:bodyPr>
          <a:lstStyle/>
          <a:p>
            <a:pPr marL="28575" marR="0" lvl="0" indent="0" algn="just" defTabSz="914400" rtl="0" eaLnBrk="0" fontAlgn="base" latinLnBrk="0" hangingPunct="0">
              <a:lnSpc>
                <a:spcPct val="107000"/>
              </a:lnSpc>
              <a:spcBef>
                <a:spcPct val="0"/>
              </a:spcBef>
              <a:spcAft>
                <a:spcPts val="8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Acemoglu &amp; al (2019) identify 122 democratizations and 71 reversals from democracy based on data from 1960 until 2010 and show that: </a:t>
            </a:r>
          </a:p>
          <a:p>
            <a:pPr marL="314325" marR="0" lvl="0" indent="-285750" algn="just" defTabSz="914400" rtl="0" eaLnBrk="0" fontAlgn="base" latinLnBrk="0" hangingPunct="0">
              <a:lnSpc>
                <a:spcPct val="107000"/>
              </a:lnSpc>
              <a:spcBef>
                <a:spcPct val="0"/>
              </a:spcBef>
              <a:spcAft>
                <a:spcPts val="80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 There is a positive causal effect of democracy on economic growth. </a:t>
            </a:r>
          </a:p>
          <a:p>
            <a:pPr marL="314325" marR="0" lvl="0" indent="-285750" algn="just" defTabSz="914400" rtl="0" eaLnBrk="0" fontAlgn="base" latinLnBrk="0" hangingPunct="0">
              <a:lnSpc>
                <a:spcPct val="107000"/>
              </a:lnSpc>
              <a:spcBef>
                <a:spcPct val="0"/>
              </a:spcBef>
              <a:spcAft>
                <a:spcPts val="80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 A country that transitions from nondemocracy to democracy achieves about 20 percent higher GDP growth per capita in the next 25 years than a country that remains a nondemocracy.</a:t>
            </a:r>
          </a:p>
          <a:p>
            <a:pPr marL="314325" marR="0" lvl="0" indent="-285750" algn="just" defTabSz="914400" rtl="0" eaLnBrk="0" fontAlgn="base" latinLnBrk="0" hangingPunct="0">
              <a:lnSpc>
                <a:spcPct val="107000"/>
              </a:lnSpc>
              <a:spcBef>
                <a:spcPct val="0"/>
              </a:spcBef>
              <a:spcAft>
                <a:spcPts val="80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It drives greater investments in capital, schooling, and health.</a:t>
            </a:r>
          </a:p>
          <a:p>
            <a:pPr marL="314325" marR="0" lvl="0" indent="-285750" algn="just" defTabSz="914400" rtl="0" eaLnBrk="0" fontAlgn="base" latinLnBrk="0" hangingPunct="0">
              <a:lnSpc>
                <a:spcPct val="107000"/>
              </a:lnSpc>
              <a:spcBef>
                <a:spcPct val="0"/>
              </a:spcBef>
              <a:spcAft>
                <a:spcPts val="80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The effect of democracy does not depend on the initial level of economic development/level of income.</a:t>
            </a:r>
          </a:p>
          <a:p>
            <a:pPr marL="28575" marR="0" lvl="0" indent="0" algn="just" defTabSz="914400" rtl="0" eaLnBrk="0" fontAlgn="base" latinLnBrk="0" hangingPunct="0">
              <a:lnSpc>
                <a:spcPct val="107000"/>
              </a:lnSpc>
              <a:spcBef>
                <a:spcPct val="0"/>
              </a:spcBef>
              <a:spcAft>
                <a:spcPts val="8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 	</a:t>
            </a:r>
            <a:r>
              <a:rPr kumimoji="0" lang="en-GB" sz="1200" b="0" i="0"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 </a:t>
            </a:r>
          </a:p>
        </p:txBody>
      </p:sp>
      <p:pic>
        <p:nvPicPr>
          <p:cNvPr id="7" name="Picture 6">
            <a:extLst>
              <a:ext uri="{FF2B5EF4-FFF2-40B4-BE49-F238E27FC236}">
                <a16:creationId xmlns:a16="http://schemas.microsoft.com/office/drawing/2014/main" id="{74CD2FCC-DEA7-360F-F3EB-B9C77D2DF759}"/>
              </a:ext>
            </a:extLst>
          </p:cNvPr>
          <p:cNvPicPr>
            <a:picLocks noChangeAspect="1"/>
          </p:cNvPicPr>
          <p:nvPr/>
        </p:nvPicPr>
        <p:blipFill rotWithShape="1">
          <a:blip r:embed="rId2"/>
          <a:srcRect t="5445"/>
          <a:stretch/>
        </p:blipFill>
        <p:spPr>
          <a:xfrm>
            <a:off x="4118645" y="4312356"/>
            <a:ext cx="4644856" cy="3244600"/>
          </a:xfrm>
          <a:prstGeom prst="rect">
            <a:avLst/>
          </a:prstGeom>
        </p:spPr>
      </p:pic>
      <p:sp>
        <p:nvSpPr>
          <p:cNvPr id="2" name="TextBox 1">
            <a:extLst>
              <a:ext uri="{FF2B5EF4-FFF2-40B4-BE49-F238E27FC236}">
                <a16:creationId xmlns:a16="http://schemas.microsoft.com/office/drawing/2014/main" id="{0E89BC61-BC08-F9CE-ECFA-2C5563DB5BBD}"/>
              </a:ext>
            </a:extLst>
          </p:cNvPr>
          <p:cNvSpPr txBox="1"/>
          <p:nvPr/>
        </p:nvSpPr>
        <p:spPr>
          <a:xfrm>
            <a:off x="450234" y="7556956"/>
            <a:ext cx="1964975"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1"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Source: TOBAM, Acemoglu et al 2019</a:t>
            </a:r>
            <a:endParaRPr kumimoji="0" lang="en-GB" sz="800" b="0" i="1"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endParaRPr>
          </a:p>
        </p:txBody>
      </p:sp>
      <p:sp>
        <p:nvSpPr>
          <p:cNvPr id="4" name="TextBox 3">
            <a:extLst>
              <a:ext uri="{FF2B5EF4-FFF2-40B4-BE49-F238E27FC236}">
                <a16:creationId xmlns:a16="http://schemas.microsoft.com/office/drawing/2014/main" id="{C14D89C5-7E60-F0A9-CFBD-42B4014E325D}"/>
              </a:ext>
            </a:extLst>
          </p:cNvPr>
          <p:cNvSpPr txBox="1"/>
          <p:nvPr/>
        </p:nvSpPr>
        <p:spPr>
          <a:xfrm>
            <a:off x="2686507" y="7433846"/>
            <a:ext cx="6588121"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The solid line plots the estimated average effect on GDP per capita on countries that democratized (in log points), with a 95 percent confidence interval in dashed lines</a:t>
            </a:r>
          </a:p>
        </p:txBody>
      </p:sp>
      <p:grpSp>
        <p:nvGrpSpPr>
          <p:cNvPr id="26" name="Group 25">
            <a:extLst>
              <a:ext uri="{FF2B5EF4-FFF2-40B4-BE49-F238E27FC236}">
                <a16:creationId xmlns:a16="http://schemas.microsoft.com/office/drawing/2014/main" id="{74E124E8-2B06-2584-2C7F-FBB232EF0359}"/>
              </a:ext>
            </a:extLst>
          </p:cNvPr>
          <p:cNvGrpSpPr/>
          <p:nvPr/>
        </p:nvGrpSpPr>
        <p:grpSpPr>
          <a:xfrm>
            <a:off x="797635" y="5416043"/>
            <a:ext cx="3113898" cy="834137"/>
            <a:chOff x="1390928" y="2491204"/>
            <a:chExt cx="2824993" cy="756746"/>
          </a:xfrm>
        </p:grpSpPr>
        <p:sp>
          <p:nvSpPr>
            <p:cNvPr id="27" name="Rectangle 26">
              <a:extLst>
                <a:ext uri="{FF2B5EF4-FFF2-40B4-BE49-F238E27FC236}">
                  <a16:creationId xmlns:a16="http://schemas.microsoft.com/office/drawing/2014/main" id="{25B916D7-86EB-0860-E39C-2DC3F2BE2F2D}"/>
                </a:ext>
              </a:extLst>
            </p:cNvPr>
            <p:cNvSpPr/>
            <p:nvPr/>
          </p:nvSpPr>
          <p:spPr>
            <a:xfrm rot="20831674">
              <a:off x="1390928" y="2491204"/>
              <a:ext cx="2824993" cy="584886"/>
            </a:xfrm>
            <a:prstGeom prst="rect">
              <a:avLst/>
            </a:prstGeom>
            <a:solidFill>
              <a:srgbClr val="074075"/>
            </a:solidFill>
            <a:ln>
              <a:solidFill>
                <a:srgbClr val="0740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5BBA87A8-E712-6015-DF7C-5C4CC6E85F33}"/>
                </a:ext>
              </a:extLst>
            </p:cNvPr>
            <p:cNvSpPr txBox="1"/>
            <p:nvPr/>
          </p:nvSpPr>
          <p:spPr>
            <a:xfrm rot="20831674">
              <a:off x="1968427" y="2546810"/>
              <a:ext cx="2204820" cy="34902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900" b="1" i="0" u="none" strike="noStrike" kern="1200" cap="none" spc="0" normalizeH="0" baseline="0" noProof="0" dirty="0">
                  <a:ln>
                    <a:noFill/>
                  </a:ln>
                  <a:solidFill>
                    <a:prstClr val="white"/>
                  </a:solidFill>
                  <a:effectLst/>
                  <a:uLnTx/>
                  <a:uFillTx/>
                  <a:latin typeface="Avenir Next LT Pro" panose="020B0504020202020204" pitchFamily="34" charset="0"/>
                  <a:ea typeface="MS PGothic" panose="020B0600070205080204" pitchFamily="34" charset="-128"/>
                  <a:cs typeface="+mn-cs"/>
                </a:rPr>
                <a:t>NOBEL PRIZE IN ECONOMIC SCIENCES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Avenir Next LT Pro" panose="020B0504020202020204" pitchFamily="34" charset="0"/>
                  <a:ea typeface="MS PGothic" panose="020B0600070205080204" pitchFamily="34" charset="-128"/>
                  <a:cs typeface="+mn-cs"/>
                </a:rPr>
                <a:t>October 2024 update</a:t>
              </a:r>
              <a:endParaRPr kumimoji="0" lang="en-GB" sz="1000" b="0" i="0" u="none" strike="noStrike" kern="1200" cap="none" spc="0" normalizeH="0" baseline="0" noProof="0" dirty="0">
                <a:ln>
                  <a:noFill/>
                </a:ln>
                <a:solidFill>
                  <a:prstClr val="white"/>
                </a:solidFill>
                <a:effectLst/>
                <a:uLnTx/>
                <a:uFillTx/>
                <a:latin typeface="Avenir Next LT Pro" panose="020B0504020202020204" pitchFamily="34" charset="0"/>
                <a:ea typeface="MS PGothic" panose="020B0600070205080204" pitchFamily="34" charset="-128"/>
                <a:cs typeface="+mn-cs"/>
              </a:endParaRPr>
            </a:p>
          </p:txBody>
        </p:sp>
        <p:pic>
          <p:nvPicPr>
            <p:cNvPr id="33" name="Picture 32">
              <a:extLst>
                <a:ext uri="{FF2B5EF4-FFF2-40B4-BE49-F238E27FC236}">
                  <a16:creationId xmlns:a16="http://schemas.microsoft.com/office/drawing/2014/main" id="{A2FE99AD-9FDC-6BE1-D959-0D85B3C5C9EF}"/>
                </a:ext>
              </a:extLst>
            </p:cNvPr>
            <p:cNvPicPr>
              <a:picLocks noChangeAspect="1"/>
            </p:cNvPicPr>
            <p:nvPr/>
          </p:nvPicPr>
          <p:blipFill rotWithShape="1">
            <a:blip r:embed="rId3"/>
            <a:srcRect l="60817" t="18032" r="8805" b="19735"/>
            <a:stretch/>
          </p:blipFill>
          <p:spPr>
            <a:xfrm rot="20446173">
              <a:off x="1491326" y="2790956"/>
              <a:ext cx="456994" cy="456994"/>
            </a:xfrm>
            <a:prstGeom prst="flowChartConnector">
              <a:avLst/>
            </a:prstGeom>
          </p:spPr>
        </p:pic>
      </p:grpSp>
    </p:spTree>
    <p:extLst>
      <p:ext uri="{BB962C8B-B14F-4D97-AF65-F5344CB8AC3E}">
        <p14:creationId xmlns:p14="http://schemas.microsoft.com/office/powerpoint/2010/main" val="246196820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9AD8C-589F-FBF0-9226-A2840B68F4E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9EB92CA-AC09-C235-8A9F-ADA0B9DB175A}"/>
              </a:ext>
            </a:extLst>
          </p:cNvPr>
          <p:cNvSpPr>
            <a:spLocks noGrp="1"/>
          </p:cNvSpPr>
          <p:nvPr>
            <p:ph type="body" sz="quarter" idx="20"/>
          </p:nvPr>
        </p:nvSpPr>
        <p:spPr>
          <a:xfrm>
            <a:off x="450234" y="771503"/>
            <a:ext cx="9220540" cy="615169"/>
          </a:xfrm>
        </p:spPr>
        <p:txBody>
          <a:bodyPr/>
          <a:lstStyle/>
          <a:p>
            <a:r>
              <a:rPr lang="en-GB" sz="1850" dirty="0"/>
              <a:t>BUSINESS WILL EXIT CHINA AS AUTOCRACIES HINDER THEIR OPERATIONS</a:t>
            </a:r>
            <a:br>
              <a:rPr lang="en-GB" sz="1850" dirty="0"/>
            </a:br>
            <a:endParaRPr lang="en-GB" sz="1850" dirty="0"/>
          </a:p>
        </p:txBody>
      </p:sp>
      <p:sp>
        <p:nvSpPr>
          <p:cNvPr id="6" name="TextBox 5">
            <a:extLst>
              <a:ext uri="{FF2B5EF4-FFF2-40B4-BE49-F238E27FC236}">
                <a16:creationId xmlns:a16="http://schemas.microsoft.com/office/drawing/2014/main" id="{7390FEDA-44C1-CDC8-9FD8-CFA7BA0970FE}"/>
              </a:ext>
            </a:extLst>
          </p:cNvPr>
          <p:cNvSpPr txBox="1"/>
          <p:nvPr/>
        </p:nvSpPr>
        <p:spPr>
          <a:xfrm>
            <a:off x="121339" y="1994831"/>
            <a:ext cx="4900717" cy="2756267"/>
          </a:xfrm>
          <a:prstGeom prst="rect">
            <a:avLst/>
          </a:prstGeom>
          <a:noFill/>
        </p:spPr>
        <p:txBody>
          <a:bodyPr wrap="square">
            <a:spAutoFit/>
          </a:bodyPr>
          <a:lstStyle/>
          <a:p>
            <a:pPr marL="28575" marR="0" lvl="0" indent="0" algn="just" defTabSz="914400" rtl="0" eaLnBrk="0" fontAlgn="base" latinLnBrk="0" hangingPunct="0">
              <a:lnSpc>
                <a:spcPct val="107000"/>
              </a:lnSpc>
              <a:spcBef>
                <a:spcPct val="0"/>
              </a:spcBef>
              <a:spcAft>
                <a:spcPts val="8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BlackRock’s Fink calls for Western firms to question ties with China :</a:t>
            </a:r>
          </a:p>
          <a:p>
            <a:pPr marL="814090" marR="0" lvl="1" indent="-285750" algn="just" defTabSz="914400" rtl="0" eaLnBrk="0" fontAlgn="base" latinLnBrk="0" hangingPunct="0">
              <a:lnSpc>
                <a:spcPct val="107000"/>
              </a:lnSpc>
              <a:spcBef>
                <a:spcPct val="0"/>
              </a:spcBef>
              <a:spcAft>
                <a:spcPts val="8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“Each country, each company, has to reassess what that means”</a:t>
            </a:r>
          </a:p>
          <a:p>
            <a:pPr marL="814090" marR="0" lvl="1" indent="-285750" algn="just" defTabSz="914400" rtl="0" eaLnBrk="0" fontAlgn="base" latinLnBrk="0" hangingPunct="0">
              <a:lnSpc>
                <a:spcPct val="107000"/>
              </a:lnSpc>
              <a:spcBef>
                <a:spcPct val="0"/>
              </a:spcBef>
              <a:spcAft>
                <a:spcPts val="8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“We all have to re-evaluate that, like we have to re-evaluate a risk in liquidity traps, a risk in everything” when operating in autocratic regions</a:t>
            </a:r>
          </a:p>
          <a:p>
            <a:pPr marL="28575" marR="0" lvl="0" indent="0" algn="just" defTabSz="914400" rtl="0" eaLnBrk="0" fontAlgn="base" latinLnBrk="0" hangingPunct="0">
              <a:lnSpc>
                <a:spcPct val="107000"/>
              </a:lnSpc>
              <a:spcBef>
                <a:spcPct val="0"/>
              </a:spcBef>
              <a:spcAft>
                <a:spcPts val="8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	</a:t>
            </a:r>
            <a:r>
              <a:rPr kumimoji="0" lang="en-GB" sz="1200" b="0" i="0"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 </a:t>
            </a:r>
          </a:p>
        </p:txBody>
      </p:sp>
      <p:sp>
        <p:nvSpPr>
          <p:cNvPr id="4" name="TextBox 3">
            <a:extLst>
              <a:ext uri="{FF2B5EF4-FFF2-40B4-BE49-F238E27FC236}">
                <a16:creationId xmlns:a16="http://schemas.microsoft.com/office/drawing/2014/main" id="{1F0F1627-AA75-C65F-6457-854B39DF1165}"/>
              </a:ext>
            </a:extLst>
          </p:cNvPr>
          <p:cNvSpPr txBox="1"/>
          <p:nvPr/>
        </p:nvSpPr>
        <p:spPr>
          <a:xfrm>
            <a:off x="152400" y="6879222"/>
            <a:ext cx="1711842"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Source: John </a:t>
            </a:r>
            <a:r>
              <a:rPr kumimoji="0" lang="en-GB" sz="800" b="0" i="0" u="none" strike="noStrike" kern="1200" cap="none" spc="0" normalizeH="0" baseline="0" noProof="0" dirty="0" err="1">
                <a:ln>
                  <a:noFill/>
                </a:ln>
                <a:solidFill>
                  <a:prstClr val="black"/>
                </a:solidFill>
                <a:effectLst/>
                <a:uLnTx/>
                <a:uFillTx/>
                <a:latin typeface="Avenir Next LT Pro" panose="020B0504020202020204" pitchFamily="34" charset="0"/>
                <a:ea typeface="MS PGothic" panose="020B0600070205080204" pitchFamily="34" charset="-128"/>
                <a:cs typeface="+mn-cs"/>
              </a:rPr>
              <a:t>Lamparski</a:t>
            </a:r>
            <a:r>
              <a:rPr kumimoji="0" lang="en-GB" sz="800" b="0" i="0"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 via Getty Images</a:t>
            </a:r>
          </a:p>
        </p:txBody>
      </p:sp>
      <p:pic>
        <p:nvPicPr>
          <p:cNvPr id="8" name="Picture 7">
            <a:extLst>
              <a:ext uri="{FF2B5EF4-FFF2-40B4-BE49-F238E27FC236}">
                <a16:creationId xmlns:a16="http://schemas.microsoft.com/office/drawing/2014/main" id="{EE4979D0-6524-9C2B-4979-2A6AD626005E}"/>
              </a:ext>
            </a:extLst>
          </p:cNvPr>
          <p:cNvPicPr>
            <a:picLocks noChangeAspect="1"/>
          </p:cNvPicPr>
          <p:nvPr/>
        </p:nvPicPr>
        <p:blipFill>
          <a:blip r:embed="rId2"/>
          <a:srcRect r="49633"/>
          <a:stretch/>
        </p:blipFill>
        <p:spPr>
          <a:xfrm>
            <a:off x="273739" y="4940974"/>
            <a:ext cx="1283786" cy="1938248"/>
          </a:xfrm>
          <a:prstGeom prst="rect">
            <a:avLst/>
          </a:prstGeom>
        </p:spPr>
      </p:pic>
      <p:sp>
        <p:nvSpPr>
          <p:cNvPr id="15" name="TextBox 14">
            <a:extLst>
              <a:ext uri="{FF2B5EF4-FFF2-40B4-BE49-F238E27FC236}">
                <a16:creationId xmlns:a16="http://schemas.microsoft.com/office/drawing/2014/main" id="{75CD398B-5C43-4947-B09F-BE3A02A11AF6}"/>
              </a:ext>
            </a:extLst>
          </p:cNvPr>
          <p:cNvSpPr txBox="1"/>
          <p:nvPr/>
        </p:nvSpPr>
        <p:spPr>
          <a:xfrm>
            <a:off x="1557525" y="5171061"/>
            <a:ext cx="3783563" cy="172354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"We have businesses in China, I'm sure everybody here has some businesses in China […] We all have to re-evaluate that“</a:t>
            </a:r>
            <a:br>
              <a:rPr kumimoji="0" lang="en-GB" sz="1800" b="0" i="0"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br>
            <a:endParaRPr kumimoji="0" lang="en-GB" sz="1800" b="0" i="0"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BlackRock CEO Larry Fink,1st October 24</a:t>
            </a:r>
            <a:br>
              <a:rPr kumimoji="0" lang="en-GB" sz="1200" b="0" i="1"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br>
            <a:r>
              <a:rPr kumimoji="0" lang="en-GB" sz="1200" b="0" i="1"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Berlin Global Dialogue conference</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 name="TextBox 16">
            <a:extLst>
              <a:ext uri="{FF2B5EF4-FFF2-40B4-BE49-F238E27FC236}">
                <a16:creationId xmlns:a16="http://schemas.microsoft.com/office/drawing/2014/main" id="{679AB89B-6753-40BF-7843-D53382A0D720}"/>
              </a:ext>
            </a:extLst>
          </p:cNvPr>
          <p:cNvSpPr txBox="1"/>
          <p:nvPr/>
        </p:nvSpPr>
        <p:spPr>
          <a:xfrm>
            <a:off x="5635256" y="3001923"/>
            <a:ext cx="4198864" cy="35394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sng"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A cautionary tale for Western institutions: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Aptos" panose="020B00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Aptos" panose="020B0004020202020204" pitchFamily="34" charset="0"/>
              </a:rPr>
              <a:t>Goldman Sachs partnered with Fang a Chinese investment banker, expecting the alliance to last briefly until they could directly own their Chinese securities and investment banking business…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Aptos" panose="020B00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Aptos" panose="020B0004020202020204" pitchFamily="34" charset="0"/>
              </a:rPr>
              <a:t>…The deal lasted two decades, benefiting Fang and leaving Goldman eager to exit.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Aptos" panose="020B00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Aptos" panose="020B0004020202020204" pitchFamily="34" charset="0"/>
            </a:endParaRPr>
          </a:p>
        </p:txBody>
      </p:sp>
      <p:pic>
        <p:nvPicPr>
          <p:cNvPr id="19" name="Picture 18">
            <a:extLst>
              <a:ext uri="{FF2B5EF4-FFF2-40B4-BE49-F238E27FC236}">
                <a16:creationId xmlns:a16="http://schemas.microsoft.com/office/drawing/2014/main" id="{E15C1ABA-A866-BA67-43AB-B98BB4589431}"/>
              </a:ext>
            </a:extLst>
          </p:cNvPr>
          <p:cNvPicPr>
            <a:picLocks noChangeAspect="1"/>
          </p:cNvPicPr>
          <p:nvPr/>
        </p:nvPicPr>
        <p:blipFill>
          <a:blip r:embed="rId3"/>
          <a:stretch>
            <a:fillRect/>
          </a:stretch>
        </p:blipFill>
        <p:spPr>
          <a:xfrm>
            <a:off x="6206779" y="1995755"/>
            <a:ext cx="3154290" cy="718164"/>
          </a:xfrm>
          <a:prstGeom prst="rect">
            <a:avLst/>
          </a:prstGeom>
        </p:spPr>
      </p:pic>
      <p:sp>
        <p:nvSpPr>
          <p:cNvPr id="20" name="TextBox 19">
            <a:extLst>
              <a:ext uri="{FF2B5EF4-FFF2-40B4-BE49-F238E27FC236}">
                <a16:creationId xmlns:a16="http://schemas.microsoft.com/office/drawing/2014/main" id="{C3E0A806-584B-D007-304E-2FE3BE3B83E2}"/>
              </a:ext>
            </a:extLst>
          </p:cNvPr>
          <p:cNvSpPr txBox="1"/>
          <p:nvPr/>
        </p:nvSpPr>
        <p:spPr>
          <a:xfrm>
            <a:off x="7783924" y="2754581"/>
            <a:ext cx="1711842" cy="21544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Source: FT, November 14, 2024</a:t>
            </a:r>
          </a:p>
        </p:txBody>
      </p:sp>
      <p:cxnSp>
        <p:nvCxnSpPr>
          <p:cNvPr id="24" name="Straight Arrow Connector 23">
            <a:extLst>
              <a:ext uri="{FF2B5EF4-FFF2-40B4-BE49-F238E27FC236}">
                <a16:creationId xmlns:a16="http://schemas.microsoft.com/office/drawing/2014/main" id="{85192775-4B38-6431-9279-ACA562856221}"/>
              </a:ext>
            </a:extLst>
          </p:cNvPr>
          <p:cNvCxnSpPr>
            <a:cxnSpLocks/>
          </p:cNvCxnSpPr>
          <p:nvPr/>
        </p:nvCxnSpPr>
        <p:spPr>
          <a:xfrm>
            <a:off x="2466754" y="1105784"/>
            <a:ext cx="0" cy="889047"/>
          </a:xfrm>
          <a:prstGeom prst="straightConnector1">
            <a:avLst/>
          </a:prstGeom>
          <a:ln w="1016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05381AA-00D1-A5B1-B0E0-9F13ADC1558E}"/>
              </a:ext>
            </a:extLst>
          </p:cNvPr>
          <p:cNvCxnSpPr>
            <a:cxnSpLocks/>
          </p:cNvCxnSpPr>
          <p:nvPr/>
        </p:nvCxnSpPr>
        <p:spPr>
          <a:xfrm>
            <a:off x="6206779" y="1101226"/>
            <a:ext cx="1175328" cy="853867"/>
          </a:xfrm>
          <a:prstGeom prst="straightConnector1">
            <a:avLst/>
          </a:prstGeom>
          <a:ln w="1016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84617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09B6B71-869B-4404-A70C-275E61FF5661}"/>
              </a:ext>
            </a:extLst>
          </p:cNvPr>
          <p:cNvSpPr>
            <a:spLocks noGrp="1"/>
          </p:cNvSpPr>
          <p:nvPr>
            <p:ph type="body" sz="quarter" idx="16"/>
          </p:nvPr>
        </p:nvSpPr>
        <p:spPr>
          <a:xfrm>
            <a:off x="412148" y="671072"/>
            <a:ext cx="8781279" cy="6797858"/>
          </a:xfrm>
        </p:spPr>
        <p:txBody>
          <a:bodyPr/>
          <a:lstStyle/>
          <a:p>
            <a:pPr marL="458055" indent="-458055">
              <a:lnSpc>
                <a:spcPct val="350000"/>
              </a:lnSpc>
              <a:buClr>
                <a:srgbClr val="F38B30"/>
              </a:buClr>
              <a:buSzPct val="350000"/>
            </a:pPr>
            <a:r>
              <a:rPr lang="en-GB" sz="1691" b="1" dirty="0">
                <a:solidFill>
                  <a:srgbClr val="EE7D14"/>
                </a:solidFill>
              </a:rPr>
              <a:t> </a:t>
            </a:r>
            <a:r>
              <a:rPr lang="en-GB" sz="1691" b="1" dirty="0">
                <a:solidFill>
                  <a:srgbClr val="EE7D14"/>
                </a:solidFill>
                <a:sym typeface="Helvetica Neue Medium"/>
              </a:rPr>
              <a:t>Introduction to TOBAM and Anti-Benchmark</a:t>
            </a:r>
          </a:p>
          <a:p>
            <a:pPr marL="458055" indent="-458055">
              <a:lnSpc>
                <a:spcPct val="350000"/>
              </a:lnSpc>
              <a:buClr>
                <a:srgbClr val="34BE54"/>
              </a:buClr>
              <a:buSzPct val="350000"/>
            </a:pPr>
            <a:r>
              <a:rPr lang="fr-FR" sz="1691" dirty="0"/>
              <a:t>TOBAM Product </a:t>
            </a:r>
            <a:r>
              <a:rPr lang="fr-FR" sz="1691" dirty="0" err="1"/>
              <a:t>Offering</a:t>
            </a:r>
            <a:endParaRPr lang="en-GB" sz="1691" dirty="0"/>
          </a:p>
          <a:p>
            <a:pPr marL="458055" indent="-458055">
              <a:lnSpc>
                <a:spcPct val="350000"/>
              </a:lnSpc>
              <a:buClr>
                <a:srgbClr val="4482F4"/>
              </a:buClr>
              <a:buSzPct val="350000"/>
            </a:pPr>
            <a:r>
              <a:rPr lang="en-GB" sz="1691" dirty="0"/>
              <a:t>Conclusion</a:t>
            </a:r>
          </a:p>
          <a:p>
            <a:pPr marL="458055" indent="-458055">
              <a:lnSpc>
                <a:spcPct val="350000"/>
              </a:lnSpc>
              <a:buClr>
                <a:srgbClr val="FF7005"/>
              </a:buClr>
              <a:buSzPct val="350000"/>
            </a:pPr>
            <a:r>
              <a:rPr lang="en-GB" sz="1691" dirty="0"/>
              <a:t> Appendix</a:t>
            </a:r>
          </a:p>
        </p:txBody>
      </p:sp>
      <p:sp>
        <p:nvSpPr>
          <p:cNvPr id="4" name="Footer Placeholder 4">
            <a:extLst>
              <a:ext uri="{FF2B5EF4-FFF2-40B4-BE49-F238E27FC236}">
                <a16:creationId xmlns:a16="http://schemas.microsoft.com/office/drawing/2014/main" id="{2E4AD674-0A99-42A2-8416-3E2B293EFAC7}"/>
              </a:ext>
            </a:extLst>
          </p:cNvPr>
          <p:cNvSpPr>
            <a:spLocks noGrp="1"/>
          </p:cNvSpPr>
          <p:nvPr>
            <p:ph type="ftr" sz="quarter" idx="4294967295"/>
          </p:nvPr>
        </p:nvSpPr>
        <p:spPr>
          <a:xfrm>
            <a:off x="412149" y="380644"/>
            <a:ext cx="4829934" cy="209190"/>
          </a:xfrm>
        </p:spPr>
        <p:txBody>
          <a:bodyPr/>
          <a:lstStyle/>
          <a:p>
            <a:pPr marL="0" marR="0" lvl="0" indent="0" algn="l" defTabSz="425428" rtl="0" eaLnBrk="1" fontAlgn="auto" latinLnBrk="0" hangingPunct="0">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venir Next LT Pro"/>
                <a:ea typeface="MS PGothic" panose="020B0600070205080204" pitchFamily="34" charset="-128"/>
                <a:cs typeface="+mn-cs"/>
              </a:rPr>
              <a:t> </a:t>
            </a:r>
          </a:p>
        </p:txBody>
      </p:sp>
    </p:spTree>
    <p:extLst>
      <p:ext uri="{BB962C8B-B14F-4D97-AF65-F5344CB8AC3E}">
        <p14:creationId xmlns:p14="http://schemas.microsoft.com/office/powerpoint/2010/main" val="67080214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4E9BDE4-1BF5-CEDA-540E-1634F50D0491}"/>
              </a:ext>
            </a:extLst>
          </p:cNvPr>
          <p:cNvSpPr>
            <a:spLocks noGrp="1"/>
          </p:cNvSpPr>
          <p:nvPr>
            <p:ph type="body" sz="quarter" idx="20"/>
          </p:nvPr>
        </p:nvSpPr>
        <p:spPr>
          <a:xfrm>
            <a:off x="450233" y="771504"/>
            <a:ext cx="8673669" cy="705604"/>
          </a:xfrm>
        </p:spPr>
        <p:txBody>
          <a:bodyPr/>
          <a:lstStyle/>
          <a:p>
            <a:r>
              <a:rPr kumimoji="0" lang="en-GB" sz="2000" b="0" i="0" u="none" strike="noStrike" kern="1200" cap="all" spc="0" normalizeH="0" baseline="0" noProof="0">
                <a:ln>
                  <a:noFill/>
                </a:ln>
                <a:solidFill>
                  <a:srgbClr val="EE7D14"/>
                </a:solidFill>
                <a:effectLst/>
                <a:uLnTx/>
                <a:uFillTx/>
                <a:latin typeface="Avenir Next LT Pro"/>
                <a:cs typeface="Arial" panose="020B0604020202020204" pitchFamily="34" charset="0"/>
              </a:rPr>
              <a:t> </a:t>
            </a:r>
            <a:r>
              <a:rPr lang="en-GB" sz="2000" cap="all">
                <a:latin typeface="Avenir Next LT Pro"/>
                <a:cs typeface="Arial" panose="020B0604020202020204" pitchFamily="34" charset="0"/>
              </a:rPr>
              <a:t>Launching first fund focused on civil rights &amp; democracy</a:t>
            </a:r>
          </a:p>
          <a:p>
            <a:r>
              <a:rPr lang="en-GB" sz="1800" i="1" cap="all">
                <a:latin typeface="Avenir Next LT Pro"/>
                <a:cs typeface="Arial" panose="020B0604020202020204" pitchFamily="34" charset="0"/>
              </a:rPr>
              <a:t>ADDRESSING THE autocracy risk</a:t>
            </a:r>
            <a:endParaRPr lang="en-GB" sz="1800" i="1"/>
          </a:p>
          <a:p>
            <a:endParaRPr lang="en-GB"/>
          </a:p>
        </p:txBody>
      </p:sp>
      <p:sp>
        <p:nvSpPr>
          <p:cNvPr id="8" name="TextBox 7">
            <a:extLst>
              <a:ext uri="{FF2B5EF4-FFF2-40B4-BE49-F238E27FC236}">
                <a16:creationId xmlns:a16="http://schemas.microsoft.com/office/drawing/2014/main" id="{F03BADD5-5AD2-5162-36F6-9A253FA8138C}"/>
              </a:ext>
            </a:extLst>
          </p:cNvPr>
          <p:cNvSpPr txBox="1"/>
          <p:nvPr/>
        </p:nvSpPr>
        <p:spPr>
          <a:xfrm>
            <a:off x="1037063" y="1798718"/>
            <a:ext cx="8318809" cy="907941"/>
          </a:xfrm>
          <a:prstGeom prst="rect">
            <a:avLst/>
          </a:prstGeom>
          <a:noFill/>
          <a:ln>
            <a:solidFill>
              <a:schemeClr val="tx2"/>
            </a:solidFill>
          </a:ln>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Identifying the “autocracy risk driver”</a:t>
            </a: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Building a portfolio under exposed to the autocracy risk</a:t>
            </a:r>
          </a:p>
        </p:txBody>
      </p:sp>
      <p:sp>
        <p:nvSpPr>
          <p:cNvPr id="6" name="TextBox 5">
            <a:extLst>
              <a:ext uri="{FF2B5EF4-FFF2-40B4-BE49-F238E27FC236}">
                <a16:creationId xmlns:a16="http://schemas.microsoft.com/office/drawing/2014/main" id="{50915DCC-D385-1E03-9AAA-C19C21D2D0F8}"/>
              </a:ext>
            </a:extLst>
          </p:cNvPr>
          <p:cNvSpPr txBox="1"/>
          <p:nvPr/>
        </p:nvSpPr>
        <p:spPr>
          <a:xfrm>
            <a:off x="1541124" y="3421754"/>
            <a:ext cx="7171361" cy="2431435"/>
          </a:xfrm>
          <a:prstGeom prst="rect">
            <a:avLst/>
          </a:prstGeom>
          <a:noFill/>
        </p:spPr>
        <p:txBody>
          <a:bodyPr wrap="square">
            <a:spAutoFit/>
          </a:bodyPr>
          <a:lstStyle/>
          <a:p>
            <a:pPr marL="342900" indent="-342900" defTabSz="889385" eaLnBrk="0" fontAlgn="base" hangingPunct="0">
              <a:spcBef>
                <a:spcPct val="0"/>
              </a:spcBef>
              <a:spcAft>
                <a:spcPct val="0"/>
              </a:spcAft>
              <a:buClr>
                <a:srgbClr val="FF7005"/>
              </a:buClr>
              <a:buFont typeface="+mj-lt"/>
              <a:buAutoNum type="arabicPeriod"/>
            </a:pPr>
            <a:r>
              <a:rPr lang="en-GB" sz="1900">
                <a:solidFill>
                  <a:srgbClr val="000000"/>
                </a:solidFill>
                <a:latin typeface="Avenir Next LT Pro" panose="020B0504020202020204" pitchFamily="34" charset="0"/>
              </a:rPr>
              <a:t>There is an autocracy risk driver</a:t>
            </a:r>
          </a:p>
          <a:p>
            <a:pPr marL="342900" indent="-342900" defTabSz="889385" eaLnBrk="0" fontAlgn="base" hangingPunct="0">
              <a:spcBef>
                <a:spcPct val="0"/>
              </a:spcBef>
              <a:spcAft>
                <a:spcPct val="0"/>
              </a:spcAft>
              <a:buFont typeface="+mj-lt"/>
              <a:buAutoNum type="arabicPeriod"/>
            </a:pPr>
            <a:endParaRPr lang="en-GB" sz="1900">
              <a:solidFill>
                <a:srgbClr val="000000"/>
              </a:solidFill>
              <a:latin typeface="Avenir Next LT Pro" panose="020B0504020202020204" pitchFamily="34" charset="0"/>
            </a:endParaRPr>
          </a:p>
          <a:p>
            <a:pPr marL="342900" indent="-342900" defTabSz="889385" eaLnBrk="0" fontAlgn="base" hangingPunct="0">
              <a:spcBef>
                <a:spcPct val="0"/>
              </a:spcBef>
              <a:spcAft>
                <a:spcPct val="0"/>
              </a:spcAft>
              <a:buClr>
                <a:srgbClr val="4482F4"/>
              </a:buClr>
              <a:buFont typeface="+mj-lt"/>
              <a:buAutoNum type="arabicPeriod"/>
            </a:pPr>
            <a:r>
              <a:rPr lang="en-GB" sz="1900">
                <a:solidFill>
                  <a:srgbClr val="000000"/>
                </a:solidFill>
                <a:latin typeface="Avenir Next LT Pro" panose="020B0504020202020204" pitchFamily="34" charset="0"/>
              </a:rPr>
              <a:t>This risk driver is negatively rewarded</a:t>
            </a:r>
          </a:p>
          <a:p>
            <a:pPr marL="342900" indent="-342900" defTabSz="889385" eaLnBrk="0" fontAlgn="base" hangingPunct="0">
              <a:spcBef>
                <a:spcPct val="0"/>
              </a:spcBef>
              <a:spcAft>
                <a:spcPct val="0"/>
              </a:spcAft>
              <a:buFont typeface="+mj-lt"/>
              <a:buAutoNum type="arabicPeriod"/>
            </a:pPr>
            <a:endParaRPr lang="en-GB" sz="1900">
              <a:solidFill>
                <a:srgbClr val="000000"/>
              </a:solidFill>
              <a:latin typeface="Avenir Next LT Pro" panose="020B0504020202020204" pitchFamily="34" charset="0"/>
            </a:endParaRPr>
          </a:p>
          <a:p>
            <a:pPr marL="342900" indent="-342900" defTabSz="889385" eaLnBrk="0" fontAlgn="base" hangingPunct="0">
              <a:spcBef>
                <a:spcPct val="0"/>
              </a:spcBef>
              <a:spcAft>
                <a:spcPct val="0"/>
              </a:spcAft>
              <a:buClr>
                <a:srgbClr val="34BE54"/>
              </a:buClr>
              <a:buFont typeface="+mj-lt"/>
              <a:buAutoNum type="arabicPeriod"/>
            </a:pPr>
            <a:r>
              <a:rPr lang="en-GB" sz="1900">
                <a:solidFill>
                  <a:srgbClr val="000000"/>
                </a:solidFill>
                <a:latin typeface="Avenir Next LT Pro" panose="020B0504020202020204" pitchFamily="34" charset="0"/>
              </a:rPr>
              <a:t>Most of the exposure to the autocracy risk driver is indirect</a:t>
            </a:r>
          </a:p>
          <a:p>
            <a:pPr marL="342900" indent="-342900" defTabSz="889385" eaLnBrk="0" fontAlgn="base" hangingPunct="0">
              <a:spcBef>
                <a:spcPct val="0"/>
              </a:spcBef>
              <a:spcAft>
                <a:spcPct val="0"/>
              </a:spcAft>
              <a:buFont typeface="+mj-lt"/>
              <a:buAutoNum type="arabicPeriod"/>
            </a:pPr>
            <a:endParaRPr lang="en-GB" sz="1900">
              <a:solidFill>
                <a:srgbClr val="000000"/>
              </a:solidFill>
              <a:latin typeface="Avenir Next LT Pro" panose="020B0504020202020204" pitchFamily="34" charset="0"/>
            </a:endParaRPr>
          </a:p>
          <a:p>
            <a:pPr marL="342900" indent="-342900" defTabSz="889385" eaLnBrk="0" fontAlgn="base" hangingPunct="0">
              <a:spcBef>
                <a:spcPct val="0"/>
              </a:spcBef>
              <a:spcAft>
                <a:spcPct val="0"/>
              </a:spcAft>
              <a:buClr>
                <a:srgbClr val="9F9F9F"/>
              </a:buClr>
              <a:buFont typeface="+mj-lt"/>
              <a:buAutoNum type="arabicPeriod"/>
            </a:pPr>
            <a:r>
              <a:rPr lang="en-GB" sz="1900">
                <a:solidFill>
                  <a:srgbClr val="000000"/>
                </a:solidFill>
                <a:latin typeface="Avenir Next LT Pro" panose="020B0504020202020204" pitchFamily="34" charset="0"/>
              </a:rPr>
              <a:t>The autocracy risk driver is independent from other risk drivers </a:t>
            </a:r>
          </a:p>
        </p:txBody>
      </p:sp>
    </p:spTree>
    <p:extLst>
      <p:ext uri="{BB962C8B-B14F-4D97-AF65-F5344CB8AC3E}">
        <p14:creationId xmlns:p14="http://schemas.microsoft.com/office/powerpoint/2010/main" val="90638873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0B699E6-26A5-94EF-DBAC-56B95500A4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39" t="5697" r="8946" b="5112"/>
          <a:stretch/>
        </p:blipFill>
        <p:spPr>
          <a:xfrm>
            <a:off x="4684793" y="1043173"/>
            <a:ext cx="5008418" cy="2859114"/>
          </a:xfrm>
          <a:prstGeom prst="rect">
            <a:avLst/>
          </a:prstGeom>
        </p:spPr>
      </p:pic>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525894" y="2223879"/>
            <a:ext cx="9220540" cy="615169"/>
          </a:xfrm>
        </p:spPr>
        <p:txBody>
          <a:bodyPr/>
          <a:lstStyle/>
          <a:p>
            <a:r>
              <a:rPr lang="en-GB" sz="1800"/>
              <a:t>Example of Reverse J-Curve:</a:t>
            </a:r>
          </a:p>
          <a:p>
            <a:r>
              <a:rPr lang="en-GB" sz="1800"/>
              <a:t>Germany 1933-1943</a:t>
            </a:r>
          </a:p>
        </p:txBody>
      </p:sp>
      <p:sp>
        <p:nvSpPr>
          <p:cNvPr id="6" name="TextBox 5">
            <a:extLst>
              <a:ext uri="{FF2B5EF4-FFF2-40B4-BE49-F238E27FC236}">
                <a16:creationId xmlns:a16="http://schemas.microsoft.com/office/drawing/2014/main" id="{E5E62E4B-400B-2A91-0A82-050E177A2503}"/>
              </a:ext>
            </a:extLst>
          </p:cNvPr>
          <p:cNvSpPr txBox="1"/>
          <p:nvPr/>
        </p:nvSpPr>
        <p:spPr>
          <a:xfrm>
            <a:off x="353179" y="3336468"/>
            <a:ext cx="3224961" cy="3912738"/>
          </a:xfrm>
          <a:prstGeom prst="rect">
            <a:avLst/>
          </a:prstGeom>
          <a:noFill/>
        </p:spPr>
        <p:txBody>
          <a:bodyPr wrap="square">
            <a:spAutoFit/>
          </a:bodyPr>
          <a:lstStyle/>
          <a:p>
            <a:pPr marL="314325" indent="-285750" algn="just">
              <a:lnSpc>
                <a:spcPct val="107000"/>
              </a:lnSpc>
              <a:spcAft>
                <a:spcPts val="800"/>
              </a:spcAft>
              <a:buFont typeface="Arial" panose="020B0604020202020204" pitchFamily="34" charset="0"/>
              <a:buChar char="•"/>
            </a:pPr>
            <a:r>
              <a:rPr lang="en-GB" sz="1600">
                <a:latin typeface="Avenir Next LT Pro" panose="020B0504020202020204" pitchFamily="34" charset="0"/>
              </a:rPr>
              <a:t>Germany’s stock market experienced a sharp rise from 1939 to 1943 .</a:t>
            </a:r>
          </a:p>
          <a:p>
            <a:pPr marL="314325" indent="-285750" algn="just">
              <a:lnSpc>
                <a:spcPct val="107000"/>
              </a:lnSpc>
              <a:spcAft>
                <a:spcPts val="800"/>
              </a:spcAft>
              <a:buFont typeface="Arial" panose="020B0604020202020204" pitchFamily="34" charset="0"/>
              <a:buChar char="•"/>
            </a:pPr>
            <a:r>
              <a:rPr lang="en-GB" sz="1600">
                <a:latin typeface="Avenir Next LT Pro" panose="020B0504020202020204" pitchFamily="34" charset="0"/>
              </a:rPr>
              <a:t>This rise was not present in the US market. 	</a:t>
            </a:r>
            <a:r>
              <a:rPr lang="en-GB" sz="1200">
                <a:latin typeface="Avenir Next LT Pro" panose="020B0504020202020204" pitchFamily="34" charset="0"/>
              </a:rPr>
              <a:t> </a:t>
            </a:r>
          </a:p>
          <a:p>
            <a:pPr marL="314325" indent="-285750" algn="just">
              <a:lnSpc>
                <a:spcPct val="107000"/>
              </a:lnSpc>
              <a:spcAft>
                <a:spcPts val="800"/>
              </a:spcAft>
              <a:buFont typeface="Arial" panose="020B0604020202020204" pitchFamily="34" charset="0"/>
              <a:buChar char="•"/>
            </a:pPr>
            <a:r>
              <a:rPr lang="en-GB" sz="1600">
                <a:latin typeface="Avenir Next LT Pro" panose="020B0504020202020204" pitchFamily="34" charset="0"/>
              </a:rPr>
              <a:t>From 1944, prices were frozen, and it was impossible to get out from the German stock market. </a:t>
            </a:r>
          </a:p>
          <a:p>
            <a:pPr marL="314325" indent="-285750" algn="just">
              <a:lnSpc>
                <a:spcPct val="107000"/>
              </a:lnSpc>
              <a:spcAft>
                <a:spcPts val="800"/>
              </a:spcAft>
              <a:buFont typeface="Arial" panose="020B0604020202020204" pitchFamily="34" charset="0"/>
              <a:buChar char="•"/>
            </a:pPr>
            <a:r>
              <a:rPr lang="en-GB" sz="1600">
                <a:latin typeface="Avenir Next LT Pro" panose="020B0504020202020204" pitchFamily="34" charset="0"/>
              </a:rPr>
              <a:t>The German stock market re-opened in mid-1948 with a fall of ~80% (+inflation).</a:t>
            </a:r>
          </a:p>
          <a:p>
            <a:pPr marL="28575" algn="just">
              <a:lnSpc>
                <a:spcPct val="107000"/>
              </a:lnSpc>
              <a:spcAft>
                <a:spcPts val="800"/>
              </a:spcAft>
            </a:pPr>
            <a:endParaRPr lang="en-GB" sz="1600">
              <a:latin typeface="Avenir Next LT Pro" panose="020B0504020202020204" pitchFamily="34" charset="0"/>
            </a:endParaRPr>
          </a:p>
        </p:txBody>
      </p:sp>
      <p:grpSp>
        <p:nvGrpSpPr>
          <p:cNvPr id="27" name="Group 26">
            <a:extLst>
              <a:ext uri="{FF2B5EF4-FFF2-40B4-BE49-F238E27FC236}">
                <a16:creationId xmlns:a16="http://schemas.microsoft.com/office/drawing/2014/main" id="{D8743766-77ED-00E6-6ED0-636667AA51BA}"/>
              </a:ext>
            </a:extLst>
          </p:cNvPr>
          <p:cNvGrpSpPr/>
          <p:nvPr/>
        </p:nvGrpSpPr>
        <p:grpSpPr>
          <a:xfrm>
            <a:off x="4296880" y="3879338"/>
            <a:ext cx="5449554" cy="3833238"/>
            <a:chOff x="4195522" y="2318588"/>
            <a:chExt cx="5752953" cy="4231084"/>
          </a:xfrm>
        </p:grpSpPr>
        <p:grpSp>
          <p:nvGrpSpPr>
            <p:cNvPr id="25" name="Group 24">
              <a:extLst>
                <a:ext uri="{FF2B5EF4-FFF2-40B4-BE49-F238E27FC236}">
                  <a16:creationId xmlns:a16="http://schemas.microsoft.com/office/drawing/2014/main" id="{FF2CD79C-0E54-DC59-D4EC-8ADAB6779926}"/>
                </a:ext>
              </a:extLst>
            </p:cNvPr>
            <p:cNvGrpSpPr/>
            <p:nvPr/>
          </p:nvGrpSpPr>
          <p:grpSpPr>
            <a:xfrm>
              <a:off x="4195522" y="2318588"/>
              <a:ext cx="5752953" cy="4231084"/>
              <a:chOff x="4038619" y="2997784"/>
              <a:chExt cx="5752953" cy="4231084"/>
            </a:xfrm>
          </p:grpSpPr>
          <p:pic>
            <p:nvPicPr>
              <p:cNvPr id="11" name="Picture 10" descr="A graph with text and numbers">
                <a:extLst>
                  <a:ext uri="{FF2B5EF4-FFF2-40B4-BE49-F238E27FC236}">
                    <a16:creationId xmlns:a16="http://schemas.microsoft.com/office/drawing/2014/main" id="{926E18E5-8C86-0115-4E6A-91E35CA44F3E}"/>
                  </a:ext>
                </a:extLst>
              </p:cNvPr>
              <p:cNvPicPr>
                <a:picLocks noChangeAspect="1"/>
              </p:cNvPicPr>
              <p:nvPr/>
            </p:nvPicPr>
            <p:blipFill rotWithShape="1">
              <a:blip r:embed="rId3">
                <a:extLst>
                  <a:ext uri="{28A0092B-C50C-407E-A947-70E740481C1C}">
                    <a14:useLocalDpi xmlns:a14="http://schemas.microsoft.com/office/drawing/2010/main" val="0"/>
                  </a:ext>
                </a:extLst>
              </a:blip>
              <a:srcRect r="1732"/>
              <a:stretch/>
            </p:blipFill>
            <p:spPr>
              <a:xfrm>
                <a:off x="4366772" y="2997784"/>
                <a:ext cx="5424800" cy="4231084"/>
              </a:xfrm>
              <a:prstGeom prst="rect">
                <a:avLst/>
              </a:prstGeom>
            </p:spPr>
          </p:pic>
          <p:sp>
            <p:nvSpPr>
              <p:cNvPr id="23" name="TextBox 22">
                <a:extLst>
                  <a:ext uri="{FF2B5EF4-FFF2-40B4-BE49-F238E27FC236}">
                    <a16:creationId xmlns:a16="http://schemas.microsoft.com/office/drawing/2014/main" id="{76DD6660-CA69-DD70-B9C3-2F5589BDCAD5}"/>
                  </a:ext>
                </a:extLst>
              </p:cNvPr>
              <p:cNvSpPr txBox="1"/>
              <p:nvPr/>
            </p:nvSpPr>
            <p:spPr>
              <a:xfrm rot="16200000">
                <a:off x="2370418" y="4852110"/>
                <a:ext cx="3693806" cy="357403"/>
              </a:xfrm>
              <a:prstGeom prst="rect">
                <a:avLst/>
              </a:prstGeom>
              <a:noFill/>
            </p:spPr>
            <p:txBody>
              <a:bodyPr wrap="square">
                <a:spAutoFit/>
              </a:bodyPr>
              <a:lstStyle/>
              <a:p>
                <a:r>
                  <a:rPr lang="en-GB" sz="1600">
                    <a:latin typeface="Avenir Next LT Pro" panose="020B0504020202020204" pitchFamily="34" charset="0"/>
                  </a:rPr>
                  <a:t>Germany CDAX Index: 1930-1950</a:t>
                </a:r>
              </a:p>
            </p:txBody>
          </p:sp>
        </p:grpSp>
        <p:cxnSp>
          <p:nvCxnSpPr>
            <p:cNvPr id="14" name="Straight Arrow Connector 13">
              <a:extLst>
                <a:ext uri="{FF2B5EF4-FFF2-40B4-BE49-F238E27FC236}">
                  <a16:creationId xmlns:a16="http://schemas.microsoft.com/office/drawing/2014/main" id="{51F6DAE1-D1E0-D1CB-D0B3-0E23DA546179}"/>
                </a:ext>
              </a:extLst>
            </p:cNvPr>
            <p:cNvCxnSpPr>
              <a:cxnSpLocks/>
            </p:cNvCxnSpPr>
            <p:nvPr/>
          </p:nvCxnSpPr>
          <p:spPr>
            <a:xfrm flipH="1" flipV="1">
              <a:off x="8155868" y="5223369"/>
              <a:ext cx="488936" cy="2468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259D5D69-42EB-7A83-A145-10D8D8F2E6B8}"/>
                </a:ext>
              </a:extLst>
            </p:cNvPr>
            <p:cNvCxnSpPr>
              <a:cxnSpLocks/>
            </p:cNvCxnSpPr>
            <p:nvPr/>
          </p:nvCxnSpPr>
          <p:spPr>
            <a:xfrm>
              <a:off x="8073558" y="2453603"/>
              <a:ext cx="0" cy="3902524"/>
            </a:xfrm>
            <a:prstGeom prst="line">
              <a:avLst/>
            </a:prstGeom>
            <a:ln w="19050"/>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4404832A-BCE3-B360-788C-434539E2E71A}"/>
                </a:ext>
              </a:extLst>
            </p:cNvPr>
            <p:cNvSpPr txBox="1"/>
            <p:nvPr/>
          </p:nvSpPr>
          <p:spPr>
            <a:xfrm>
              <a:off x="8443010" y="5444403"/>
              <a:ext cx="856929" cy="441637"/>
            </a:xfrm>
            <a:prstGeom prst="rect">
              <a:avLst/>
            </a:prstGeom>
            <a:noFill/>
          </p:spPr>
          <p:txBody>
            <a:bodyPr wrap="square" rtlCol="0">
              <a:spAutoFit/>
            </a:bodyPr>
            <a:lstStyle/>
            <a:p>
              <a:r>
                <a:rPr lang="fr-FR" sz="1000" b="1"/>
                <a:t>Impossible to exit</a:t>
              </a:r>
              <a:endParaRPr lang="en-GB" sz="1000" b="1"/>
            </a:p>
          </p:txBody>
        </p:sp>
      </p:grpSp>
      <p:sp>
        <p:nvSpPr>
          <p:cNvPr id="2" name="TextBox 1">
            <a:extLst>
              <a:ext uri="{FF2B5EF4-FFF2-40B4-BE49-F238E27FC236}">
                <a16:creationId xmlns:a16="http://schemas.microsoft.com/office/drawing/2014/main" id="{3D532F4A-05E7-8425-FA35-AF5BE1A2A40F}"/>
              </a:ext>
            </a:extLst>
          </p:cNvPr>
          <p:cNvSpPr txBox="1"/>
          <p:nvPr/>
        </p:nvSpPr>
        <p:spPr>
          <a:xfrm>
            <a:off x="4164163" y="7577594"/>
            <a:ext cx="4002468" cy="215444"/>
          </a:xfrm>
          <a:prstGeom prst="rect">
            <a:avLst/>
          </a:prstGeom>
          <a:noFill/>
        </p:spPr>
        <p:txBody>
          <a:bodyPr wrap="square" rtlCol="0">
            <a:spAutoFit/>
          </a:bodyPr>
          <a:lstStyle/>
          <a:p>
            <a:r>
              <a:rPr lang="en-US" sz="800" i="1">
                <a:latin typeface="Avenir Next LT Pro" panose="020B0504020202020204" pitchFamily="34" charset="0"/>
              </a:rPr>
              <a:t>Source:</a:t>
            </a:r>
            <a:r>
              <a:rPr lang="en-GB" sz="800" i="1">
                <a:latin typeface="Avenir Next LT Pro" panose="020B0504020202020204" pitchFamily="34" charset="0"/>
              </a:rPr>
              <a:t> Wealth, war and wisdom, by Biggs, Barton, John Wiley &amp; Sons, 2009.</a:t>
            </a:r>
          </a:p>
        </p:txBody>
      </p:sp>
      <p:sp>
        <p:nvSpPr>
          <p:cNvPr id="29" name="TextBox 28">
            <a:extLst>
              <a:ext uri="{FF2B5EF4-FFF2-40B4-BE49-F238E27FC236}">
                <a16:creationId xmlns:a16="http://schemas.microsoft.com/office/drawing/2014/main" id="{6FC18F51-31F7-6D7E-4C56-163CD2752528}"/>
              </a:ext>
            </a:extLst>
          </p:cNvPr>
          <p:cNvSpPr txBox="1"/>
          <p:nvPr/>
        </p:nvSpPr>
        <p:spPr>
          <a:xfrm rot="16200000">
            <a:off x="2976566" y="2156001"/>
            <a:ext cx="2912858" cy="338554"/>
          </a:xfrm>
          <a:prstGeom prst="rect">
            <a:avLst/>
          </a:prstGeom>
          <a:noFill/>
        </p:spPr>
        <p:txBody>
          <a:bodyPr wrap="square">
            <a:spAutoFit/>
          </a:bodyPr>
          <a:lstStyle/>
          <a:p>
            <a:r>
              <a:rPr lang="en-GB" sz="1600">
                <a:latin typeface="Avenir Next LT Pro" panose="020B0504020202020204" pitchFamily="34" charset="0"/>
              </a:rPr>
              <a:t>US Stock market: 1930-1950</a:t>
            </a:r>
          </a:p>
        </p:txBody>
      </p:sp>
      <p:sp>
        <p:nvSpPr>
          <p:cNvPr id="30" name="Rectangle 29">
            <a:extLst>
              <a:ext uri="{FF2B5EF4-FFF2-40B4-BE49-F238E27FC236}">
                <a16:creationId xmlns:a16="http://schemas.microsoft.com/office/drawing/2014/main" id="{2A904406-059B-02A3-5235-4DE8538E8CB8}"/>
              </a:ext>
            </a:extLst>
          </p:cNvPr>
          <p:cNvSpPr/>
          <p:nvPr/>
        </p:nvSpPr>
        <p:spPr>
          <a:xfrm>
            <a:off x="7045158" y="2879562"/>
            <a:ext cx="779318" cy="33855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Arrow Connector 31">
            <a:extLst>
              <a:ext uri="{FF2B5EF4-FFF2-40B4-BE49-F238E27FC236}">
                <a16:creationId xmlns:a16="http://schemas.microsoft.com/office/drawing/2014/main" id="{32E5B6EE-063E-7779-28C7-7C4BF8F2FFC2}"/>
              </a:ext>
            </a:extLst>
          </p:cNvPr>
          <p:cNvCxnSpPr>
            <a:cxnSpLocks/>
            <a:endCxn id="30" idx="1"/>
          </p:cNvCxnSpPr>
          <p:nvPr/>
        </p:nvCxnSpPr>
        <p:spPr>
          <a:xfrm flipV="1">
            <a:off x="3578140" y="3048840"/>
            <a:ext cx="3467018" cy="12757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7414C544-EEDD-8601-DACC-B3048F56490F}"/>
              </a:ext>
            </a:extLst>
          </p:cNvPr>
          <p:cNvSpPr txBox="1"/>
          <p:nvPr/>
        </p:nvSpPr>
        <p:spPr>
          <a:xfrm>
            <a:off x="197427" y="388977"/>
            <a:ext cx="7637318" cy="668132"/>
          </a:xfrm>
          <a:prstGeom prst="rect">
            <a:avLst/>
          </a:prstGeom>
          <a:noFill/>
        </p:spPr>
        <p:txBody>
          <a:bodyPr wrap="square">
            <a:spAutoFit/>
          </a:bodyPr>
          <a:lstStyle/>
          <a:p>
            <a:pPr marL="28575" algn="just">
              <a:lnSpc>
                <a:spcPct val="107000"/>
              </a:lnSpc>
              <a:spcAft>
                <a:spcPts val="800"/>
              </a:spcAft>
            </a:pPr>
            <a:r>
              <a:rPr lang="en-GB">
                <a:solidFill>
                  <a:srgbClr val="EE7D14"/>
                </a:solidFill>
                <a:latin typeface="Avenir Next LT Pro" panose="020B0504020202020204" pitchFamily="34" charset="0"/>
              </a:rPr>
              <a:t>Yves Choueifaty: “BEING EXPOSED TO AUTOCRACY, CONSIST INTO BEING EXPOSED TO A REVERSE J-CURVE.”</a:t>
            </a:r>
          </a:p>
        </p:txBody>
      </p:sp>
    </p:spTree>
    <p:extLst>
      <p:ext uri="{BB962C8B-B14F-4D97-AF65-F5344CB8AC3E}">
        <p14:creationId xmlns:p14="http://schemas.microsoft.com/office/powerpoint/2010/main" val="163708221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450234" y="707477"/>
            <a:ext cx="8184990" cy="412856"/>
          </a:xfrm>
        </p:spPr>
        <p:txBody>
          <a:bodyPr/>
          <a:lstStyle/>
          <a:p>
            <a:r>
              <a:rPr lang="fr-FR"/>
              <a:t>Reverse J-</a:t>
            </a:r>
            <a:r>
              <a:rPr lang="fr-FR" err="1"/>
              <a:t>Curve</a:t>
            </a:r>
            <a:r>
              <a:rPr lang="fr-FR"/>
              <a:t>: THE CASE OF RUSSIA</a:t>
            </a:r>
            <a:endParaRPr lang="en-GB"/>
          </a:p>
        </p:txBody>
      </p:sp>
      <p:sp>
        <p:nvSpPr>
          <p:cNvPr id="6" name="TextBox 5">
            <a:extLst>
              <a:ext uri="{FF2B5EF4-FFF2-40B4-BE49-F238E27FC236}">
                <a16:creationId xmlns:a16="http://schemas.microsoft.com/office/drawing/2014/main" id="{E5E62E4B-400B-2A91-0A82-050E177A2503}"/>
              </a:ext>
            </a:extLst>
          </p:cNvPr>
          <p:cNvSpPr txBox="1"/>
          <p:nvPr/>
        </p:nvSpPr>
        <p:spPr>
          <a:xfrm>
            <a:off x="354332" y="1505072"/>
            <a:ext cx="8863064" cy="1863267"/>
          </a:xfrm>
          <a:prstGeom prst="rect">
            <a:avLst/>
          </a:prstGeom>
          <a:noFill/>
        </p:spPr>
        <p:txBody>
          <a:bodyPr wrap="square">
            <a:spAutoFit/>
          </a:bodyPr>
          <a:lstStyle/>
          <a:p>
            <a:pPr marL="314325" marR="0" lvl="0" indent="-285750" algn="just" defTabSz="914400" rtl="0" eaLnBrk="0" fontAlgn="base" latinLnBrk="0" hangingPunct="0">
              <a:lnSpc>
                <a:spcPct val="107000"/>
              </a:lnSpc>
              <a:spcBef>
                <a:spcPct val="0"/>
              </a:spcBef>
              <a:spcAft>
                <a:spcPts val="8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The potential instability of non-democratic countries makes them more susceptible to black swan events. </a:t>
            </a:r>
          </a:p>
          <a:p>
            <a:pPr marL="314325" marR="0" lvl="0" indent="-285750" algn="just" defTabSz="914400" rtl="0" eaLnBrk="0" fontAlgn="base" latinLnBrk="0" hangingPunct="0">
              <a:lnSpc>
                <a:spcPct val="107000"/>
              </a:lnSpc>
              <a:spcBef>
                <a:spcPct val="0"/>
              </a:spcBef>
              <a:spcAft>
                <a:spcPts val="8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One of the most recent example being Russia where direct investments in stocks/bonds of companies in Russia or in companies located elsewhere but with significant economic ties to Russia have been a very painful experience for investors. </a:t>
            </a:r>
          </a:p>
          <a:p>
            <a:pPr marL="314325" marR="0" lvl="0" indent="-285750" algn="just" defTabSz="914400" rtl="0" eaLnBrk="0" fontAlgn="base" latinLnBrk="0" hangingPunct="0">
              <a:lnSpc>
                <a:spcPct val="107000"/>
              </a:lnSpc>
              <a:spcBef>
                <a:spcPct val="0"/>
              </a:spcBef>
              <a:spcAft>
                <a:spcPts val="8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Russia is a country classified as authoritarian since 2011</a:t>
            </a:r>
            <a:r>
              <a:rPr kumimoji="0" lang="en-GB" sz="14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 </a:t>
            </a:r>
          </a:p>
        </p:txBody>
      </p:sp>
      <p:pic>
        <p:nvPicPr>
          <p:cNvPr id="7" name="Picture 6">
            <a:extLst>
              <a:ext uri="{FF2B5EF4-FFF2-40B4-BE49-F238E27FC236}">
                <a16:creationId xmlns:a16="http://schemas.microsoft.com/office/drawing/2014/main" id="{20DEF196-5E1A-A77E-F2F5-5EED83D06FCA}"/>
              </a:ext>
            </a:extLst>
          </p:cNvPr>
          <p:cNvPicPr>
            <a:picLocks noChangeAspect="1"/>
          </p:cNvPicPr>
          <p:nvPr/>
        </p:nvPicPr>
        <p:blipFill>
          <a:blip r:embed="rId2"/>
          <a:stretch>
            <a:fillRect/>
          </a:stretch>
        </p:blipFill>
        <p:spPr>
          <a:xfrm>
            <a:off x="1960920" y="3763683"/>
            <a:ext cx="5800725" cy="3038475"/>
          </a:xfrm>
          <a:prstGeom prst="rect">
            <a:avLst/>
          </a:prstGeom>
        </p:spPr>
      </p:pic>
      <p:sp>
        <p:nvSpPr>
          <p:cNvPr id="2" name="TextBox 1">
            <a:extLst>
              <a:ext uri="{FF2B5EF4-FFF2-40B4-BE49-F238E27FC236}">
                <a16:creationId xmlns:a16="http://schemas.microsoft.com/office/drawing/2014/main" id="{B84E5260-AA3D-4B0B-7B5A-855A3C95DE6D}"/>
              </a:ext>
            </a:extLst>
          </p:cNvPr>
          <p:cNvSpPr txBox="1"/>
          <p:nvPr/>
        </p:nvSpPr>
        <p:spPr>
          <a:xfrm>
            <a:off x="6495665" y="6694436"/>
            <a:ext cx="1964975"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1" u="none" strike="noStrike" kern="1200" cap="none" spc="0" normalizeH="0" baseline="0" noProof="0">
                <a:ln>
                  <a:noFill/>
                </a:ln>
                <a:solidFill>
                  <a:prstClr val="black"/>
                </a:solidFill>
                <a:effectLst/>
                <a:uLnTx/>
                <a:uFillTx/>
                <a:latin typeface="Avenir Next LT Pro" panose="020B0504020202020204" pitchFamily="34" charset="0"/>
              </a:rPr>
              <a:t>Source: TOBAM, MSCI</a:t>
            </a:r>
            <a:endParaRPr kumimoji="0" lang="en-GB" sz="800" b="0" i="1" u="none" strike="noStrike" kern="1200" cap="none" spc="0" normalizeH="0" baseline="0" noProof="0">
              <a:ln>
                <a:noFill/>
              </a:ln>
              <a:solidFill>
                <a:prstClr val="black"/>
              </a:solidFill>
              <a:effectLst/>
              <a:uLnTx/>
              <a:uFillTx/>
              <a:latin typeface="Avenir Next LT Pro" panose="020B0504020202020204" pitchFamily="34" charset="0"/>
            </a:endParaRPr>
          </a:p>
        </p:txBody>
      </p:sp>
    </p:spTree>
    <p:extLst>
      <p:ext uri="{BB962C8B-B14F-4D97-AF65-F5344CB8AC3E}">
        <p14:creationId xmlns:p14="http://schemas.microsoft.com/office/powerpoint/2010/main" val="420131656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2E16B2-17FE-5E31-A039-96AE5BFC015A}"/>
              </a:ext>
            </a:extLst>
          </p:cNvPr>
          <p:cNvSpPr>
            <a:spLocks noGrp="1"/>
          </p:cNvSpPr>
          <p:nvPr>
            <p:ph type="body" sz="quarter" idx="20"/>
          </p:nvPr>
        </p:nvSpPr>
        <p:spPr>
          <a:xfrm>
            <a:off x="450234" y="478427"/>
            <a:ext cx="8184990" cy="412856"/>
          </a:xfrm>
        </p:spPr>
        <p:txBody>
          <a:bodyPr/>
          <a:lstStyle/>
          <a:p>
            <a:r>
              <a:rPr lang="en-GB" sz="1500" b="0" i="0" u="none" strike="noStrike">
                <a:solidFill>
                  <a:srgbClr val="FF7005"/>
                </a:solidFill>
                <a:effectLst/>
                <a:latin typeface="Avenir Next LT Pro" panose="020B0504020202020204" pitchFamily="34" charset="0"/>
              </a:rPr>
              <a:t>DEMOCRACIES AND WARS IN THE 20TH CENTURY ACCORDING TO… CHATGPT</a:t>
            </a:r>
            <a:r>
              <a:rPr lang="en-GB" sz="1500">
                <a:solidFill>
                  <a:srgbClr val="FF7005"/>
                </a:solidFill>
              </a:rPr>
              <a:t> </a:t>
            </a:r>
          </a:p>
        </p:txBody>
      </p:sp>
      <p:pic>
        <p:nvPicPr>
          <p:cNvPr id="5" name="Picture 4">
            <a:extLst>
              <a:ext uri="{FF2B5EF4-FFF2-40B4-BE49-F238E27FC236}">
                <a16:creationId xmlns:a16="http://schemas.microsoft.com/office/drawing/2014/main" id="{E545215D-AAD1-A7AC-3A50-6D7440956099}"/>
              </a:ext>
            </a:extLst>
          </p:cNvPr>
          <p:cNvPicPr>
            <a:picLocks noChangeAspect="1"/>
          </p:cNvPicPr>
          <p:nvPr/>
        </p:nvPicPr>
        <p:blipFill>
          <a:blip r:embed="rId2"/>
          <a:stretch>
            <a:fillRect/>
          </a:stretch>
        </p:blipFill>
        <p:spPr>
          <a:xfrm>
            <a:off x="556560" y="950189"/>
            <a:ext cx="8494474" cy="2915314"/>
          </a:xfrm>
          <a:prstGeom prst="rect">
            <a:avLst/>
          </a:prstGeom>
        </p:spPr>
      </p:pic>
      <p:pic>
        <p:nvPicPr>
          <p:cNvPr id="7" name="Picture 6">
            <a:extLst>
              <a:ext uri="{FF2B5EF4-FFF2-40B4-BE49-F238E27FC236}">
                <a16:creationId xmlns:a16="http://schemas.microsoft.com/office/drawing/2014/main" id="{6B2EB194-B55E-B025-AD96-1AF5C33FACEE}"/>
              </a:ext>
            </a:extLst>
          </p:cNvPr>
          <p:cNvPicPr>
            <a:picLocks noChangeAspect="1"/>
          </p:cNvPicPr>
          <p:nvPr/>
        </p:nvPicPr>
        <p:blipFill>
          <a:blip r:embed="rId3"/>
          <a:stretch>
            <a:fillRect/>
          </a:stretch>
        </p:blipFill>
        <p:spPr>
          <a:xfrm>
            <a:off x="450234" y="3865503"/>
            <a:ext cx="8494474" cy="3466316"/>
          </a:xfrm>
          <a:prstGeom prst="rect">
            <a:avLst/>
          </a:prstGeom>
        </p:spPr>
      </p:pic>
      <p:sp>
        <p:nvSpPr>
          <p:cNvPr id="2" name="Rectangle 1">
            <a:extLst>
              <a:ext uri="{FF2B5EF4-FFF2-40B4-BE49-F238E27FC236}">
                <a16:creationId xmlns:a16="http://schemas.microsoft.com/office/drawing/2014/main" id="{B0D0DFB7-94AF-E923-D300-FD344D6D63A4}"/>
              </a:ext>
            </a:extLst>
          </p:cNvPr>
          <p:cNvSpPr/>
          <p:nvPr/>
        </p:nvSpPr>
        <p:spPr>
          <a:xfrm>
            <a:off x="1739590" y="1937529"/>
            <a:ext cx="2341755" cy="214656"/>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solidFill>
                <a:schemeClr val="tx1"/>
              </a:solidFill>
            </a:endParaRPr>
          </a:p>
        </p:txBody>
      </p:sp>
      <p:sp>
        <p:nvSpPr>
          <p:cNvPr id="6" name="Rectangle 5">
            <a:extLst>
              <a:ext uri="{FF2B5EF4-FFF2-40B4-BE49-F238E27FC236}">
                <a16:creationId xmlns:a16="http://schemas.microsoft.com/office/drawing/2014/main" id="{C6BDA2A7-7807-4B16-0BFF-D1CDBD7442D6}"/>
              </a:ext>
            </a:extLst>
          </p:cNvPr>
          <p:cNvSpPr/>
          <p:nvPr/>
        </p:nvSpPr>
        <p:spPr>
          <a:xfrm>
            <a:off x="3056190" y="6048865"/>
            <a:ext cx="1889883" cy="221673"/>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solidFill>
                <a:schemeClr val="tx1"/>
              </a:solidFill>
            </a:endParaRPr>
          </a:p>
        </p:txBody>
      </p:sp>
      <p:sp>
        <p:nvSpPr>
          <p:cNvPr id="8" name="TextBox 7">
            <a:extLst>
              <a:ext uri="{FF2B5EF4-FFF2-40B4-BE49-F238E27FC236}">
                <a16:creationId xmlns:a16="http://schemas.microsoft.com/office/drawing/2014/main" id="{A94C483B-49E4-351C-8109-1C3BABBC58D6}"/>
              </a:ext>
            </a:extLst>
          </p:cNvPr>
          <p:cNvSpPr txBox="1"/>
          <p:nvPr/>
        </p:nvSpPr>
        <p:spPr>
          <a:xfrm>
            <a:off x="6713035" y="7338047"/>
            <a:ext cx="2338000"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1" u="none" strike="noStrike" kern="1200" cap="none" spc="0" normalizeH="0" baseline="0" noProof="0">
                <a:ln>
                  <a:noFill/>
                </a:ln>
                <a:solidFill>
                  <a:prstClr val="black"/>
                </a:solidFill>
                <a:effectLst/>
                <a:uLnTx/>
                <a:uFillTx/>
                <a:latin typeface="+mj-lt"/>
                <a:ea typeface="MS PGothic" panose="020B0600070205080204" pitchFamily="34" charset="-128"/>
                <a:cs typeface="+mn-cs"/>
              </a:rPr>
              <a:t>Source: </a:t>
            </a:r>
            <a:r>
              <a:rPr lang="en-US" sz="800" i="1">
                <a:solidFill>
                  <a:prstClr val="black"/>
                </a:solidFill>
                <a:latin typeface="+mj-lt"/>
              </a:rPr>
              <a:t>ChatGPT as of January 23</a:t>
            </a:r>
            <a:r>
              <a:rPr lang="en-US" sz="800" i="1" baseline="30000">
                <a:solidFill>
                  <a:prstClr val="black"/>
                </a:solidFill>
                <a:latin typeface="+mj-lt"/>
              </a:rPr>
              <a:t>rd</a:t>
            </a:r>
            <a:r>
              <a:rPr lang="en-US" sz="800" i="1">
                <a:solidFill>
                  <a:prstClr val="black"/>
                </a:solidFill>
                <a:latin typeface="+mj-lt"/>
              </a:rPr>
              <a:t>, 2023</a:t>
            </a:r>
            <a:endParaRPr kumimoji="0" lang="en-GB" sz="800" b="0" i="1" u="none" strike="noStrike" kern="1200" cap="none" spc="0" normalizeH="0" baseline="0" noProof="0">
              <a:ln>
                <a:noFill/>
              </a:ln>
              <a:solidFill>
                <a:prstClr val="black"/>
              </a:solidFill>
              <a:effectLst/>
              <a:uLnTx/>
              <a:uFillTx/>
              <a:latin typeface="+mj-lt"/>
              <a:ea typeface="MS PGothic" panose="020B0600070205080204" pitchFamily="34" charset="-128"/>
              <a:cs typeface="+mn-cs"/>
            </a:endParaRPr>
          </a:p>
        </p:txBody>
      </p:sp>
    </p:spTree>
    <p:extLst>
      <p:ext uri="{BB962C8B-B14F-4D97-AF65-F5344CB8AC3E}">
        <p14:creationId xmlns:p14="http://schemas.microsoft.com/office/powerpoint/2010/main" val="262829334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450234" y="707477"/>
            <a:ext cx="8184990" cy="412856"/>
          </a:xfrm>
        </p:spPr>
        <p:txBody>
          <a:bodyPr/>
          <a:lstStyle/>
          <a:p>
            <a:r>
              <a:rPr lang="fr-FR" sz="1800"/>
              <a:t>WEAR YOUR CORRELATION GLASSES  ! ! !  </a:t>
            </a:r>
            <a:endParaRPr lang="en-GB" sz="1800"/>
          </a:p>
        </p:txBody>
      </p:sp>
      <p:pic>
        <p:nvPicPr>
          <p:cNvPr id="4" name="Picture 3">
            <a:extLst>
              <a:ext uri="{FF2B5EF4-FFF2-40B4-BE49-F238E27FC236}">
                <a16:creationId xmlns:a16="http://schemas.microsoft.com/office/drawing/2014/main" id="{ADFC99EF-62CB-5B80-CC3D-457DF07600BD}"/>
              </a:ext>
            </a:extLst>
          </p:cNvPr>
          <p:cNvPicPr>
            <a:picLocks noChangeAspect="1"/>
          </p:cNvPicPr>
          <p:nvPr/>
        </p:nvPicPr>
        <p:blipFill>
          <a:blip r:embed="rId2"/>
          <a:stretch>
            <a:fillRect/>
          </a:stretch>
        </p:blipFill>
        <p:spPr>
          <a:xfrm>
            <a:off x="450234" y="2782819"/>
            <a:ext cx="4206142" cy="3146160"/>
          </a:xfrm>
          <a:prstGeom prst="rect">
            <a:avLst/>
          </a:prstGeom>
        </p:spPr>
      </p:pic>
      <p:pic>
        <p:nvPicPr>
          <p:cNvPr id="7" name="Picture 6">
            <a:extLst>
              <a:ext uri="{FF2B5EF4-FFF2-40B4-BE49-F238E27FC236}">
                <a16:creationId xmlns:a16="http://schemas.microsoft.com/office/drawing/2014/main" id="{DC2AD182-C1D5-6CB6-4DDF-E69475ED5857}"/>
              </a:ext>
            </a:extLst>
          </p:cNvPr>
          <p:cNvPicPr>
            <a:picLocks noChangeAspect="1"/>
          </p:cNvPicPr>
          <p:nvPr/>
        </p:nvPicPr>
        <p:blipFill>
          <a:blip r:embed="rId3"/>
          <a:stretch>
            <a:fillRect/>
          </a:stretch>
        </p:blipFill>
        <p:spPr>
          <a:xfrm>
            <a:off x="586166" y="1737084"/>
            <a:ext cx="3120160" cy="748274"/>
          </a:xfrm>
          <a:prstGeom prst="rect">
            <a:avLst/>
          </a:prstGeom>
        </p:spPr>
      </p:pic>
      <p:sp>
        <p:nvSpPr>
          <p:cNvPr id="8" name="TextBox 7">
            <a:extLst>
              <a:ext uri="{FF2B5EF4-FFF2-40B4-BE49-F238E27FC236}">
                <a16:creationId xmlns:a16="http://schemas.microsoft.com/office/drawing/2014/main" id="{D46BCAE5-9D10-59D3-70E9-76B5ED0B2FB4}"/>
              </a:ext>
            </a:extLst>
          </p:cNvPr>
          <p:cNvSpPr txBox="1"/>
          <p:nvPr/>
        </p:nvSpPr>
        <p:spPr>
          <a:xfrm>
            <a:off x="1010915" y="6010996"/>
            <a:ext cx="2270662"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mj-lt"/>
                <a:ea typeface="MS PGothic" panose="020B0600070205080204" pitchFamily="34" charset="-128"/>
              </a:rPr>
              <a:t>Source: Yale University, as of Nov 28</a:t>
            </a:r>
            <a:r>
              <a:rPr kumimoji="0" lang="en-US" sz="800" b="0" i="1" u="none" strike="noStrike" kern="1200" cap="none" spc="0" normalizeH="0" baseline="30000" noProof="0">
                <a:ln>
                  <a:noFill/>
                </a:ln>
                <a:solidFill>
                  <a:srgbClr val="000000"/>
                </a:solidFill>
                <a:effectLst/>
                <a:uLnTx/>
                <a:uFillTx/>
                <a:latin typeface="+mj-lt"/>
                <a:ea typeface="MS PGothic" panose="020B0600070205080204" pitchFamily="34" charset="-128"/>
              </a:rPr>
              <a:t>th</a:t>
            </a:r>
            <a:r>
              <a:rPr kumimoji="0" lang="en-US" sz="800" b="0" i="1" u="none" strike="noStrike" kern="1200" cap="none" spc="0" normalizeH="0" baseline="0" noProof="0">
                <a:ln>
                  <a:noFill/>
                </a:ln>
                <a:solidFill>
                  <a:srgbClr val="000000"/>
                </a:solidFill>
                <a:effectLst/>
                <a:uLnTx/>
                <a:uFillTx/>
                <a:latin typeface="+mj-lt"/>
                <a:ea typeface="MS PGothic" panose="020B0600070205080204" pitchFamily="34" charset="-128"/>
              </a:rPr>
              <a:t>, 2022</a:t>
            </a:r>
            <a:endParaRPr kumimoji="0" lang="en-GB" sz="800" b="0" i="1" u="none" strike="noStrike" kern="1200" cap="none" spc="0" normalizeH="0" baseline="0" noProof="0">
              <a:ln>
                <a:noFill/>
              </a:ln>
              <a:solidFill>
                <a:srgbClr val="000000"/>
              </a:solidFill>
              <a:effectLst/>
              <a:uLnTx/>
              <a:uFillTx/>
              <a:latin typeface="+mj-lt"/>
              <a:ea typeface="MS PGothic" panose="020B0600070205080204" pitchFamily="34" charset="-128"/>
            </a:endParaRPr>
          </a:p>
        </p:txBody>
      </p:sp>
      <p:pic>
        <p:nvPicPr>
          <p:cNvPr id="5" name="Picture 4">
            <a:extLst>
              <a:ext uri="{FF2B5EF4-FFF2-40B4-BE49-F238E27FC236}">
                <a16:creationId xmlns:a16="http://schemas.microsoft.com/office/drawing/2014/main" id="{D2E59F67-6149-4A90-DD04-D1D9419C29A3}"/>
              </a:ext>
            </a:extLst>
          </p:cNvPr>
          <p:cNvPicPr>
            <a:picLocks noChangeAspect="1"/>
          </p:cNvPicPr>
          <p:nvPr/>
        </p:nvPicPr>
        <p:blipFill>
          <a:blip r:embed="rId4"/>
          <a:stretch>
            <a:fillRect/>
          </a:stretch>
        </p:blipFill>
        <p:spPr>
          <a:xfrm>
            <a:off x="4677457" y="2151405"/>
            <a:ext cx="4557934" cy="3772528"/>
          </a:xfrm>
          <a:prstGeom prst="rect">
            <a:avLst/>
          </a:prstGeom>
        </p:spPr>
      </p:pic>
      <p:sp>
        <p:nvSpPr>
          <p:cNvPr id="6" name="TextBox 5">
            <a:extLst>
              <a:ext uri="{FF2B5EF4-FFF2-40B4-BE49-F238E27FC236}">
                <a16:creationId xmlns:a16="http://schemas.microsoft.com/office/drawing/2014/main" id="{0BC7C862-5AE7-BB02-D309-2D676B85B691}"/>
              </a:ext>
            </a:extLst>
          </p:cNvPr>
          <p:cNvSpPr txBox="1"/>
          <p:nvPr/>
        </p:nvSpPr>
        <p:spPr>
          <a:xfrm>
            <a:off x="6469995" y="6010996"/>
            <a:ext cx="2270662" cy="21544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mj-lt"/>
                <a:ea typeface="MS PGothic" panose="020B0600070205080204" pitchFamily="34" charset="-128"/>
              </a:rPr>
              <a:t>Source: https://tfiglobalnews.com/</a:t>
            </a:r>
            <a:endParaRPr kumimoji="0" lang="en-GB" sz="800" b="0" i="1" u="none" strike="noStrike" kern="1200" cap="none" spc="0" normalizeH="0" baseline="0" noProof="0">
              <a:ln>
                <a:noFill/>
              </a:ln>
              <a:solidFill>
                <a:srgbClr val="000000"/>
              </a:solidFill>
              <a:effectLst/>
              <a:uLnTx/>
              <a:uFillTx/>
              <a:latin typeface="+mj-lt"/>
              <a:ea typeface="MS PGothic" panose="020B0600070205080204" pitchFamily="34" charset="-128"/>
            </a:endParaRPr>
          </a:p>
        </p:txBody>
      </p:sp>
    </p:spTree>
    <p:extLst>
      <p:ext uri="{BB962C8B-B14F-4D97-AF65-F5344CB8AC3E}">
        <p14:creationId xmlns:p14="http://schemas.microsoft.com/office/powerpoint/2010/main" val="140865738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450233" y="749041"/>
            <a:ext cx="9057891" cy="412856"/>
          </a:xfrm>
        </p:spPr>
        <p:txBody>
          <a:bodyPr/>
          <a:lstStyle/>
          <a:p>
            <a:r>
              <a:rPr lang="en-GB" sz="1800"/>
              <a:t>We should not trust the dictators’ GDP growth estimates  (L.R. Martinez, 2022)</a:t>
            </a:r>
          </a:p>
        </p:txBody>
      </p:sp>
      <p:sp>
        <p:nvSpPr>
          <p:cNvPr id="6" name="TextBox 5">
            <a:extLst>
              <a:ext uri="{FF2B5EF4-FFF2-40B4-BE49-F238E27FC236}">
                <a16:creationId xmlns:a16="http://schemas.microsoft.com/office/drawing/2014/main" id="{0BC7C862-5AE7-BB02-D309-2D676B85B691}"/>
              </a:ext>
            </a:extLst>
          </p:cNvPr>
          <p:cNvSpPr txBox="1"/>
          <p:nvPr/>
        </p:nvSpPr>
        <p:spPr>
          <a:xfrm>
            <a:off x="1365281" y="7256407"/>
            <a:ext cx="8880151"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1" u="none" strike="noStrike" kern="1200" cap="none" spc="0" normalizeH="0" baseline="0" noProof="0">
                <a:ln>
                  <a:noFill/>
                </a:ln>
                <a:solidFill>
                  <a:srgbClr val="000000"/>
                </a:solidFill>
                <a:effectLst/>
                <a:uLnTx/>
                <a:uFillTx/>
                <a:latin typeface="Avenir Next LT Pro"/>
                <a:ea typeface="MS PGothic" panose="020B0600070205080204" pitchFamily="34" charset="-128"/>
              </a:rPr>
              <a:t>Source: The Economist, 1-7 October 2022, p.77; “How much should we trust the dictators’ GDP growth estimates?”, L.R. Martinez, 2022; Freedom House; World Bank.</a:t>
            </a:r>
            <a:br>
              <a:rPr kumimoji="0" lang="en-GB" sz="800" b="0" i="1" u="none" strike="noStrike" kern="1200" cap="none" spc="0" normalizeH="0" baseline="0" noProof="0">
                <a:ln>
                  <a:noFill/>
                </a:ln>
                <a:solidFill>
                  <a:srgbClr val="000000"/>
                </a:solidFill>
                <a:effectLst/>
                <a:uLnTx/>
                <a:uFillTx/>
                <a:latin typeface="Avenir Next LT Pro"/>
                <a:ea typeface="MS PGothic" panose="020B0600070205080204" pitchFamily="34" charset="-128"/>
              </a:rPr>
            </a:br>
            <a:r>
              <a:rPr kumimoji="0" lang="en-GB" sz="800" b="0" i="1" u="none" strike="noStrike" kern="1200" cap="none" spc="0" normalizeH="0" baseline="0" noProof="0">
                <a:ln>
                  <a:noFill/>
                </a:ln>
                <a:solidFill>
                  <a:srgbClr val="000000"/>
                </a:solidFill>
                <a:effectLst/>
                <a:uLnTx/>
                <a:uFillTx/>
                <a:latin typeface="Avenir Next LT Pro"/>
                <a:ea typeface="MS PGothic" panose="020B0600070205080204" pitchFamily="34" charset="-128"/>
              </a:rPr>
              <a:t>*In 2021 USD at market exchange rates, assuming reported 1992 GDP figures are accurate.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1" u="none" strike="noStrike" kern="1200" cap="none" spc="0" normalizeH="0" baseline="0" noProof="0">
                <a:ln>
                  <a:noFill/>
                </a:ln>
                <a:solidFill>
                  <a:srgbClr val="000000"/>
                </a:solidFill>
                <a:effectLst/>
                <a:uLnTx/>
                <a:uFillTx/>
                <a:latin typeface="Avenir Next LT Pro"/>
                <a:ea typeface="MS PGothic" panose="020B0600070205080204" pitchFamily="34" charset="-128"/>
              </a:rPr>
              <a:t>+Countries with over 5 million people, freedom status in 2021.</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GB" sz="800" b="0" i="1" u="none" strike="noStrike" kern="1200" cap="none" spc="0" normalizeH="0" baseline="0" noProof="0">
              <a:ln>
                <a:noFill/>
              </a:ln>
              <a:solidFill>
                <a:srgbClr val="000000"/>
              </a:solidFill>
              <a:effectLst/>
              <a:uLnTx/>
              <a:uFillTx/>
              <a:latin typeface="Avenir Next LT Pro"/>
              <a:ea typeface="MS PGothic" panose="020B0600070205080204" pitchFamily="34" charset="-128"/>
            </a:endParaRPr>
          </a:p>
        </p:txBody>
      </p:sp>
      <p:pic>
        <p:nvPicPr>
          <p:cNvPr id="9" name="Picture 8">
            <a:extLst>
              <a:ext uri="{FF2B5EF4-FFF2-40B4-BE49-F238E27FC236}">
                <a16:creationId xmlns:a16="http://schemas.microsoft.com/office/drawing/2014/main" id="{0B9C9E0F-53F0-1D99-1DB3-C172E263E08E}"/>
              </a:ext>
            </a:extLst>
          </p:cNvPr>
          <p:cNvPicPr>
            <a:picLocks noChangeAspect="1"/>
          </p:cNvPicPr>
          <p:nvPr/>
        </p:nvPicPr>
        <p:blipFill>
          <a:blip r:embed="rId2"/>
          <a:stretch>
            <a:fillRect/>
          </a:stretch>
        </p:blipFill>
        <p:spPr>
          <a:xfrm>
            <a:off x="988503" y="2244416"/>
            <a:ext cx="8067106" cy="5053555"/>
          </a:xfrm>
          <a:prstGeom prst="rect">
            <a:avLst/>
          </a:prstGeom>
        </p:spPr>
      </p:pic>
      <p:sp>
        <p:nvSpPr>
          <p:cNvPr id="11" name="TextBox 10">
            <a:extLst>
              <a:ext uri="{FF2B5EF4-FFF2-40B4-BE49-F238E27FC236}">
                <a16:creationId xmlns:a16="http://schemas.microsoft.com/office/drawing/2014/main" id="{DABADABE-03BE-254D-8B68-6E3BC77889AA}"/>
              </a:ext>
            </a:extLst>
          </p:cNvPr>
          <p:cNvSpPr txBox="1"/>
          <p:nvPr/>
        </p:nvSpPr>
        <p:spPr>
          <a:xfrm>
            <a:off x="305274" y="1266876"/>
            <a:ext cx="9057891" cy="830997"/>
          </a:xfrm>
          <a:prstGeom prst="rect">
            <a:avLst/>
          </a:prstGeom>
          <a:noFill/>
        </p:spPr>
        <p:txBody>
          <a:bodyPr wrap="square">
            <a:spAutoFit/>
          </a:bodyPr>
          <a:lstStyle/>
          <a:p>
            <a:pPr marL="285750" indent="-285750" algn="l">
              <a:buFont typeface="Arial" panose="020B0604020202020204" pitchFamily="34" charset="0"/>
              <a:buChar char="•"/>
            </a:pPr>
            <a:r>
              <a:rPr lang="en-GB" sz="1600" b="0" i="0" u="none" strike="noStrike" baseline="0">
                <a:solidFill>
                  <a:srgbClr val="485151"/>
                </a:solidFill>
                <a:latin typeface="+mn-lt"/>
              </a:rPr>
              <a:t>GDP growth reported by autocracies are</a:t>
            </a:r>
            <a:r>
              <a:rPr lang="en-GB" sz="1600" b="1" i="0" u="none" strike="noStrike" baseline="0">
                <a:solidFill>
                  <a:srgbClr val="485151"/>
                </a:solidFill>
                <a:latin typeface="+mn-lt"/>
              </a:rPr>
              <a:t> inflated by up to 35% </a:t>
            </a:r>
            <a:r>
              <a:rPr lang="en-GB" sz="1600" b="0" i="0" u="none" strike="noStrike" baseline="0">
                <a:solidFill>
                  <a:srgbClr val="485151"/>
                </a:solidFill>
                <a:latin typeface="+mn-lt"/>
              </a:rPr>
              <a:t>per annum on average.</a:t>
            </a:r>
          </a:p>
          <a:p>
            <a:pPr marL="285750" indent="-285750" algn="l">
              <a:buFont typeface="Arial" panose="020B0604020202020204" pitchFamily="34" charset="0"/>
              <a:buChar char="•"/>
            </a:pPr>
            <a:r>
              <a:rPr lang="en-GB" sz="1600" b="0" i="0" u="none" strike="noStrike" baseline="0">
                <a:solidFill>
                  <a:srgbClr val="485151"/>
                </a:solidFill>
                <a:latin typeface="+mn-lt"/>
              </a:rPr>
              <a:t>In the long run, the </a:t>
            </a:r>
            <a:r>
              <a:rPr lang="en-GB" sz="1600" b="1" i="0" u="none" strike="noStrike" baseline="0">
                <a:solidFill>
                  <a:srgbClr val="485151"/>
                </a:solidFill>
                <a:latin typeface="+mn-lt"/>
              </a:rPr>
              <a:t>reported</a:t>
            </a:r>
            <a:r>
              <a:rPr lang="en-GB" sz="1600" b="0" i="0" u="none" strike="noStrike" baseline="0">
                <a:solidFill>
                  <a:srgbClr val="485151"/>
                </a:solidFill>
                <a:latin typeface="+mn-lt"/>
              </a:rPr>
              <a:t> </a:t>
            </a:r>
            <a:r>
              <a:rPr lang="en-GB" sz="1600" b="1" i="0" u="none" strike="noStrike" baseline="0">
                <a:solidFill>
                  <a:srgbClr val="485151"/>
                </a:solidFill>
                <a:latin typeface="+mn-lt"/>
              </a:rPr>
              <a:t>GDP</a:t>
            </a:r>
            <a:r>
              <a:rPr lang="en-GB" sz="1600" b="0" i="0" u="none" strike="noStrike" baseline="0">
                <a:solidFill>
                  <a:srgbClr val="485151"/>
                </a:solidFill>
                <a:latin typeface="+mn-lt"/>
              </a:rPr>
              <a:t> </a:t>
            </a:r>
            <a:r>
              <a:rPr lang="en-GB" sz="1600" b="1" i="0" u="none" strike="noStrike" baseline="0">
                <a:solidFill>
                  <a:srgbClr val="485151"/>
                </a:solidFill>
                <a:latin typeface="+mn-lt"/>
              </a:rPr>
              <a:t>growth</a:t>
            </a:r>
            <a:r>
              <a:rPr lang="en-GB" sz="1600" b="0" i="0" u="none" strike="noStrike" baseline="0">
                <a:solidFill>
                  <a:srgbClr val="485151"/>
                </a:solidFill>
                <a:latin typeface="+mn-lt"/>
              </a:rPr>
              <a:t> numbers nearly </a:t>
            </a:r>
            <a:r>
              <a:rPr lang="en-GB" sz="1600" b="1" i="0" u="none" strike="noStrike" baseline="0">
                <a:solidFill>
                  <a:srgbClr val="485151"/>
                </a:solidFill>
                <a:latin typeface="+mn-lt"/>
              </a:rPr>
              <a:t>doubled</a:t>
            </a:r>
            <a:r>
              <a:rPr lang="en-GB" sz="1600" b="0" i="0" u="none" strike="noStrike" baseline="0">
                <a:solidFill>
                  <a:srgbClr val="485151"/>
                </a:solidFill>
                <a:latin typeface="+mn-lt"/>
              </a:rPr>
              <a:t> the autocracies' </a:t>
            </a:r>
            <a:r>
              <a:rPr lang="en-GB" sz="1600" b="1" i="0" u="none" strike="noStrike" baseline="0">
                <a:solidFill>
                  <a:srgbClr val="485151"/>
                </a:solidFill>
                <a:latin typeface="+mn-lt"/>
              </a:rPr>
              <a:t>actual</a:t>
            </a:r>
            <a:r>
              <a:rPr lang="en-GB" sz="1600" b="0" i="0" u="none" strike="noStrike" baseline="0">
                <a:solidFill>
                  <a:srgbClr val="485151"/>
                </a:solidFill>
                <a:latin typeface="+mn-lt"/>
              </a:rPr>
              <a:t> economic </a:t>
            </a:r>
            <a:r>
              <a:rPr lang="en-GB" sz="1600" b="1" i="0" u="none" strike="noStrike" baseline="0">
                <a:solidFill>
                  <a:srgbClr val="485151"/>
                </a:solidFill>
                <a:latin typeface="+mn-lt"/>
              </a:rPr>
              <a:t>growth</a:t>
            </a:r>
            <a:r>
              <a:rPr lang="en-GB" sz="1600" b="0" i="0" u="none" strike="noStrike" baseline="0">
                <a:solidFill>
                  <a:srgbClr val="485151"/>
                </a:solidFill>
                <a:latin typeface="+mn-lt"/>
              </a:rPr>
              <a:t>.</a:t>
            </a:r>
            <a:endParaRPr lang="en-GB" sz="1600">
              <a:latin typeface="+mn-lt"/>
            </a:endParaRPr>
          </a:p>
        </p:txBody>
      </p:sp>
    </p:spTree>
    <p:extLst>
      <p:ext uri="{BB962C8B-B14F-4D97-AF65-F5344CB8AC3E}">
        <p14:creationId xmlns:p14="http://schemas.microsoft.com/office/powerpoint/2010/main" val="159028329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E34A1-01B9-9347-397E-EBCFCA1F23AF}"/>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2EF3CA5-9CE0-92B5-03EA-18D7648195CA}"/>
              </a:ext>
            </a:extLst>
          </p:cNvPr>
          <p:cNvSpPr>
            <a:spLocks noGrp="1"/>
          </p:cNvSpPr>
          <p:nvPr>
            <p:ph type="body" sz="quarter" idx="16"/>
          </p:nvPr>
        </p:nvSpPr>
        <p:spPr>
          <a:xfrm>
            <a:off x="412148" y="671072"/>
            <a:ext cx="8781279" cy="6797858"/>
          </a:xfrm>
        </p:spPr>
        <p:txBody>
          <a:bodyPr/>
          <a:lstStyle/>
          <a:p>
            <a:pPr marL="458055" indent="-458055">
              <a:lnSpc>
                <a:spcPct val="350000"/>
              </a:lnSpc>
              <a:buClr>
                <a:srgbClr val="F38B30"/>
              </a:buClr>
              <a:buSzPct val="350000"/>
            </a:pPr>
            <a:r>
              <a:rPr lang="en-GB" sz="1691" dirty="0"/>
              <a:t> </a:t>
            </a:r>
            <a:r>
              <a:rPr lang="en-GB" sz="1691" dirty="0">
                <a:sym typeface="Helvetica Neue Medium"/>
              </a:rPr>
              <a:t>Introduction to TOBAM and Anti-Benchmark</a:t>
            </a:r>
          </a:p>
          <a:p>
            <a:pPr marL="458055" indent="-458055">
              <a:lnSpc>
                <a:spcPct val="350000"/>
              </a:lnSpc>
              <a:buClr>
                <a:srgbClr val="34BE54"/>
              </a:buClr>
              <a:buSzPct val="350000"/>
            </a:pPr>
            <a:r>
              <a:rPr lang="fr-FR" sz="1691" dirty="0"/>
              <a:t>TOBAM Product </a:t>
            </a:r>
            <a:r>
              <a:rPr lang="fr-FR" sz="1691" dirty="0" err="1"/>
              <a:t>Offering</a:t>
            </a:r>
            <a:endParaRPr lang="fr-FR" sz="1691" dirty="0"/>
          </a:p>
          <a:p>
            <a:pPr marL="458055" indent="-458055">
              <a:lnSpc>
                <a:spcPct val="350000"/>
              </a:lnSpc>
              <a:buClr>
                <a:srgbClr val="34BE54"/>
              </a:buClr>
              <a:buSzPct val="350000"/>
            </a:pPr>
            <a:endParaRPr lang="fr-FR" sz="1691" dirty="0"/>
          </a:p>
          <a:p>
            <a:pPr marL="458055" indent="-458055">
              <a:lnSpc>
                <a:spcPct val="350000"/>
              </a:lnSpc>
              <a:buClr>
                <a:srgbClr val="34BE54"/>
              </a:buClr>
              <a:buSzPct val="350000"/>
            </a:pPr>
            <a:endParaRPr lang="en-GB" sz="1691" dirty="0"/>
          </a:p>
          <a:p>
            <a:pPr marL="458055" indent="-458055">
              <a:lnSpc>
                <a:spcPct val="350000"/>
              </a:lnSpc>
              <a:buClr>
                <a:srgbClr val="4482F4"/>
              </a:buClr>
              <a:buSzPct val="350000"/>
            </a:pPr>
            <a:endParaRPr lang="en-GB" sz="1691" dirty="0"/>
          </a:p>
          <a:p>
            <a:pPr marL="458055" indent="-458055">
              <a:lnSpc>
                <a:spcPct val="350000"/>
              </a:lnSpc>
              <a:buClr>
                <a:srgbClr val="4482F4"/>
              </a:buClr>
              <a:buSzPct val="350000"/>
            </a:pPr>
            <a:r>
              <a:rPr lang="en-GB" sz="1691" dirty="0"/>
              <a:t>Conclusion</a:t>
            </a:r>
          </a:p>
          <a:p>
            <a:pPr marL="458055" indent="-458055">
              <a:lnSpc>
                <a:spcPct val="350000"/>
              </a:lnSpc>
              <a:buClr>
                <a:srgbClr val="FF7005"/>
              </a:buClr>
              <a:buSzPct val="350000"/>
            </a:pPr>
            <a:r>
              <a:rPr lang="en-GB" sz="1691" dirty="0"/>
              <a:t> Appendix</a:t>
            </a:r>
          </a:p>
        </p:txBody>
      </p:sp>
      <p:sp>
        <p:nvSpPr>
          <p:cNvPr id="2" name="Rectangle 1">
            <a:extLst>
              <a:ext uri="{FF2B5EF4-FFF2-40B4-BE49-F238E27FC236}">
                <a16:creationId xmlns:a16="http://schemas.microsoft.com/office/drawing/2014/main" id="{825083DE-5BE0-7416-57FC-563FA9720AA2}"/>
              </a:ext>
            </a:extLst>
          </p:cNvPr>
          <p:cNvSpPr/>
          <p:nvPr/>
        </p:nvSpPr>
        <p:spPr>
          <a:xfrm>
            <a:off x="1993446" y="3477583"/>
            <a:ext cx="5618682" cy="1184836"/>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5901" tIns="42950" rIns="85901" bIns="42950" numCol="1" spcCol="0" rtlCol="0" fromWordArt="0" anchor="ctr" anchorCtr="0" forceAA="0" compatLnSpc="1">
            <a:prstTxWarp prst="textNoShape">
              <a:avLst/>
            </a:prstTxWarp>
            <a:noAutofit/>
          </a:bodyPr>
          <a:lstStyle/>
          <a:p>
            <a:pPr marL="285750" indent="-285750" defTabSz="481153" eaLnBrk="1" fontAlgn="auto" hangingPunct="1">
              <a:spcBef>
                <a:spcPts val="0"/>
              </a:spcBef>
              <a:spcAft>
                <a:spcPts val="0"/>
              </a:spcAft>
              <a:buClr>
                <a:srgbClr val="34BE54"/>
              </a:buClr>
              <a:buFont typeface="Arial" panose="020B0604020202020204" pitchFamily="34" charset="0"/>
              <a:buChar char="•"/>
              <a:defRPr/>
            </a:pPr>
            <a:r>
              <a:rPr lang="en-GB" sz="1503" b="1" dirty="0">
                <a:solidFill>
                  <a:srgbClr val="34BE54"/>
                </a:solidFill>
                <a:latin typeface="Avenir Next LT Pro"/>
              </a:rPr>
              <a:t>2023: LBRTY®</a:t>
            </a:r>
          </a:p>
          <a:p>
            <a:pPr marL="285750" marR="0" lvl="0" indent="-285750" algn="l" defTabSz="481153" rtl="0" eaLnBrk="1" fontAlgn="auto" latinLnBrk="0" hangingPunct="1">
              <a:lnSpc>
                <a:spcPct val="100000"/>
              </a:lnSpc>
              <a:spcBef>
                <a:spcPts val="0"/>
              </a:spcBef>
              <a:spcAft>
                <a:spcPts val="0"/>
              </a:spcAft>
              <a:buClr>
                <a:srgbClr val="34BE54"/>
              </a:buClr>
              <a:buSzTx/>
              <a:buFont typeface="Arial" panose="020B0604020202020204" pitchFamily="34" charset="0"/>
              <a:buChar char="•"/>
              <a:tabLst/>
              <a:defRPr/>
            </a:pPr>
            <a:endParaRPr kumimoji="0" lang="en-GB" sz="1503" b="1" i="0" u="none" strike="noStrike" kern="1200" cap="none" spc="0" normalizeH="0" baseline="0" noProof="0" dirty="0">
              <a:ln>
                <a:noFill/>
              </a:ln>
              <a:solidFill>
                <a:srgbClr val="34BE54"/>
              </a:solidFill>
              <a:effectLst/>
              <a:uLnTx/>
              <a:uFillTx/>
              <a:latin typeface="Avenir Next LT Pro"/>
              <a:ea typeface="+mn-ea"/>
              <a:cs typeface="+mn-cs"/>
            </a:endParaRP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r>
              <a:rPr kumimoji="0" lang="en-GB" sz="1600" i="0" u="none" strike="noStrike" kern="1200" cap="none" spc="0" normalizeH="0" baseline="0" noProof="0" dirty="0">
                <a:ln>
                  <a:noFill/>
                </a:ln>
                <a:solidFill>
                  <a:schemeClr val="tx1"/>
                </a:solidFill>
                <a:effectLst/>
                <a:uLnTx/>
                <a:uFillTx/>
                <a:latin typeface="Avenir Next LT Pro" panose="020B0504020202020204" pitchFamily="34" charset="0"/>
                <a:ea typeface="+mn-ea"/>
                <a:cs typeface="+mn-cs"/>
              </a:rPr>
              <a:t>Investment Philosophy – The case for Civil and Democratic Rights</a:t>
            </a: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r>
              <a:rPr kumimoji="0" lang="en-GB" sz="1600" i="0" u="none" strike="noStrike" kern="1200" cap="none" spc="0" normalizeH="0" baseline="0" noProof="0" dirty="0">
                <a:ln>
                  <a:noFill/>
                </a:ln>
                <a:solidFill>
                  <a:srgbClr val="34BE54"/>
                </a:solidFill>
                <a:effectLst/>
                <a:uLnTx/>
                <a:uFillTx/>
                <a:latin typeface="Avenir Next LT Pro" panose="020B0504020202020204" pitchFamily="34" charset="0"/>
                <a:ea typeface="+mn-ea"/>
                <a:cs typeface="+mn-cs"/>
              </a:rPr>
              <a:t> Measuring Civil and Democratic Rights and portfolio construction</a:t>
            </a: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endParaRPr kumimoji="0" lang="en-GB" sz="1600" b="1" i="0" u="none" strike="noStrike" kern="1200" cap="none" spc="0" normalizeH="0" baseline="0" noProof="0" dirty="0">
              <a:ln>
                <a:noFill/>
              </a:ln>
              <a:solidFill>
                <a:srgbClr val="34BE54"/>
              </a:solidFill>
              <a:effectLst/>
              <a:uLnTx/>
              <a:uFillTx/>
              <a:latin typeface="Avenir Next LT Pro" panose="020B0504020202020204" pitchFamily="34" charset="0"/>
              <a:ea typeface="+mn-ea"/>
              <a:cs typeface="+mn-cs"/>
            </a:endParaRPr>
          </a:p>
          <a:p>
            <a:pPr marL="785515" marR="0" lvl="1" indent="-285750" algn="l" defTabSz="481153" rtl="0" eaLnBrk="1" fontAlgn="auto" latinLnBrk="0" hangingPunct="1">
              <a:lnSpc>
                <a:spcPct val="100000"/>
              </a:lnSpc>
              <a:spcBef>
                <a:spcPts val="0"/>
              </a:spcBef>
              <a:spcAft>
                <a:spcPts val="0"/>
              </a:spcAft>
              <a:buClr>
                <a:srgbClr val="34BE54"/>
              </a:buClr>
              <a:buSzTx/>
              <a:buFont typeface="Arial" panose="020B0604020202020204" pitchFamily="34" charset="0"/>
              <a:buChar char="•"/>
              <a:tabLst/>
              <a:defRPr/>
            </a:pPr>
            <a:endParaRPr kumimoji="0" lang="en-GB" sz="1503" b="1" i="0" u="none" strike="noStrike" kern="1200" cap="none" spc="0" normalizeH="0" baseline="0" noProof="0" dirty="0">
              <a:ln>
                <a:noFill/>
              </a:ln>
              <a:solidFill>
                <a:srgbClr val="34BE54"/>
              </a:solidFill>
              <a:effectLst/>
              <a:uLnTx/>
              <a:uFillTx/>
              <a:latin typeface="Avenir Next LT Pro"/>
              <a:ea typeface="+mn-ea"/>
              <a:cs typeface="+mn-cs"/>
            </a:endParaRPr>
          </a:p>
          <a:p>
            <a:pPr marL="285750" marR="0" lvl="0" indent="-285750" algn="l" defTabSz="481153" rtl="0" eaLnBrk="1" fontAlgn="auto" latinLnBrk="0" hangingPunct="1">
              <a:lnSpc>
                <a:spcPct val="100000"/>
              </a:lnSpc>
              <a:spcBef>
                <a:spcPts val="0"/>
              </a:spcBef>
              <a:spcAft>
                <a:spcPts val="0"/>
              </a:spcAft>
              <a:buClr>
                <a:srgbClr val="34BE54"/>
              </a:buClr>
              <a:buSzTx/>
              <a:buFont typeface="Arial" panose="020B0604020202020204" pitchFamily="34" charset="0"/>
              <a:buChar char="•"/>
              <a:tabLst/>
              <a:defRPr/>
            </a:pPr>
            <a:endParaRPr kumimoji="0" lang="en-GB" sz="1503" b="1" i="0" u="none" strike="noStrike" kern="1200" cap="none" spc="0" normalizeH="0" baseline="0" noProof="0" dirty="0">
              <a:ln>
                <a:noFill/>
              </a:ln>
              <a:solidFill>
                <a:srgbClr val="34BE54"/>
              </a:solidFill>
              <a:effectLst/>
              <a:uLnTx/>
              <a:uFillTx/>
              <a:latin typeface="Avenir Next LT Pro"/>
              <a:ea typeface="+mn-ea"/>
              <a:cs typeface="+mn-cs"/>
            </a:endParaRPr>
          </a:p>
        </p:txBody>
      </p:sp>
      <p:sp>
        <p:nvSpPr>
          <p:cNvPr id="5" name="Footer Placeholder 4">
            <a:extLst>
              <a:ext uri="{FF2B5EF4-FFF2-40B4-BE49-F238E27FC236}">
                <a16:creationId xmlns:a16="http://schemas.microsoft.com/office/drawing/2014/main" id="{89061BA9-223A-7DDE-F1E7-D7B13AC49FC2}"/>
              </a:ext>
            </a:extLst>
          </p:cNvPr>
          <p:cNvSpPr txBox="1">
            <a:spLocks/>
          </p:cNvSpPr>
          <p:nvPr/>
        </p:nvSpPr>
        <p:spPr>
          <a:xfrm>
            <a:off x="266549" y="71452"/>
            <a:ext cx="2786013" cy="166382"/>
          </a:xfrm>
          <a:prstGeom prst="rect">
            <a:avLst/>
          </a:prstGeom>
        </p:spPr>
        <p:txBody>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99765"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9953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499296"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99906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49882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998592"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49835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998123"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defTabSz="425428" eaLnBrk="1" fontAlgn="auto">
              <a:spcBef>
                <a:spcPts val="0"/>
              </a:spcBef>
              <a:spcAft>
                <a:spcPts val="0"/>
              </a:spcAft>
              <a:defRPr/>
            </a:pPr>
            <a:r>
              <a:rPr lang="en-US" sz="773">
                <a:solidFill>
                  <a:srgbClr val="000000"/>
                </a:solidFill>
                <a:latin typeface="Avenir Next LT Pro"/>
              </a:rPr>
              <a:t>For institutional investors only</a:t>
            </a:r>
            <a:endParaRPr lang="en-US" sz="1000" dirty="0">
              <a:solidFill>
                <a:srgbClr val="000000"/>
              </a:solidFill>
              <a:latin typeface="Avenir Next LT Pro"/>
            </a:endParaRPr>
          </a:p>
        </p:txBody>
      </p:sp>
    </p:spTree>
    <p:extLst>
      <p:ext uri="{BB962C8B-B14F-4D97-AF65-F5344CB8AC3E}">
        <p14:creationId xmlns:p14="http://schemas.microsoft.com/office/powerpoint/2010/main" val="127471944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4D0ABD-49AA-932C-1C1D-D3E6D53B7CF8}"/>
              </a:ext>
            </a:extLst>
          </p:cNvPr>
          <p:cNvSpPr txBox="1"/>
          <p:nvPr/>
        </p:nvSpPr>
        <p:spPr>
          <a:xfrm>
            <a:off x="225116" y="1307030"/>
            <a:ext cx="9593879" cy="5693866"/>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venir Next LT Pro" panose="020B0504020202020204" pitchFamily="34" charset="0"/>
                <a:ea typeface="MS PGothic" panose="020B0600070205080204" pitchFamily="34" charset="-128"/>
              </a:rPr>
              <a:t>Founded in 2011, Varieties of Democracy (V-Dem) is a unique approach to conceptualizing and measuring democracy. It provides a multidimensional and disaggregated dataset </a:t>
            </a:r>
            <a:r>
              <a:rPr kumimoji="0" lang="en-US" sz="1300" b="1" i="0" u="none" strike="noStrike" kern="1200" cap="none" spc="0" normalizeH="0" baseline="0" noProof="0">
                <a:ln>
                  <a:noFill/>
                </a:ln>
                <a:solidFill>
                  <a:srgbClr val="000000"/>
                </a:solidFill>
                <a:effectLst/>
                <a:uLnTx/>
                <a:uFillTx/>
                <a:latin typeface="Avenir Next LT Pro" panose="020B0504020202020204" pitchFamily="34" charset="0"/>
                <a:ea typeface="MS PGothic" panose="020B0600070205080204" pitchFamily="34" charset="-128"/>
              </a:rPr>
              <a:t>dating back to before 1789 </a:t>
            </a:r>
            <a:r>
              <a:rPr kumimoji="0" lang="en-US" sz="1300" b="0" i="0" u="none" strike="noStrike" kern="1200" cap="none" spc="0" normalizeH="0" baseline="0" noProof="0">
                <a:ln>
                  <a:noFill/>
                </a:ln>
                <a:solidFill>
                  <a:srgbClr val="000000"/>
                </a:solidFill>
                <a:effectLst/>
                <a:uLnTx/>
                <a:uFillTx/>
                <a:latin typeface="Avenir Next LT Pro" panose="020B0504020202020204" pitchFamily="34" charset="0"/>
                <a:ea typeface="MS PGothic" panose="020B0600070205080204" pitchFamily="34" charset="-128"/>
              </a:rPr>
              <a:t>that reflects the complexity of the concept of democracy as a system of rule that goes beyond the simple presence of elections.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300" b="0" i="0" u="none" strike="noStrike" kern="1200" cap="none" spc="0" normalizeH="0" baseline="0" noProof="0">
              <a:ln>
                <a:noFill/>
              </a:ln>
              <a:solidFill>
                <a:srgbClr val="000000"/>
              </a:solidFill>
              <a:effectLst/>
              <a:uLnTx/>
              <a:uFillTx/>
              <a:latin typeface="Avenir Next LT Pro" panose="020B0504020202020204" pitchFamily="34" charset="0"/>
              <a:ea typeface="MS PGothic" panose="020B0600070205080204" pitchFamily="34" charset="-128"/>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venir Next LT Pro" panose="020B0504020202020204" pitchFamily="34" charset="0"/>
                <a:ea typeface="MS PGothic" panose="020B0600070205080204" pitchFamily="34" charset="-128"/>
              </a:rPr>
              <a:t>The V-Dem project distinguishes between five high-level principles of democracy: electoral, liberal, participatory, deliberative, and egalitarian, and collects data to measure these principles.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300" b="0" i="0" u="none" strike="noStrike" kern="1200" cap="none" spc="0" normalizeH="0" baseline="0" noProof="0">
              <a:ln>
                <a:noFill/>
              </a:ln>
              <a:solidFill>
                <a:srgbClr val="000000"/>
              </a:solidFill>
              <a:effectLst/>
              <a:uLnTx/>
              <a:uFillTx/>
              <a:latin typeface="Avenir Next LT Pro" panose="020B0504020202020204" pitchFamily="34" charset="0"/>
              <a:ea typeface="MS PGothic" panose="020B0600070205080204" pitchFamily="34" charset="-128"/>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venir Next LT Pro" panose="020B0504020202020204" pitchFamily="34" charset="0"/>
                <a:ea typeface="MS PGothic" panose="020B0600070205080204" pitchFamily="34" charset="-128"/>
              </a:rPr>
              <a:t>The dataset is governed by Principal Investigators (the highest decision making body),  a Steering Committee (body for the overall guidance and decision making connected to the various V-Dem programs and projects) and a large number of Project Managers (they identify reliable and relevant data sources, develop surveys and assure cross-country equivalence for the indicators) that are all Professors from institutions with an excellent academic reputation mainly in the Nordics, USA, and some also from other European Countries. Moreover, the V-Dem institute relies on a wide set of Regional Managers who are Professors at Universities in the respective geographic regions for which data is collected (e.g., Africa, Asia etc.). Overall, the headcounts are 5 Principal Investigators, 18 Personnel at V-Dem Institute, 22 Project Managers, 33 Regional Managers, 134 Country Coordinators and 3700 Country Experts.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300" b="0" i="0" u="none" strike="noStrike" kern="1200" cap="none" spc="0" normalizeH="0" baseline="0" noProof="0">
              <a:ln>
                <a:noFill/>
              </a:ln>
              <a:solidFill>
                <a:srgbClr val="000000"/>
              </a:solidFill>
              <a:effectLst/>
              <a:uLnTx/>
              <a:uFillTx/>
              <a:latin typeface="Avenir Next LT Pro" panose="020B0504020202020204" pitchFamily="34" charset="0"/>
              <a:ea typeface="MS PGothic" panose="020B0600070205080204" pitchFamily="34" charset="-128"/>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venir Next LT Pro" panose="020B0504020202020204" pitchFamily="34" charset="0"/>
                <a:ea typeface="MS PGothic" panose="020B0600070205080204" pitchFamily="34" charset="-128"/>
              </a:rPr>
              <a:t>The Host Institution is the University of Gothenburg. </a:t>
            </a:r>
            <a:r>
              <a:rPr kumimoji="0" lang="en-GB" sz="1300" b="0" i="0" u="none" strike="noStrike" kern="1200" cap="none" spc="0" normalizeH="0" baseline="0" noProof="0">
                <a:ln>
                  <a:noFill/>
                </a:ln>
                <a:solidFill>
                  <a:srgbClr val="000000"/>
                </a:solidFill>
                <a:effectLst/>
                <a:uLnTx/>
                <a:uFillTx/>
                <a:latin typeface="Avenir Next LT Pro"/>
                <a:ea typeface="MS PGothic" panose="020B0600070205080204" pitchFamily="34" charset="-128"/>
              </a:rPr>
              <a:t>The University of Notre Dame played an instrumental part in building and establishing V-Dem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300" b="0" i="0" u="none" strike="noStrike" kern="1200" cap="none" spc="0" normalizeH="0" baseline="0" noProof="0">
              <a:ln>
                <a:noFill/>
              </a:ln>
              <a:solidFill>
                <a:srgbClr val="000000"/>
              </a:solidFill>
              <a:effectLst/>
              <a:uLnTx/>
              <a:uFillTx/>
              <a:latin typeface="Avenir Next LT Pro" panose="020B0504020202020204" pitchFamily="34" charset="0"/>
              <a:ea typeface="MS PGothic" panose="020B0600070205080204" pitchFamily="34" charset="-128"/>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venir Next LT Pro" panose="020B0504020202020204" pitchFamily="34" charset="0"/>
                <a:ea typeface="MS PGothic" panose="020B0600070205080204" pitchFamily="34" charset="-128"/>
              </a:rPr>
              <a:t>Funders of the data collection and research infrastructure are: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300" b="0" i="0" u="none" strike="noStrike" kern="1200" cap="none" spc="0" normalizeH="0" baseline="0" noProof="0">
              <a:ln>
                <a:noFill/>
              </a:ln>
              <a:solidFill>
                <a:srgbClr val="000000"/>
              </a:solidFill>
              <a:effectLst/>
              <a:uLnTx/>
              <a:uFillTx/>
              <a:latin typeface="Avenir Next LT Pro" panose="020B0504020202020204" pitchFamily="34" charset="0"/>
              <a:ea typeface="MS PGothic" panose="020B0600070205080204" pitchFamily="34" charset="-128"/>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venir Next LT Pro" panose="020B0504020202020204" pitchFamily="34" charset="0"/>
                <a:ea typeface="MS PGothic" panose="020B0600070205080204" pitchFamily="34" charset="-128"/>
              </a:rPr>
              <a:t>We deem the V-Dem institute as a high-quality academic source.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300" b="0" i="0" u="none" strike="noStrike" kern="1200" cap="none" spc="0" normalizeH="0" baseline="0" noProof="0">
              <a:ln>
                <a:noFill/>
              </a:ln>
              <a:solidFill>
                <a:srgbClr val="000000"/>
              </a:solidFill>
              <a:effectLst/>
              <a:uLnTx/>
              <a:uFillTx/>
              <a:latin typeface="Avenir Next LT Pro" panose="020B0504020202020204" pitchFamily="34" charset="0"/>
              <a:ea typeface="MS PGothic" panose="020B0600070205080204" pitchFamily="34" charset="-128"/>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venir Next LT Pro" panose="020B0504020202020204" pitchFamily="34" charset="0"/>
                <a:ea typeface="MS PGothic" panose="020B0600070205080204" pitchFamily="34" charset="-128"/>
              </a:rPr>
              <a:t>More information can be found here:  </a:t>
            </a:r>
          </a:p>
          <a:p>
            <a:pPr lvl="2">
              <a:defRPr/>
            </a:pPr>
            <a:r>
              <a:rPr kumimoji="0" lang="en-US" sz="1300" b="0" i="0" u="none" strike="noStrike" kern="1200" cap="none" spc="0" normalizeH="0" baseline="0" noProof="0">
                <a:ln>
                  <a:noFill/>
                </a:ln>
                <a:solidFill>
                  <a:srgbClr val="4482F4"/>
                </a:solidFill>
                <a:effectLst/>
                <a:uLnTx/>
                <a:uFillTx/>
                <a:latin typeface="Avenir Next LT Pro" panose="020B0504020202020204" pitchFamily="34" charset="0"/>
                <a:ea typeface="MS PGothic" panose="020B0600070205080204" pitchFamily="34" charset="-128"/>
                <a:hlinkClick r:id="rId2">
                  <a:extLst>
                    <a:ext uri="{A12FA001-AC4F-418D-AE19-62706E023703}">
                      <ahyp:hlinkClr xmlns:ahyp="http://schemas.microsoft.com/office/drawing/2018/hyperlinkcolor" val="tx"/>
                    </a:ext>
                  </a:extLst>
                </a:hlinkClick>
              </a:rPr>
              <a:t>https://www.v-dem.net/about/v-dem-project/</a:t>
            </a:r>
            <a:endParaRPr kumimoji="0" lang="en-US" sz="1300" b="0" i="0" u="none" strike="noStrike" kern="1200" cap="none" spc="0" normalizeH="0" baseline="0" noProof="0">
              <a:ln>
                <a:noFill/>
              </a:ln>
              <a:solidFill>
                <a:srgbClr val="4482F4"/>
              </a:solidFill>
              <a:effectLst/>
              <a:uLnTx/>
              <a:uFillTx/>
              <a:latin typeface="Avenir Next LT Pro" panose="020B0504020202020204" pitchFamily="34" charset="0"/>
              <a:ea typeface="MS PGothic" panose="020B0600070205080204" pitchFamily="34" charset="-128"/>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300" b="0" i="1" u="none" strike="noStrike" kern="1200" cap="none" spc="0" normalizeH="0" baseline="0" noProof="0">
              <a:ln>
                <a:noFill/>
              </a:ln>
              <a:solidFill>
                <a:srgbClr val="000000"/>
              </a:solidFill>
              <a:effectLst/>
              <a:uLnTx/>
              <a:uFillTx/>
              <a:latin typeface="Avenir Next LT Pro" panose="020B0504020202020204" pitchFamily="34" charset="0"/>
              <a:ea typeface="MS PGothic" panose="020B0600070205080204" pitchFamily="34" charset="-128"/>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300" b="0" i="0" u="none" strike="noStrike" kern="1200" cap="none" spc="0" normalizeH="0" baseline="0" noProof="0">
              <a:ln>
                <a:noFill/>
              </a:ln>
              <a:solidFill>
                <a:srgbClr val="000000"/>
              </a:solidFill>
              <a:effectLst/>
              <a:uLnTx/>
              <a:uFillTx/>
              <a:latin typeface="Avenir Next LT Pro" panose="020B0504020202020204" pitchFamily="34" charset="0"/>
              <a:ea typeface="MS PGothic" panose="020B0600070205080204" pitchFamily="34" charset="-128"/>
            </a:endParaRPr>
          </a:p>
        </p:txBody>
      </p:sp>
      <p:pic>
        <p:nvPicPr>
          <p:cNvPr id="14" name="Picture 13">
            <a:extLst>
              <a:ext uri="{FF2B5EF4-FFF2-40B4-BE49-F238E27FC236}">
                <a16:creationId xmlns:a16="http://schemas.microsoft.com/office/drawing/2014/main" id="{0A04FAA4-3B5B-61D4-1B05-9C59F8AA0CAD}"/>
              </a:ext>
            </a:extLst>
          </p:cNvPr>
          <p:cNvPicPr>
            <a:picLocks noChangeAspect="1"/>
          </p:cNvPicPr>
          <p:nvPr/>
        </p:nvPicPr>
        <p:blipFill>
          <a:blip r:embed="rId3"/>
          <a:stretch>
            <a:fillRect/>
          </a:stretch>
        </p:blipFill>
        <p:spPr>
          <a:xfrm>
            <a:off x="6023471" y="4816523"/>
            <a:ext cx="3255197" cy="2657789"/>
          </a:xfrm>
          <a:prstGeom prst="rect">
            <a:avLst/>
          </a:prstGeom>
        </p:spPr>
      </p:pic>
      <p:sp>
        <p:nvSpPr>
          <p:cNvPr id="3" name="Espace réservé du texte 2">
            <a:extLst>
              <a:ext uri="{FF2B5EF4-FFF2-40B4-BE49-F238E27FC236}">
                <a16:creationId xmlns:a16="http://schemas.microsoft.com/office/drawing/2014/main" id="{528BD61F-3A2D-4CBB-BE6D-8D7E8B71BA31}"/>
              </a:ext>
            </a:extLst>
          </p:cNvPr>
          <p:cNvSpPr>
            <a:spLocks noGrp="1"/>
          </p:cNvSpPr>
          <p:nvPr>
            <p:ph type="body" sz="quarter" idx="20"/>
          </p:nvPr>
        </p:nvSpPr>
        <p:spPr>
          <a:xfrm>
            <a:off x="358198" y="565076"/>
            <a:ext cx="8184990" cy="412856"/>
          </a:xfrm>
        </p:spPr>
        <p:txBody>
          <a:bodyPr/>
          <a:lstStyle/>
          <a:p>
            <a:r>
              <a:rPr lang="en-GB" b="0" cap="all"/>
              <a:t>TOBAM USES 7 different datasets.</a:t>
            </a:r>
          </a:p>
          <a:p>
            <a:r>
              <a:rPr lang="en-GB" b="0" cap="all"/>
              <a:t>Example of dataset: the V-DEM PROJECT</a:t>
            </a:r>
          </a:p>
        </p:txBody>
      </p:sp>
      <p:sp>
        <p:nvSpPr>
          <p:cNvPr id="2" name="Rectangle 1">
            <a:extLst>
              <a:ext uri="{FF2B5EF4-FFF2-40B4-BE49-F238E27FC236}">
                <a16:creationId xmlns:a16="http://schemas.microsoft.com/office/drawing/2014/main" id="{2603BCDD-B2E4-8D5E-8874-581F3027CC3A}"/>
              </a:ext>
            </a:extLst>
          </p:cNvPr>
          <p:cNvSpPr/>
          <p:nvPr/>
        </p:nvSpPr>
        <p:spPr>
          <a:xfrm>
            <a:off x="4438185" y="4128451"/>
            <a:ext cx="1761893" cy="214656"/>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venir Next LT Pro"/>
            </a:endParaRPr>
          </a:p>
        </p:txBody>
      </p:sp>
      <p:sp>
        <p:nvSpPr>
          <p:cNvPr id="4" name="Rectangle 3">
            <a:extLst>
              <a:ext uri="{FF2B5EF4-FFF2-40B4-BE49-F238E27FC236}">
                <a16:creationId xmlns:a16="http://schemas.microsoft.com/office/drawing/2014/main" id="{9139A970-7982-1E31-CCA6-EEE4F3B78813}"/>
              </a:ext>
            </a:extLst>
          </p:cNvPr>
          <p:cNvSpPr/>
          <p:nvPr/>
        </p:nvSpPr>
        <p:spPr>
          <a:xfrm>
            <a:off x="2520176" y="4521820"/>
            <a:ext cx="1930517" cy="214656"/>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venir Next LT Pro"/>
            </a:endParaRPr>
          </a:p>
        </p:txBody>
      </p:sp>
      <p:sp>
        <p:nvSpPr>
          <p:cNvPr id="6" name="Rectangle 5">
            <a:extLst>
              <a:ext uri="{FF2B5EF4-FFF2-40B4-BE49-F238E27FC236}">
                <a16:creationId xmlns:a16="http://schemas.microsoft.com/office/drawing/2014/main" id="{3004CE8B-2753-08EB-F927-C368FE7F60A4}"/>
              </a:ext>
            </a:extLst>
          </p:cNvPr>
          <p:cNvSpPr/>
          <p:nvPr/>
        </p:nvSpPr>
        <p:spPr>
          <a:xfrm>
            <a:off x="4811928" y="4511772"/>
            <a:ext cx="1930516" cy="214656"/>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venir Next LT Pro"/>
            </a:endParaRPr>
          </a:p>
        </p:txBody>
      </p:sp>
      <p:sp>
        <p:nvSpPr>
          <p:cNvPr id="7" name="Rectangle 6">
            <a:extLst>
              <a:ext uri="{FF2B5EF4-FFF2-40B4-BE49-F238E27FC236}">
                <a16:creationId xmlns:a16="http://schemas.microsoft.com/office/drawing/2014/main" id="{8ADDC709-3468-32A2-4324-C654EF9A5F92}"/>
              </a:ext>
            </a:extLst>
          </p:cNvPr>
          <p:cNvSpPr/>
          <p:nvPr/>
        </p:nvSpPr>
        <p:spPr>
          <a:xfrm>
            <a:off x="4812957" y="1551798"/>
            <a:ext cx="2232079" cy="214656"/>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venir Next LT Pro"/>
            </a:endParaRPr>
          </a:p>
        </p:txBody>
      </p:sp>
    </p:spTree>
    <p:extLst>
      <p:ext uri="{BB962C8B-B14F-4D97-AF65-F5344CB8AC3E}">
        <p14:creationId xmlns:p14="http://schemas.microsoft.com/office/powerpoint/2010/main" val="42712750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28BD61F-3A2D-4CBB-BE6D-8D7E8B71BA31}"/>
              </a:ext>
            </a:extLst>
          </p:cNvPr>
          <p:cNvSpPr>
            <a:spLocks noGrp="1"/>
          </p:cNvSpPr>
          <p:nvPr>
            <p:ph type="body" sz="quarter" idx="20"/>
          </p:nvPr>
        </p:nvSpPr>
        <p:spPr>
          <a:xfrm>
            <a:off x="544774" y="1250366"/>
            <a:ext cx="7795710" cy="412856"/>
          </a:xfrm>
        </p:spPr>
        <p:txBody>
          <a:bodyPr/>
          <a:lstStyle/>
          <a:p>
            <a:r>
              <a:rPr lang="en-GB" sz="2000">
                <a:solidFill>
                  <a:schemeClr val="tx1"/>
                </a:solidFill>
                <a:cs typeface="+mn-cs"/>
              </a:rPr>
              <a:t>Measuring Countries Civil Liberty and The State of Democracy</a:t>
            </a:r>
          </a:p>
        </p:txBody>
      </p:sp>
      <p:grpSp>
        <p:nvGrpSpPr>
          <p:cNvPr id="38" name="Group 37">
            <a:extLst>
              <a:ext uri="{FF2B5EF4-FFF2-40B4-BE49-F238E27FC236}">
                <a16:creationId xmlns:a16="http://schemas.microsoft.com/office/drawing/2014/main" id="{E4C65FFC-2DCB-A830-4505-F0538FF5F25F}"/>
              </a:ext>
            </a:extLst>
          </p:cNvPr>
          <p:cNvGrpSpPr/>
          <p:nvPr/>
        </p:nvGrpSpPr>
        <p:grpSpPr>
          <a:xfrm>
            <a:off x="332934" y="1845026"/>
            <a:ext cx="9378245" cy="5134289"/>
            <a:chOff x="-655705" y="3351847"/>
            <a:chExt cx="9378245" cy="3533243"/>
          </a:xfrm>
        </p:grpSpPr>
        <p:sp>
          <p:nvSpPr>
            <p:cNvPr id="9" name="Espace réservé du texte 6">
              <a:extLst>
                <a:ext uri="{FF2B5EF4-FFF2-40B4-BE49-F238E27FC236}">
                  <a16:creationId xmlns:a16="http://schemas.microsoft.com/office/drawing/2014/main" id="{ADDE7A71-037F-E2FE-C6B9-B72341D9E116}"/>
                </a:ext>
              </a:extLst>
            </p:cNvPr>
            <p:cNvSpPr txBox="1">
              <a:spLocks/>
            </p:cNvSpPr>
            <p:nvPr/>
          </p:nvSpPr>
          <p:spPr>
            <a:xfrm>
              <a:off x="-655705" y="6269017"/>
              <a:ext cx="1370538" cy="616073"/>
            </a:xfrm>
            <a:prstGeom prst="rect">
              <a:avLst/>
            </a:prstGeom>
          </p:spPr>
          <p:txBody>
            <a:bodyPr/>
            <a:lstStyle>
              <a:lvl1pPr marL="444411"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1pPr>
              <a:lvl2pPr marL="888822"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2pPr>
              <a:lvl3pPr marL="1333233"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3pPr>
              <a:lvl4pPr marL="1777644"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4pPr>
              <a:lvl5pPr marL="2222056"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5pPr>
              <a:lvl6pPr marL="2666467"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6pPr>
              <a:lvl7pPr marL="3110878"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7pPr>
              <a:lvl8pPr marL="3555289"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8pPr>
              <a:lvl9pPr marL="3999700"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GB" sz="2471" kern="0">
                  <a:solidFill>
                    <a:srgbClr val="EE7D14"/>
                  </a:solidFill>
                  <a:latin typeface="Avenir Next LT Pro" panose="020B0504020202020204" pitchFamily="34" charset="0"/>
                </a:rPr>
                <a:t>Step 1.</a:t>
              </a:r>
              <a:endParaRPr lang="fr-FR" sz="2471" kern="0">
                <a:solidFill>
                  <a:srgbClr val="EE7D14"/>
                </a:solidFill>
                <a:latin typeface="Avenir Next LT Pro" panose="020B0504020202020204" pitchFamily="34" charset="0"/>
              </a:endParaRPr>
            </a:p>
          </p:txBody>
        </p:sp>
        <p:sp>
          <p:nvSpPr>
            <p:cNvPr id="35" name="Arrow: Down 34">
              <a:extLst>
                <a:ext uri="{FF2B5EF4-FFF2-40B4-BE49-F238E27FC236}">
                  <a16:creationId xmlns:a16="http://schemas.microsoft.com/office/drawing/2014/main" id="{6304523C-AC4E-4A33-0F9C-4B1FB8943185}"/>
                </a:ext>
              </a:extLst>
            </p:cNvPr>
            <p:cNvSpPr/>
            <p:nvPr/>
          </p:nvSpPr>
          <p:spPr>
            <a:xfrm>
              <a:off x="4475473" y="5627657"/>
              <a:ext cx="710544" cy="686270"/>
            </a:xfrm>
            <a:prstGeom prst="downArrow">
              <a:avLst/>
            </a:prstGeom>
            <a:noFill/>
            <a:ln>
              <a:solidFill>
                <a:srgbClr val="FF70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F62352A4-0E92-B2F4-7C85-5E74C24A7C46}"/>
                </a:ext>
              </a:extLst>
            </p:cNvPr>
            <p:cNvGrpSpPr/>
            <p:nvPr/>
          </p:nvGrpSpPr>
          <p:grpSpPr>
            <a:xfrm>
              <a:off x="-443865" y="3351847"/>
              <a:ext cx="9166405" cy="3486113"/>
              <a:chOff x="-443865" y="2634874"/>
              <a:chExt cx="9166405" cy="3486113"/>
            </a:xfrm>
          </p:grpSpPr>
          <p:sp>
            <p:nvSpPr>
              <p:cNvPr id="2" name="Rectangle 1">
                <a:extLst>
                  <a:ext uri="{FF2B5EF4-FFF2-40B4-BE49-F238E27FC236}">
                    <a16:creationId xmlns:a16="http://schemas.microsoft.com/office/drawing/2014/main" id="{AD85E754-AF8D-D6AF-B97E-A23AA368147C}"/>
                  </a:ext>
                </a:extLst>
              </p:cNvPr>
              <p:cNvSpPr/>
              <p:nvPr/>
            </p:nvSpPr>
            <p:spPr>
              <a:xfrm>
                <a:off x="508920" y="5504913"/>
                <a:ext cx="8213620" cy="616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a:solidFill>
                      <a:schemeClr val="tx1"/>
                    </a:solidFill>
                    <a:latin typeface="Avenir Next LT Pro" panose="020B0504020202020204" pitchFamily="34" charset="0"/>
                  </a:rPr>
                  <a:t>The TOBAM “</a:t>
                </a:r>
                <a:r>
                  <a:rPr lang="en-GB">
                    <a:solidFill>
                      <a:srgbClr val="0072BD"/>
                    </a:solidFill>
                    <a:latin typeface="Avenir Next LT Pro" panose="020B0504020202020204" pitchFamily="34" charset="0"/>
                  </a:rPr>
                  <a:t>C</a:t>
                </a:r>
                <a:r>
                  <a:rPr lang="en-GB" sz="1800">
                    <a:solidFill>
                      <a:srgbClr val="0072BD"/>
                    </a:solidFill>
                    <a:latin typeface="Avenir Next LT Pro" panose="020B0504020202020204" pitchFamily="34" charset="0"/>
                  </a:rPr>
                  <a:t>ountry CD rating</a:t>
                </a:r>
                <a:r>
                  <a:rPr lang="en-GB" sz="1800">
                    <a:solidFill>
                      <a:schemeClr val="tx1"/>
                    </a:solidFill>
                    <a:latin typeface="Avenir Next LT Pro" panose="020B0504020202020204" pitchFamily="34" charset="0"/>
                  </a:rPr>
                  <a:t>” synthetizes the information. Country CD ratings are between 0 and 10. The threshold is set at 6.</a:t>
                </a:r>
                <a:endParaRPr lang="en-GB" sz="2000">
                  <a:solidFill>
                    <a:schemeClr val="tx1"/>
                  </a:solidFill>
                  <a:latin typeface="Avenir Next LT Pro" panose="020B0504020202020204" pitchFamily="34" charset="0"/>
                </a:endParaRPr>
              </a:p>
            </p:txBody>
          </p:sp>
          <p:sp>
            <p:nvSpPr>
              <p:cNvPr id="6" name="TextBox 5">
                <a:extLst>
                  <a:ext uri="{FF2B5EF4-FFF2-40B4-BE49-F238E27FC236}">
                    <a16:creationId xmlns:a16="http://schemas.microsoft.com/office/drawing/2014/main" id="{6D402594-5F4F-DA83-60D0-31695DF72055}"/>
                  </a:ext>
                </a:extLst>
              </p:cNvPr>
              <p:cNvSpPr txBox="1"/>
              <p:nvPr/>
            </p:nvSpPr>
            <p:spPr>
              <a:xfrm>
                <a:off x="-443865" y="2634874"/>
                <a:ext cx="6268621" cy="741305"/>
              </a:xfrm>
              <a:prstGeom prst="rect">
                <a:avLst/>
              </a:prstGeom>
              <a:noFill/>
            </p:spPr>
            <p:txBody>
              <a:bodyPr wrap="square" rtlCol="0">
                <a:spAutoFit/>
              </a:bodyPr>
              <a:lstStyle/>
              <a:p>
                <a:pPr algn="just"/>
                <a:r>
                  <a:rPr lang="en-GB" sz="1600">
                    <a:latin typeface="Avenir Next LT Pro" panose="020B0504020202020204" pitchFamily="34" charset="0"/>
                  </a:rPr>
                  <a:t>There are plenty of data sources, reliable, independent, neutral.</a:t>
                </a:r>
              </a:p>
              <a:p>
                <a:pPr algn="just"/>
                <a:r>
                  <a:rPr lang="en-GB" sz="1600">
                    <a:latin typeface="Avenir Next LT Pro" panose="020B0504020202020204" pitchFamily="34" charset="0"/>
                  </a:rPr>
                  <a:t>A good example of that is VDEM (see illustration previous slide).</a:t>
                </a:r>
              </a:p>
              <a:p>
                <a:pPr algn="just"/>
                <a:endParaRPr lang="en-GB" sz="1600">
                  <a:latin typeface="Avenir Next LT Pro" panose="020B0504020202020204" pitchFamily="34" charset="0"/>
                </a:endParaRPr>
              </a:p>
              <a:p>
                <a:pPr algn="just"/>
                <a:r>
                  <a:rPr lang="en-GB" sz="1600">
                    <a:latin typeface="Avenir Next LT Pro" panose="020B0504020202020204" pitchFamily="34" charset="0"/>
                  </a:rPr>
                  <a:t>Datasets include typical pillars:</a:t>
                </a:r>
              </a:p>
            </p:txBody>
          </p:sp>
          <p:sp>
            <p:nvSpPr>
              <p:cNvPr id="41" name="TextBox 40">
                <a:extLst>
                  <a:ext uri="{FF2B5EF4-FFF2-40B4-BE49-F238E27FC236}">
                    <a16:creationId xmlns:a16="http://schemas.microsoft.com/office/drawing/2014/main" id="{A1519375-1CF8-E190-06AF-F4ABF09EF038}"/>
                  </a:ext>
                </a:extLst>
              </p:cNvPr>
              <p:cNvSpPr txBox="1"/>
              <p:nvPr/>
            </p:nvSpPr>
            <p:spPr>
              <a:xfrm>
                <a:off x="5064658" y="5039267"/>
                <a:ext cx="1889620" cy="268205"/>
              </a:xfrm>
              <a:prstGeom prst="rect">
                <a:avLst/>
              </a:prstGeom>
              <a:noFill/>
            </p:spPr>
            <p:txBody>
              <a:bodyPr wrap="square" rtlCol="0">
                <a:spAutoFit/>
              </a:bodyPr>
              <a:lstStyle/>
              <a:p>
                <a:pPr algn="just"/>
                <a:r>
                  <a:rPr lang="en-GB" sz="1600">
                    <a:latin typeface="Avenir Next LT Pro" panose="020B0504020202020204" pitchFamily="34" charset="0"/>
                  </a:rPr>
                  <a:t>Data processing</a:t>
                </a:r>
              </a:p>
            </p:txBody>
          </p:sp>
        </p:grpSp>
      </p:grpSp>
      <p:graphicFrame>
        <p:nvGraphicFramePr>
          <p:cNvPr id="4" name="Table 4">
            <a:extLst>
              <a:ext uri="{FF2B5EF4-FFF2-40B4-BE49-F238E27FC236}">
                <a16:creationId xmlns:a16="http://schemas.microsoft.com/office/drawing/2014/main" id="{54582708-EA54-9FEC-57BA-10FB5B747587}"/>
              </a:ext>
            </a:extLst>
          </p:cNvPr>
          <p:cNvGraphicFramePr>
            <a:graphicFrameLocks noGrp="1"/>
          </p:cNvGraphicFramePr>
          <p:nvPr/>
        </p:nvGraphicFramePr>
        <p:xfrm>
          <a:off x="1018202" y="3190138"/>
          <a:ext cx="8007708" cy="1869242"/>
        </p:xfrm>
        <a:graphic>
          <a:graphicData uri="http://schemas.openxmlformats.org/drawingml/2006/table">
            <a:tbl>
              <a:tblPr firstRow="1" bandRow="1">
                <a:tableStyleId>{5C22544A-7EE6-4342-B048-85BDC9FD1C3A}</a:tableStyleId>
              </a:tblPr>
              <a:tblGrid>
                <a:gridCol w="1334618">
                  <a:extLst>
                    <a:ext uri="{9D8B030D-6E8A-4147-A177-3AD203B41FA5}">
                      <a16:colId xmlns:a16="http://schemas.microsoft.com/office/drawing/2014/main" val="4248143497"/>
                    </a:ext>
                  </a:extLst>
                </a:gridCol>
                <a:gridCol w="1334618">
                  <a:extLst>
                    <a:ext uri="{9D8B030D-6E8A-4147-A177-3AD203B41FA5}">
                      <a16:colId xmlns:a16="http://schemas.microsoft.com/office/drawing/2014/main" val="2331882458"/>
                    </a:ext>
                  </a:extLst>
                </a:gridCol>
                <a:gridCol w="1334618">
                  <a:extLst>
                    <a:ext uri="{9D8B030D-6E8A-4147-A177-3AD203B41FA5}">
                      <a16:colId xmlns:a16="http://schemas.microsoft.com/office/drawing/2014/main" val="2116679177"/>
                    </a:ext>
                  </a:extLst>
                </a:gridCol>
                <a:gridCol w="1334618">
                  <a:extLst>
                    <a:ext uri="{9D8B030D-6E8A-4147-A177-3AD203B41FA5}">
                      <a16:colId xmlns:a16="http://schemas.microsoft.com/office/drawing/2014/main" val="393865816"/>
                    </a:ext>
                  </a:extLst>
                </a:gridCol>
                <a:gridCol w="1334618">
                  <a:extLst>
                    <a:ext uri="{9D8B030D-6E8A-4147-A177-3AD203B41FA5}">
                      <a16:colId xmlns:a16="http://schemas.microsoft.com/office/drawing/2014/main" val="3275660381"/>
                    </a:ext>
                  </a:extLst>
                </a:gridCol>
                <a:gridCol w="1334618">
                  <a:extLst>
                    <a:ext uri="{9D8B030D-6E8A-4147-A177-3AD203B41FA5}">
                      <a16:colId xmlns:a16="http://schemas.microsoft.com/office/drawing/2014/main" val="3474680006"/>
                    </a:ext>
                  </a:extLst>
                </a:gridCol>
              </a:tblGrid>
              <a:tr h="1000104">
                <a:tc>
                  <a:txBody>
                    <a:bodyPr/>
                    <a:lstStyle/>
                    <a:p>
                      <a:pPr algn="ctr"/>
                      <a:r>
                        <a:rPr lang="en-US" sz="1100">
                          <a:solidFill>
                            <a:schemeClr val="bg1"/>
                          </a:solidFill>
                          <a:latin typeface="+mj-lt"/>
                        </a:rPr>
                        <a:t>Functioning</a:t>
                      </a:r>
                    </a:p>
                    <a:p>
                      <a:pPr algn="ctr"/>
                      <a:r>
                        <a:rPr lang="en-US" sz="1100">
                          <a:solidFill>
                            <a:schemeClr val="bg1"/>
                          </a:solidFill>
                          <a:latin typeface="+mj-lt"/>
                        </a:rPr>
                        <a:t> of the government</a:t>
                      </a:r>
                      <a:endParaRPr lang="en-GB" sz="1100">
                        <a:solidFill>
                          <a:schemeClr val="bg1"/>
                        </a:solidFill>
                        <a:latin typeface="+mj-lt"/>
                      </a:endParaRPr>
                    </a:p>
                  </a:txBody>
                  <a:tcPr anchor="ct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kern="1200" noProof="0">
                          <a:solidFill>
                            <a:schemeClr val="bg1"/>
                          </a:solidFill>
                          <a:latin typeface="+mj-lt"/>
                          <a:ea typeface="+mn-ea"/>
                          <a:cs typeface="+mn-cs"/>
                        </a:rPr>
                        <a:t>Civil Liberty pillar</a:t>
                      </a:r>
                      <a:endParaRPr lang="en-GB" sz="1100">
                        <a:solidFill>
                          <a:schemeClr val="bg1"/>
                        </a:solidFill>
                        <a:latin typeface="+mj-lt"/>
                      </a:endParaRPr>
                    </a:p>
                  </a:txBody>
                  <a:tcPr anchor="ctr">
                    <a:solidFill>
                      <a:srgbClr val="4482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j-lt"/>
                          <a:ea typeface="+mn-ea"/>
                          <a:cs typeface="+mn-cs"/>
                        </a:rPr>
                        <a:t>Rule of Law &amp; Corruption pillar</a:t>
                      </a:r>
                    </a:p>
                    <a:p>
                      <a:pPr algn="ctr"/>
                      <a:endParaRPr lang="en-GB" sz="1100">
                        <a:solidFill>
                          <a:schemeClr val="bg1"/>
                        </a:solidFill>
                        <a:latin typeface="+mj-lt"/>
                      </a:endParaRPr>
                    </a:p>
                  </a:txBody>
                  <a:tcPr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j-lt"/>
                          <a:ea typeface="+mn-ea"/>
                          <a:cs typeface="+mn-cs"/>
                        </a:rPr>
                        <a:t>Political participation</a:t>
                      </a:r>
                    </a:p>
                    <a:p>
                      <a:pPr algn="ctr"/>
                      <a:endParaRPr lang="en-GB" sz="1100">
                        <a:solidFill>
                          <a:schemeClr val="bg1"/>
                        </a:solidFill>
                        <a:latin typeface="+mj-lt"/>
                      </a:endParaRPr>
                    </a:p>
                  </a:txBody>
                  <a:tcPr anchor="c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j-lt"/>
                          <a:ea typeface="+mn-ea"/>
                          <a:cs typeface="+mn-cs"/>
                        </a:rPr>
                        <a:t>Inclusiveness pillar </a:t>
                      </a:r>
                    </a:p>
                    <a:p>
                      <a:pPr algn="ctr"/>
                      <a:endParaRPr lang="en-GB" sz="1100">
                        <a:solidFill>
                          <a:schemeClr val="bg1"/>
                        </a:solidFill>
                        <a:latin typeface="+mj-lt"/>
                      </a:endParaRP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j-lt"/>
                          <a:ea typeface="+mn-ea"/>
                          <a:cs typeface="+mn-cs"/>
                        </a:rPr>
                        <a:t>Political culture</a:t>
                      </a:r>
                    </a:p>
                    <a:p>
                      <a:pPr algn="ctr"/>
                      <a:endParaRPr lang="en-GB" sz="1100">
                        <a:solidFill>
                          <a:schemeClr val="bg1"/>
                        </a:solidFill>
                        <a:latin typeface="+mj-lt"/>
                      </a:endParaRPr>
                    </a:p>
                  </a:txBody>
                  <a:tcPr anchor="ctr">
                    <a:solidFill>
                      <a:srgbClr val="0575BE"/>
                    </a:solidFill>
                  </a:tcPr>
                </a:tc>
                <a:extLst>
                  <a:ext uri="{0D108BD9-81ED-4DB2-BD59-A6C34878D82A}">
                    <a16:rowId xmlns:a16="http://schemas.microsoft.com/office/drawing/2014/main" val="4151814460"/>
                  </a:ext>
                </a:extLst>
              </a:tr>
              <a:tr h="8691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j-lt"/>
                          <a:ea typeface="+mn-ea"/>
                          <a:cs typeface="+mn-cs"/>
                        </a:rPr>
                        <a:t>Freedom of expression</a:t>
                      </a:r>
                    </a:p>
                  </a:txBody>
                  <a:tcPr anchor="ctr">
                    <a:solidFill>
                      <a:schemeClr val="tx2"/>
                    </a:solidFill>
                  </a:tcPr>
                </a:tc>
                <a:tc>
                  <a:txBody>
                    <a:bodyPr/>
                    <a:lstStyle/>
                    <a:p>
                      <a:pPr algn="ctr"/>
                      <a:r>
                        <a:rPr lang="en-US" sz="1100">
                          <a:solidFill>
                            <a:schemeClr val="bg1"/>
                          </a:solidFill>
                          <a:latin typeface="+mj-lt"/>
                        </a:rPr>
                        <a:t>Pluralism</a:t>
                      </a:r>
                    </a:p>
                  </a:txBody>
                  <a:tcPr anchor="ctr">
                    <a:solidFill>
                      <a:schemeClr val="tx2">
                        <a:lumMod val="60000"/>
                        <a:lumOff val="40000"/>
                      </a:schemeClr>
                    </a:solidFill>
                  </a:tcPr>
                </a:tc>
                <a:tc>
                  <a:txBody>
                    <a:bodyPr/>
                    <a:lstStyle/>
                    <a:p>
                      <a:pPr algn="ctr"/>
                      <a:r>
                        <a:rPr kumimoji="0" lang="en-GB" sz="1100" b="0" i="0" u="none" strike="noStrike" kern="0" cap="none" spc="0" normalizeH="0" baseline="0" noProof="0">
                          <a:ln>
                            <a:noFill/>
                          </a:ln>
                          <a:solidFill>
                            <a:schemeClr val="bg1"/>
                          </a:solidFill>
                          <a:effectLst/>
                          <a:uLnTx/>
                          <a:uFillTx/>
                          <a:latin typeface="+mj-lt"/>
                          <a:ea typeface="+mn-ea"/>
                          <a:cs typeface="+mn-cs"/>
                        </a:rPr>
                        <a:t>Electoral process </a:t>
                      </a:r>
                      <a:endParaRPr lang="en-GB" sz="1100">
                        <a:solidFill>
                          <a:schemeClr val="bg1"/>
                        </a:solidFill>
                        <a:latin typeface="+mj-lt"/>
                      </a:endParaRPr>
                    </a:p>
                  </a:txBody>
                  <a:tcPr anchor="ctr">
                    <a:solidFill>
                      <a:srgbClr val="34BE54"/>
                    </a:solidFill>
                  </a:tcPr>
                </a:tc>
                <a:tc>
                  <a:txBody>
                    <a:bodyPr/>
                    <a:lstStyle/>
                    <a:p>
                      <a:pPr algn="ctr"/>
                      <a:r>
                        <a:rPr lang="en-US" sz="2000">
                          <a:solidFill>
                            <a:schemeClr val="bg1"/>
                          </a:solidFill>
                          <a:latin typeface="+mj-lt"/>
                        </a:rPr>
                        <a:t>[…]</a:t>
                      </a:r>
                      <a:endParaRPr lang="en-GB" sz="2000">
                        <a:solidFill>
                          <a:schemeClr val="bg1"/>
                        </a:solidFill>
                        <a:latin typeface="+mj-lt"/>
                      </a:endParaRPr>
                    </a:p>
                  </a:txBody>
                  <a:tcPr anchor="ctr">
                    <a:solidFill>
                      <a:srgbClr val="0072BD"/>
                    </a:solidFill>
                  </a:tcPr>
                </a:tc>
                <a:tc>
                  <a:txBody>
                    <a:bodyPr/>
                    <a:lstStyle/>
                    <a:p>
                      <a:pPr algn="ctr"/>
                      <a:endParaRPr lang="en-GB" sz="1100">
                        <a:solidFill>
                          <a:schemeClr val="bg1"/>
                        </a:solidFill>
                        <a:latin typeface="+mj-lt"/>
                      </a:endParaRPr>
                    </a:p>
                  </a:txBody>
                  <a:tcPr anchor="ctr"/>
                </a:tc>
                <a:tc>
                  <a:txBody>
                    <a:bodyPr/>
                    <a:lstStyle/>
                    <a:p>
                      <a:pPr algn="ctr"/>
                      <a:endParaRPr lang="en-GB" sz="1100">
                        <a:solidFill>
                          <a:schemeClr val="bg1"/>
                        </a:solidFill>
                        <a:latin typeface="+mj-lt"/>
                      </a:endParaRPr>
                    </a:p>
                  </a:txBody>
                  <a:tcPr anchor="ctr"/>
                </a:tc>
                <a:extLst>
                  <a:ext uri="{0D108BD9-81ED-4DB2-BD59-A6C34878D82A}">
                    <a16:rowId xmlns:a16="http://schemas.microsoft.com/office/drawing/2014/main" val="2460213340"/>
                  </a:ext>
                </a:extLst>
              </a:tr>
            </a:tbl>
          </a:graphicData>
        </a:graphic>
      </p:graphicFrame>
      <p:cxnSp>
        <p:nvCxnSpPr>
          <p:cNvPr id="17" name="Straight Arrow Connector 16">
            <a:extLst>
              <a:ext uri="{FF2B5EF4-FFF2-40B4-BE49-F238E27FC236}">
                <a16:creationId xmlns:a16="http://schemas.microsoft.com/office/drawing/2014/main" id="{08003CE1-4942-E9FA-DC72-1C79A4E853DA}"/>
              </a:ext>
            </a:extLst>
          </p:cNvPr>
          <p:cNvCxnSpPr>
            <a:cxnSpLocks/>
          </p:cNvCxnSpPr>
          <p:nvPr/>
        </p:nvCxnSpPr>
        <p:spPr>
          <a:xfrm>
            <a:off x="1502630" y="7247209"/>
            <a:ext cx="7587068" cy="0"/>
          </a:xfrm>
          <a:prstGeom prst="straightConnector1">
            <a:avLst/>
          </a:prstGeom>
          <a:ln w="82550">
            <a:solidFill>
              <a:srgbClr val="4482F4"/>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2971C44-1B29-9395-8C2D-DF34FAF07DD1}"/>
              </a:ext>
            </a:extLst>
          </p:cNvPr>
          <p:cNvSpPr txBox="1"/>
          <p:nvPr/>
        </p:nvSpPr>
        <p:spPr>
          <a:xfrm>
            <a:off x="1373530" y="6860540"/>
            <a:ext cx="258200" cy="369332"/>
          </a:xfrm>
          <a:prstGeom prst="rect">
            <a:avLst/>
          </a:prstGeom>
          <a:noFill/>
          <a:ln>
            <a:noFill/>
          </a:ln>
        </p:spPr>
        <p:txBody>
          <a:bodyPr wrap="square">
            <a:spAutoFit/>
          </a:bodyPr>
          <a:lstStyle/>
          <a:p>
            <a:r>
              <a:rPr lang="en-GB">
                <a:solidFill>
                  <a:srgbClr val="4482F4"/>
                </a:solidFill>
                <a:latin typeface="Avenir Next LT Pro" panose="020B0504020202020204" pitchFamily="34" charset="0"/>
              </a:rPr>
              <a:t>0</a:t>
            </a:r>
            <a:endParaRPr lang="en-GB" sz="1800">
              <a:solidFill>
                <a:srgbClr val="4482F4"/>
              </a:solidFill>
              <a:latin typeface="Avenir Next LT Pro" panose="020B0504020202020204" pitchFamily="34" charset="0"/>
            </a:endParaRPr>
          </a:p>
        </p:txBody>
      </p:sp>
      <p:sp>
        <p:nvSpPr>
          <p:cNvPr id="19" name="TextBox 18">
            <a:extLst>
              <a:ext uri="{FF2B5EF4-FFF2-40B4-BE49-F238E27FC236}">
                <a16:creationId xmlns:a16="http://schemas.microsoft.com/office/drawing/2014/main" id="{29086E41-B8E3-DE27-915A-BDEE248BD83E}"/>
              </a:ext>
            </a:extLst>
          </p:cNvPr>
          <p:cNvSpPr txBox="1"/>
          <p:nvPr/>
        </p:nvSpPr>
        <p:spPr>
          <a:xfrm>
            <a:off x="8822327" y="6843203"/>
            <a:ext cx="534741" cy="369332"/>
          </a:xfrm>
          <a:prstGeom prst="rect">
            <a:avLst/>
          </a:prstGeom>
          <a:noFill/>
          <a:ln>
            <a:noFill/>
          </a:ln>
        </p:spPr>
        <p:txBody>
          <a:bodyPr wrap="square">
            <a:spAutoFit/>
          </a:bodyPr>
          <a:lstStyle/>
          <a:p>
            <a:r>
              <a:rPr lang="en-GB">
                <a:solidFill>
                  <a:srgbClr val="4482F4"/>
                </a:solidFill>
                <a:latin typeface="Avenir Next LT Pro" panose="020B0504020202020204" pitchFamily="34" charset="0"/>
              </a:rPr>
              <a:t>10</a:t>
            </a:r>
            <a:endParaRPr lang="en-GB" sz="1800">
              <a:solidFill>
                <a:srgbClr val="4482F4"/>
              </a:solidFill>
              <a:latin typeface="Avenir Next LT Pro" panose="020B0504020202020204" pitchFamily="34" charset="0"/>
            </a:endParaRPr>
          </a:p>
        </p:txBody>
      </p:sp>
      <p:sp>
        <p:nvSpPr>
          <p:cNvPr id="22" name="TextBox 21">
            <a:extLst>
              <a:ext uri="{FF2B5EF4-FFF2-40B4-BE49-F238E27FC236}">
                <a16:creationId xmlns:a16="http://schemas.microsoft.com/office/drawing/2014/main" id="{465B3048-F6C2-ED75-32ED-9262BA348270}"/>
              </a:ext>
            </a:extLst>
          </p:cNvPr>
          <p:cNvSpPr txBox="1"/>
          <p:nvPr/>
        </p:nvSpPr>
        <p:spPr>
          <a:xfrm>
            <a:off x="5631089" y="6742866"/>
            <a:ext cx="534741" cy="369332"/>
          </a:xfrm>
          <a:prstGeom prst="rect">
            <a:avLst/>
          </a:prstGeom>
          <a:noFill/>
          <a:ln>
            <a:noFill/>
          </a:ln>
        </p:spPr>
        <p:txBody>
          <a:bodyPr wrap="square">
            <a:spAutoFit/>
          </a:bodyPr>
          <a:lstStyle/>
          <a:p>
            <a:r>
              <a:rPr lang="en-GB">
                <a:solidFill>
                  <a:srgbClr val="4482F4"/>
                </a:solidFill>
                <a:latin typeface="Avenir Next LT Pro" panose="020B0504020202020204" pitchFamily="34" charset="0"/>
              </a:rPr>
              <a:t>6</a:t>
            </a:r>
            <a:endParaRPr lang="en-GB" sz="1800">
              <a:solidFill>
                <a:srgbClr val="4482F4"/>
              </a:solidFill>
              <a:latin typeface="Avenir Next LT Pro" panose="020B0504020202020204" pitchFamily="34" charset="0"/>
            </a:endParaRPr>
          </a:p>
        </p:txBody>
      </p:sp>
      <p:cxnSp>
        <p:nvCxnSpPr>
          <p:cNvPr id="29" name="Straight Arrow Connector 28">
            <a:extLst>
              <a:ext uri="{FF2B5EF4-FFF2-40B4-BE49-F238E27FC236}">
                <a16:creationId xmlns:a16="http://schemas.microsoft.com/office/drawing/2014/main" id="{B3411CB4-673F-4E35-7741-09C5F5CF2B6B}"/>
              </a:ext>
            </a:extLst>
          </p:cNvPr>
          <p:cNvCxnSpPr>
            <a:cxnSpLocks/>
          </p:cNvCxnSpPr>
          <p:nvPr/>
        </p:nvCxnSpPr>
        <p:spPr>
          <a:xfrm flipV="1">
            <a:off x="5798173" y="7112198"/>
            <a:ext cx="0" cy="267895"/>
          </a:xfrm>
          <a:prstGeom prst="straightConnector1">
            <a:avLst/>
          </a:prstGeom>
          <a:ln w="2222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7" name="Espace réservé du texte 2">
            <a:extLst>
              <a:ext uri="{FF2B5EF4-FFF2-40B4-BE49-F238E27FC236}">
                <a16:creationId xmlns:a16="http://schemas.microsoft.com/office/drawing/2014/main" id="{3975577B-4269-0E02-9C00-9F9AD6D202F9}"/>
              </a:ext>
            </a:extLst>
          </p:cNvPr>
          <p:cNvSpPr txBox="1">
            <a:spLocks/>
          </p:cNvSpPr>
          <p:nvPr/>
        </p:nvSpPr>
        <p:spPr>
          <a:xfrm>
            <a:off x="450234" y="771504"/>
            <a:ext cx="8184990" cy="412856"/>
          </a:xfrm>
          <a:prstGeom prst="rect">
            <a:avLst/>
          </a:prstGeom>
        </p:spPr>
        <p:txBody>
          <a:bodyPr anchor="t"/>
          <a:lstStyle>
            <a:lvl1pPr marL="0" indent="0" algn="l" rtl="0" eaLnBrk="1" fontAlgn="base" hangingPunct="1">
              <a:spcBef>
                <a:spcPts val="0"/>
              </a:spcBef>
              <a:spcAft>
                <a:spcPct val="0"/>
              </a:spcAft>
              <a:buSzTx/>
              <a:buFont typeface="Arial" panose="020B0604020202020204" pitchFamily="34" charset="0"/>
              <a:buNone/>
              <a:defRPr sz="1854" b="0" i="0" kern="1200">
                <a:solidFill>
                  <a:srgbClr val="EE7D14"/>
                </a:solidFill>
                <a:latin typeface="Avenir Next LT Pro" panose="020B0504020202020204" pitchFamily="34" charset="0"/>
                <a:ea typeface="MS PGothic" panose="020B0600070205080204" pitchFamily="34" charset="-128"/>
                <a:cs typeface="ＭＳ Ｐゴシック" charset="0"/>
              </a:defRPr>
            </a:lvl1pPr>
            <a:lvl2pPr marL="0" indent="0" algn="ctr" rtl="0" eaLnBrk="1" fontAlgn="base" hangingPunct="1">
              <a:spcBef>
                <a:spcPts val="0"/>
              </a:spcBef>
              <a:spcAft>
                <a:spcPct val="0"/>
              </a:spcAft>
              <a:buSzTx/>
              <a:buFont typeface="Arial" panose="020B0604020202020204" pitchFamily="34" charset="0"/>
              <a:buNone/>
              <a:defRPr sz="1545" b="1" i="0" kern="1200">
                <a:solidFill>
                  <a:schemeClr val="tx1"/>
                </a:solidFill>
                <a:latin typeface="AvenirNext LT Pro Bold" panose="020B0504020202020204" pitchFamily="34" charset="77"/>
                <a:ea typeface="MS PGothic" panose="020B0600070205080204" pitchFamily="34" charset="-128"/>
                <a:cs typeface="+mn-cs"/>
              </a:defRPr>
            </a:lvl2pPr>
            <a:lvl3pPr marL="0" indent="0" algn="ctr" rtl="0" eaLnBrk="1" fontAlgn="base" hangingPunct="1">
              <a:spcBef>
                <a:spcPts val="0"/>
              </a:spcBef>
              <a:spcAft>
                <a:spcPct val="0"/>
              </a:spcAft>
              <a:buSzTx/>
              <a:buFont typeface="Arial" panose="020B0604020202020204" pitchFamily="34" charset="0"/>
              <a:buNone/>
              <a:defRPr sz="1545" b="1" i="0" kern="1200">
                <a:solidFill>
                  <a:schemeClr val="tx1"/>
                </a:solidFill>
                <a:latin typeface="AvenirNext LT Pro Bold" panose="020B0504020202020204" pitchFamily="34" charset="77"/>
                <a:ea typeface="MS PGothic" panose="020B0600070205080204" pitchFamily="34" charset="-128"/>
                <a:cs typeface="+mn-cs"/>
              </a:defRPr>
            </a:lvl3pPr>
            <a:lvl4pPr marL="0" indent="0" algn="ctr" rtl="0" eaLnBrk="1" fontAlgn="base" hangingPunct="1">
              <a:spcBef>
                <a:spcPts val="0"/>
              </a:spcBef>
              <a:spcAft>
                <a:spcPct val="0"/>
              </a:spcAft>
              <a:buSzTx/>
              <a:buFont typeface="Arial" panose="020B0604020202020204" pitchFamily="34" charset="0"/>
              <a:buNone/>
              <a:defRPr sz="1545" b="1" i="0" kern="1200">
                <a:solidFill>
                  <a:schemeClr val="tx1"/>
                </a:solidFill>
                <a:latin typeface="AvenirNext LT Pro Bold" panose="020B0504020202020204" pitchFamily="34" charset="77"/>
                <a:ea typeface="MS PGothic" panose="020B0600070205080204" pitchFamily="34" charset="-128"/>
                <a:cs typeface="+mn-cs"/>
              </a:defRPr>
            </a:lvl4pPr>
            <a:lvl5pPr marL="0" indent="0" algn="ctr" rtl="0" eaLnBrk="1" fontAlgn="base" hangingPunct="1">
              <a:spcBef>
                <a:spcPts val="0"/>
              </a:spcBef>
              <a:spcAft>
                <a:spcPct val="0"/>
              </a:spcAft>
              <a:buSzTx/>
              <a:buFont typeface="Arial" panose="020B0604020202020204" pitchFamily="34" charset="0"/>
              <a:buNone/>
              <a:defRPr sz="1545" b="1" i="0" kern="1200">
                <a:solidFill>
                  <a:schemeClr val="tx1"/>
                </a:solidFill>
                <a:latin typeface="AvenirNext LT Pro Bold" panose="020B0504020202020204" pitchFamily="34" charset="77"/>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cap="all"/>
              <a:t>Investment Process: LBRTY PORTFOLIO CONSTRUCTION</a:t>
            </a:r>
          </a:p>
        </p:txBody>
      </p:sp>
    </p:spTree>
    <p:extLst>
      <p:ext uri="{BB962C8B-B14F-4D97-AF65-F5344CB8AC3E}">
        <p14:creationId xmlns:p14="http://schemas.microsoft.com/office/powerpoint/2010/main" val="326032535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B3C455-9450-D8DE-AFE8-4F8B99CA829B}"/>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66866" y="3548548"/>
            <a:ext cx="7907480" cy="4042179"/>
          </a:xfrm>
          <a:prstGeom prst="rect">
            <a:avLst/>
          </a:prstGeom>
        </p:spPr>
      </p:pic>
      <p:sp>
        <p:nvSpPr>
          <p:cNvPr id="4" name="Rectangle 3">
            <a:extLst>
              <a:ext uri="{FF2B5EF4-FFF2-40B4-BE49-F238E27FC236}">
                <a16:creationId xmlns:a16="http://schemas.microsoft.com/office/drawing/2014/main" id="{46FB120E-93F4-7048-896D-819069B998EB}"/>
              </a:ext>
            </a:extLst>
          </p:cNvPr>
          <p:cNvSpPr/>
          <p:nvPr/>
        </p:nvSpPr>
        <p:spPr>
          <a:xfrm>
            <a:off x="3007337" y="2665816"/>
            <a:ext cx="3941670" cy="96426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1200">
                <a:solidFill>
                  <a:srgbClr val="000000"/>
                </a:solidFill>
                <a:latin typeface="Avenir Next LT Pro"/>
                <a:ea typeface="MS PGothic"/>
              </a:rPr>
              <a:t>The </a:t>
            </a:r>
            <a:r>
              <a:rPr lang="en-GB" sz="1200">
                <a:solidFill>
                  <a:schemeClr val="accent4"/>
                </a:solidFill>
                <a:latin typeface="Avenir Next LT Pro"/>
                <a:ea typeface="MS PGothic"/>
              </a:rPr>
              <a:t>CD Governance Committee </a:t>
            </a:r>
            <a:r>
              <a:rPr lang="en-GB" sz="1200">
                <a:solidFill>
                  <a:srgbClr val="000000"/>
                </a:solidFill>
                <a:latin typeface="Avenir Next LT Pro"/>
                <a:ea typeface="MS PGothic"/>
              </a:rPr>
              <a:t>comprising external experts decides, based on granular information, whether countries are improving or not. </a:t>
            </a:r>
            <a:endParaRPr lang="de-DE" sz="1200">
              <a:solidFill>
                <a:srgbClr val="000000"/>
              </a:solidFill>
              <a:latin typeface="Avenir Next LT Pro" panose="020B0504020202020204" pitchFamily="34" charset="0"/>
            </a:endParaRPr>
          </a:p>
        </p:txBody>
      </p:sp>
      <p:sp>
        <p:nvSpPr>
          <p:cNvPr id="3" name="Espace réservé du texte 2">
            <a:extLst>
              <a:ext uri="{FF2B5EF4-FFF2-40B4-BE49-F238E27FC236}">
                <a16:creationId xmlns:a16="http://schemas.microsoft.com/office/drawing/2014/main" id="{528BD61F-3A2D-4CBB-BE6D-8D7E8B71BA31}"/>
              </a:ext>
            </a:extLst>
          </p:cNvPr>
          <p:cNvSpPr>
            <a:spLocks noGrp="1"/>
          </p:cNvSpPr>
          <p:nvPr>
            <p:ph type="body" sz="quarter" idx="20"/>
          </p:nvPr>
        </p:nvSpPr>
        <p:spPr>
          <a:xfrm>
            <a:off x="450234" y="652355"/>
            <a:ext cx="8184990" cy="605700"/>
          </a:xfrm>
        </p:spPr>
        <p:txBody>
          <a:bodyPr/>
          <a:lstStyle/>
          <a:p>
            <a:r>
              <a:rPr lang="en-US" cap="all"/>
              <a:t>Investment Process: LBRTY PORTFOLIO CONSTRUCTION</a:t>
            </a:r>
          </a:p>
        </p:txBody>
      </p:sp>
      <p:grpSp>
        <p:nvGrpSpPr>
          <p:cNvPr id="30" name="Group 29">
            <a:extLst>
              <a:ext uri="{FF2B5EF4-FFF2-40B4-BE49-F238E27FC236}">
                <a16:creationId xmlns:a16="http://schemas.microsoft.com/office/drawing/2014/main" id="{031C055D-9FD1-EB97-A215-6765A191799D}"/>
              </a:ext>
            </a:extLst>
          </p:cNvPr>
          <p:cNvGrpSpPr/>
          <p:nvPr/>
        </p:nvGrpSpPr>
        <p:grpSpPr>
          <a:xfrm>
            <a:off x="4721647" y="3975598"/>
            <a:ext cx="2549592" cy="1131878"/>
            <a:chOff x="4676579" y="4756004"/>
            <a:chExt cx="2128220" cy="896848"/>
          </a:xfrm>
        </p:grpSpPr>
        <p:sp>
          <p:nvSpPr>
            <p:cNvPr id="24" name="TextBox 23">
              <a:extLst>
                <a:ext uri="{FF2B5EF4-FFF2-40B4-BE49-F238E27FC236}">
                  <a16:creationId xmlns:a16="http://schemas.microsoft.com/office/drawing/2014/main" id="{B7FEEE46-810A-57A7-E05A-492BAA201482}"/>
                </a:ext>
              </a:extLst>
            </p:cNvPr>
            <p:cNvSpPr txBox="1"/>
            <p:nvPr/>
          </p:nvSpPr>
          <p:spPr>
            <a:xfrm>
              <a:off x="5572028" y="4756004"/>
              <a:ext cx="1232771" cy="261610"/>
            </a:xfrm>
            <a:prstGeom prst="rect">
              <a:avLst/>
            </a:prstGeom>
            <a:noFill/>
          </p:spPr>
          <p:txBody>
            <a:bodyPr wrap="square" rtlCol="0">
              <a:spAutoFit/>
            </a:bodyPr>
            <a:lstStyle/>
            <a:p>
              <a:r>
                <a:rPr lang="fr-FR" sz="1100"/>
                <a:t>Hong-Kong</a:t>
              </a:r>
              <a:endParaRPr lang="en-GB"/>
            </a:p>
          </p:txBody>
        </p:sp>
        <p:sp>
          <p:nvSpPr>
            <p:cNvPr id="26" name="TextBox 25">
              <a:extLst>
                <a:ext uri="{FF2B5EF4-FFF2-40B4-BE49-F238E27FC236}">
                  <a16:creationId xmlns:a16="http://schemas.microsoft.com/office/drawing/2014/main" id="{15E04CA6-E85D-2E0A-D58A-D01F68AC11FF}"/>
                </a:ext>
              </a:extLst>
            </p:cNvPr>
            <p:cNvSpPr txBox="1"/>
            <p:nvPr/>
          </p:nvSpPr>
          <p:spPr>
            <a:xfrm>
              <a:off x="4676579" y="4964809"/>
              <a:ext cx="895450" cy="261610"/>
            </a:xfrm>
            <a:prstGeom prst="rect">
              <a:avLst/>
            </a:prstGeom>
            <a:noFill/>
          </p:spPr>
          <p:txBody>
            <a:bodyPr wrap="square" rtlCol="0">
              <a:spAutoFit/>
            </a:bodyPr>
            <a:lstStyle/>
            <a:p>
              <a:r>
                <a:rPr lang="fr-FR" sz="1100"/>
                <a:t>Mexico</a:t>
              </a:r>
              <a:endParaRPr lang="en-GB" sz="1100"/>
            </a:p>
          </p:txBody>
        </p:sp>
        <p:sp>
          <p:nvSpPr>
            <p:cNvPr id="27" name="TextBox 26">
              <a:extLst>
                <a:ext uri="{FF2B5EF4-FFF2-40B4-BE49-F238E27FC236}">
                  <a16:creationId xmlns:a16="http://schemas.microsoft.com/office/drawing/2014/main" id="{48277094-5EA7-1786-05AD-C6C8ADA9747D}"/>
                </a:ext>
              </a:extLst>
            </p:cNvPr>
            <p:cNvSpPr txBox="1"/>
            <p:nvPr/>
          </p:nvSpPr>
          <p:spPr>
            <a:xfrm>
              <a:off x="5060546" y="5391242"/>
              <a:ext cx="595423" cy="261610"/>
            </a:xfrm>
            <a:prstGeom prst="rect">
              <a:avLst/>
            </a:prstGeom>
            <a:noFill/>
          </p:spPr>
          <p:txBody>
            <a:bodyPr wrap="square" rtlCol="0">
              <a:spAutoFit/>
            </a:bodyPr>
            <a:lstStyle/>
            <a:p>
              <a:r>
                <a:rPr lang="en-GB" sz="1100"/>
                <a:t>Turkey</a:t>
              </a:r>
              <a:endParaRPr lang="en-GB"/>
            </a:p>
          </p:txBody>
        </p:sp>
      </p:grpSp>
      <p:sp>
        <p:nvSpPr>
          <p:cNvPr id="32" name="TextBox 31">
            <a:extLst>
              <a:ext uri="{FF2B5EF4-FFF2-40B4-BE49-F238E27FC236}">
                <a16:creationId xmlns:a16="http://schemas.microsoft.com/office/drawing/2014/main" id="{9F8ACB6B-1EF6-82D4-A968-D4DF22FF1DC0}"/>
              </a:ext>
            </a:extLst>
          </p:cNvPr>
          <p:cNvSpPr txBox="1"/>
          <p:nvPr/>
        </p:nvSpPr>
        <p:spPr>
          <a:xfrm>
            <a:off x="7434749" y="4902467"/>
            <a:ext cx="2542498" cy="1334340"/>
          </a:xfrm>
          <a:prstGeom prst="rect">
            <a:avLst/>
          </a:prstGeom>
          <a:noFill/>
        </p:spPr>
        <p:txBody>
          <a:bodyPr wrap="square" lIns="91440" tIns="45720" rIns="91440" bIns="45720" anchor="t">
            <a:spAutoFit/>
          </a:bodyPr>
          <a:lstStyle/>
          <a:p>
            <a:pPr marL="28575">
              <a:lnSpc>
                <a:spcPct val="107000"/>
              </a:lnSpc>
              <a:spcAft>
                <a:spcPts val="800"/>
              </a:spcAft>
            </a:pPr>
            <a:r>
              <a:rPr lang="en-GB" sz="1400">
                <a:latin typeface="Avenir Next LT Pro"/>
                <a:ea typeface="MS PGothic"/>
              </a:rPr>
              <a:t>12 countries, classified as nondemocratic, are part of the benchmark as of Jun-24. </a:t>
            </a:r>
          </a:p>
          <a:p>
            <a:pPr marL="28575">
              <a:lnSpc>
                <a:spcPct val="107000"/>
              </a:lnSpc>
              <a:spcAft>
                <a:spcPts val="800"/>
              </a:spcAft>
            </a:pPr>
            <a:r>
              <a:rPr lang="en-GB" sz="1400">
                <a:latin typeface="Avenir Next LT Pro"/>
                <a:ea typeface="MS PGothic"/>
              </a:rPr>
              <a:t>Country CD ratings are relatively stable over time.</a:t>
            </a:r>
          </a:p>
        </p:txBody>
      </p:sp>
      <p:grpSp>
        <p:nvGrpSpPr>
          <p:cNvPr id="5" name="Group 4">
            <a:extLst>
              <a:ext uri="{FF2B5EF4-FFF2-40B4-BE49-F238E27FC236}">
                <a16:creationId xmlns:a16="http://schemas.microsoft.com/office/drawing/2014/main" id="{ADC6ACA9-5E50-1AAE-C70A-99A69EF5BD7E}"/>
              </a:ext>
            </a:extLst>
          </p:cNvPr>
          <p:cNvGrpSpPr/>
          <p:nvPr/>
        </p:nvGrpSpPr>
        <p:grpSpPr>
          <a:xfrm>
            <a:off x="495831" y="1836029"/>
            <a:ext cx="9120506" cy="899761"/>
            <a:chOff x="-98892" y="2669417"/>
            <a:chExt cx="9120506" cy="899761"/>
          </a:xfrm>
        </p:grpSpPr>
        <p:sp>
          <p:nvSpPr>
            <p:cNvPr id="7" name="TextBox 6">
              <a:extLst>
                <a:ext uri="{FF2B5EF4-FFF2-40B4-BE49-F238E27FC236}">
                  <a16:creationId xmlns:a16="http://schemas.microsoft.com/office/drawing/2014/main" id="{5783658E-8A2E-C6BF-AC07-A540BE080531}"/>
                </a:ext>
              </a:extLst>
            </p:cNvPr>
            <p:cNvSpPr txBox="1"/>
            <p:nvPr/>
          </p:nvSpPr>
          <p:spPr>
            <a:xfrm>
              <a:off x="213341" y="3214866"/>
              <a:ext cx="2197690" cy="253916"/>
            </a:xfrm>
            <a:prstGeom prst="rect">
              <a:avLst/>
            </a:prstGeom>
            <a:noFill/>
            <a:ln>
              <a:solidFill>
                <a:schemeClr val="bg1"/>
              </a:solidFill>
            </a:ln>
          </p:spPr>
          <p:txBody>
            <a:bodyPr wrap="square">
              <a:spAutoFit/>
            </a:bodyPr>
            <a:lstStyle/>
            <a:p>
              <a:r>
                <a:rPr lang="en-GB" sz="1050">
                  <a:solidFill>
                    <a:srgbClr val="4482F4"/>
                  </a:solidFill>
                  <a:latin typeface="Avenir Next LT Pro" panose="020B0504020202020204" pitchFamily="34" charset="0"/>
                </a:rPr>
                <a:t>TOBAM “Country CD rating”</a:t>
              </a:r>
            </a:p>
          </p:txBody>
        </p:sp>
        <p:sp>
          <p:nvSpPr>
            <p:cNvPr id="9" name="TextBox 8">
              <a:extLst>
                <a:ext uri="{FF2B5EF4-FFF2-40B4-BE49-F238E27FC236}">
                  <a16:creationId xmlns:a16="http://schemas.microsoft.com/office/drawing/2014/main" id="{BF502176-925A-7F54-3C53-DCB4AC66DEA9}"/>
                </a:ext>
              </a:extLst>
            </p:cNvPr>
            <p:cNvSpPr txBox="1"/>
            <p:nvPr/>
          </p:nvSpPr>
          <p:spPr>
            <a:xfrm>
              <a:off x="-98892" y="2923389"/>
              <a:ext cx="325459" cy="369332"/>
            </a:xfrm>
            <a:prstGeom prst="rect">
              <a:avLst/>
            </a:prstGeom>
            <a:noFill/>
            <a:ln>
              <a:solidFill>
                <a:schemeClr val="bg1"/>
              </a:solidFill>
            </a:ln>
          </p:spPr>
          <p:txBody>
            <a:bodyPr wrap="square">
              <a:spAutoFit/>
            </a:bodyPr>
            <a:lstStyle/>
            <a:p>
              <a:r>
                <a:rPr lang="en-GB" b="1">
                  <a:solidFill>
                    <a:srgbClr val="4482F4"/>
                  </a:solidFill>
                  <a:latin typeface="Avenir Next LT Pro" panose="020B0504020202020204" pitchFamily="34" charset="0"/>
                </a:rPr>
                <a:t>0</a:t>
              </a:r>
              <a:endParaRPr lang="en-GB" sz="1800" b="1">
                <a:solidFill>
                  <a:srgbClr val="4482F4"/>
                </a:solidFill>
                <a:latin typeface="Avenir Next LT Pro" panose="020B0504020202020204" pitchFamily="34" charset="0"/>
              </a:endParaRPr>
            </a:p>
          </p:txBody>
        </p:sp>
        <p:sp>
          <p:nvSpPr>
            <p:cNvPr id="10" name="TextBox 9">
              <a:extLst>
                <a:ext uri="{FF2B5EF4-FFF2-40B4-BE49-F238E27FC236}">
                  <a16:creationId xmlns:a16="http://schemas.microsoft.com/office/drawing/2014/main" id="{38D43C81-C11D-3661-F35B-8A8BAE9A9B5F}"/>
                </a:ext>
              </a:extLst>
            </p:cNvPr>
            <p:cNvSpPr txBox="1"/>
            <p:nvPr/>
          </p:nvSpPr>
          <p:spPr>
            <a:xfrm>
              <a:off x="8486873" y="2934415"/>
              <a:ext cx="534741" cy="369332"/>
            </a:xfrm>
            <a:prstGeom prst="rect">
              <a:avLst/>
            </a:prstGeom>
            <a:noFill/>
            <a:ln>
              <a:solidFill>
                <a:schemeClr val="bg1"/>
              </a:solidFill>
            </a:ln>
          </p:spPr>
          <p:txBody>
            <a:bodyPr wrap="square">
              <a:spAutoFit/>
            </a:bodyPr>
            <a:lstStyle/>
            <a:p>
              <a:r>
                <a:rPr lang="en-GB" b="1">
                  <a:solidFill>
                    <a:srgbClr val="4482F4"/>
                  </a:solidFill>
                  <a:latin typeface="Avenir Next LT Pro" panose="020B0504020202020204" pitchFamily="34" charset="0"/>
                </a:rPr>
                <a:t>10</a:t>
              </a:r>
              <a:endParaRPr lang="en-GB" sz="1800" b="1">
                <a:solidFill>
                  <a:srgbClr val="4482F4"/>
                </a:solidFill>
                <a:latin typeface="Avenir Next LT Pro" panose="020B0504020202020204" pitchFamily="34" charset="0"/>
              </a:endParaRPr>
            </a:p>
          </p:txBody>
        </p:sp>
        <p:sp>
          <p:nvSpPr>
            <p:cNvPr id="12" name="TextBox 11">
              <a:extLst>
                <a:ext uri="{FF2B5EF4-FFF2-40B4-BE49-F238E27FC236}">
                  <a16:creationId xmlns:a16="http://schemas.microsoft.com/office/drawing/2014/main" id="{2DE97FD0-06E9-0F17-CAEB-AAF4FEFD340A}"/>
                </a:ext>
              </a:extLst>
            </p:cNvPr>
            <p:cNvSpPr txBox="1"/>
            <p:nvPr/>
          </p:nvSpPr>
          <p:spPr>
            <a:xfrm>
              <a:off x="5639551" y="2669417"/>
              <a:ext cx="2400950" cy="307777"/>
            </a:xfrm>
            <a:prstGeom prst="rect">
              <a:avLst/>
            </a:prstGeom>
            <a:noFill/>
            <a:ln>
              <a:solidFill>
                <a:schemeClr val="bg1"/>
              </a:solidFill>
            </a:ln>
          </p:spPr>
          <p:txBody>
            <a:bodyPr wrap="square">
              <a:spAutoFit/>
            </a:bodyPr>
            <a:lstStyle/>
            <a:p>
              <a:r>
                <a:rPr lang="en-GB" sz="1400" kern="0">
                  <a:solidFill>
                    <a:schemeClr val="accent4"/>
                  </a:solidFill>
                  <a:latin typeface="Avenir Next LT Pro Demi"/>
                  <a:ea typeface="MS PGothic"/>
                  <a:cs typeface="Arial"/>
                </a:rPr>
                <a:t>Eligible countries</a:t>
              </a:r>
              <a:endParaRPr lang="en-GB" sz="1400">
                <a:solidFill>
                  <a:srgbClr val="34BE54"/>
                </a:solidFill>
                <a:latin typeface="Avenir Next LT Pro" panose="020B0504020202020204" pitchFamily="34" charset="0"/>
              </a:endParaRPr>
            </a:p>
          </p:txBody>
        </p:sp>
        <p:sp>
          <p:nvSpPr>
            <p:cNvPr id="13" name="TextBox 12">
              <a:extLst>
                <a:ext uri="{FF2B5EF4-FFF2-40B4-BE49-F238E27FC236}">
                  <a16:creationId xmlns:a16="http://schemas.microsoft.com/office/drawing/2014/main" id="{F29541FD-5B5F-F156-C9EB-0BF47B8EAEDD}"/>
                </a:ext>
              </a:extLst>
            </p:cNvPr>
            <p:cNvSpPr txBox="1"/>
            <p:nvPr/>
          </p:nvSpPr>
          <p:spPr>
            <a:xfrm>
              <a:off x="4626100" y="3288261"/>
              <a:ext cx="533313" cy="276999"/>
            </a:xfrm>
            <a:prstGeom prst="rect">
              <a:avLst/>
            </a:prstGeom>
            <a:noFill/>
            <a:ln>
              <a:solidFill>
                <a:schemeClr val="bg1"/>
              </a:solidFill>
            </a:ln>
          </p:spPr>
          <p:txBody>
            <a:bodyPr wrap="square">
              <a:spAutoFit/>
            </a:bodyPr>
            <a:lstStyle/>
            <a:p>
              <a:r>
                <a:rPr lang="en-GB" sz="1200">
                  <a:latin typeface="Avenir Next LT Pro" panose="020B0504020202020204" pitchFamily="34" charset="0"/>
                </a:rPr>
                <a:t>6.5</a:t>
              </a:r>
              <a:endParaRPr lang="en-GB" sz="1400">
                <a:latin typeface="Avenir Next LT Pro" panose="020B0504020202020204" pitchFamily="34" charset="0"/>
              </a:endParaRPr>
            </a:p>
          </p:txBody>
        </p:sp>
        <p:sp>
          <p:nvSpPr>
            <p:cNvPr id="16" name="TextBox 15">
              <a:extLst>
                <a:ext uri="{FF2B5EF4-FFF2-40B4-BE49-F238E27FC236}">
                  <a16:creationId xmlns:a16="http://schemas.microsoft.com/office/drawing/2014/main" id="{DEB1A58A-FDD3-D653-1FA0-D657445738ED}"/>
                </a:ext>
              </a:extLst>
            </p:cNvPr>
            <p:cNvSpPr txBox="1"/>
            <p:nvPr/>
          </p:nvSpPr>
          <p:spPr>
            <a:xfrm flipH="1">
              <a:off x="3761513" y="3292179"/>
              <a:ext cx="414545" cy="276999"/>
            </a:xfrm>
            <a:prstGeom prst="rect">
              <a:avLst/>
            </a:prstGeom>
            <a:noFill/>
            <a:ln>
              <a:solidFill>
                <a:schemeClr val="bg1"/>
              </a:solidFill>
            </a:ln>
          </p:spPr>
          <p:txBody>
            <a:bodyPr wrap="square">
              <a:spAutoFit/>
            </a:bodyPr>
            <a:lstStyle/>
            <a:p>
              <a:r>
                <a:rPr lang="en-GB" sz="1200">
                  <a:latin typeface="Avenir Next LT Pro" panose="020B0504020202020204" pitchFamily="34" charset="0"/>
                </a:rPr>
                <a:t>5.5</a:t>
              </a:r>
              <a:endParaRPr lang="en-GB" sz="1400">
                <a:latin typeface="Avenir Next LT Pro" panose="020B0504020202020204" pitchFamily="34" charset="0"/>
              </a:endParaRPr>
            </a:p>
          </p:txBody>
        </p:sp>
        <p:sp>
          <p:nvSpPr>
            <p:cNvPr id="17" name="TextBox 16">
              <a:extLst>
                <a:ext uri="{FF2B5EF4-FFF2-40B4-BE49-F238E27FC236}">
                  <a16:creationId xmlns:a16="http://schemas.microsoft.com/office/drawing/2014/main" id="{0862A3FA-8B01-A0F7-D484-788FC3C1EADA}"/>
                </a:ext>
              </a:extLst>
            </p:cNvPr>
            <p:cNvSpPr txBox="1"/>
            <p:nvPr/>
          </p:nvSpPr>
          <p:spPr>
            <a:xfrm>
              <a:off x="1205339" y="2698751"/>
              <a:ext cx="1566593" cy="276999"/>
            </a:xfrm>
            <a:prstGeom prst="rect">
              <a:avLst/>
            </a:prstGeom>
            <a:noFill/>
            <a:ln>
              <a:solidFill>
                <a:schemeClr val="bg1"/>
              </a:solidFill>
            </a:ln>
          </p:spPr>
          <p:txBody>
            <a:bodyPr wrap="square">
              <a:spAutoFit/>
            </a:bodyPr>
            <a:lstStyle/>
            <a:p>
              <a:r>
                <a:rPr lang="en-GB" sz="1200">
                  <a:latin typeface="Avenir Next LT Pro" panose="020B0504020202020204" pitchFamily="34" charset="0"/>
                </a:rPr>
                <a:t>Excluded</a:t>
              </a:r>
              <a:r>
                <a:rPr lang="en-GB" sz="1200" b="1">
                  <a:latin typeface="Avenir Next LT Pro" panose="020B0504020202020204" pitchFamily="34" charset="0"/>
                </a:rPr>
                <a:t> </a:t>
              </a:r>
              <a:r>
                <a:rPr lang="en-GB" sz="1200">
                  <a:latin typeface="Avenir Next LT Pro" panose="020B0504020202020204" pitchFamily="34" charset="0"/>
                </a:rPr>
                <a:t>countries</a:t>
              </a:r>
              <a:r>
                <a:rPr lang="en-GB" sz="1200" b="1">
                  <a:latin typeface="Avenir Next LT Pro" panose="020B0504020202020204" pitchFamily="34" charset="0"/>
                </a:rPr>
                <a:t> </a:t>
              </a:r>
            </a:p>
          </p:txBody>
        </p:sp>
      </p:grpSp>
      <p:sp>
        <p:nvSpPr>
          <p:cNvPr id="29" name="TextBox 28">
            <a:extLst>
              <a:ext uri="{FF2B5EF4-FFF2-40B4-BE49-F238E27FC236}">
                <a16:creationId xmlns:a16="http://schemas.microsoft.com/office/drawing/2014/main" id="{394C5103-E2DA-599D-5ECA-04CA2A0AF274}"/>
              </a:ext>
            </a:extLst>
          </p:cNvPr>
          <p:cNvSpPr txBox="1"/>
          <p:nvPr/>
        </p:nvSpPr>
        <p:spPr>
          <a:xfrm>
            <a:off x="1383473" y="1321345"/>
            <a:ext cx="3244561" cy="369332"/>
          </a:xfrm>
          <a:prstGeom prst="rect">
            <a:avLst/>
          </a:prstGeom>
          <a:noFill/>
          <a:ln>
            <a:noFill/>
          </a:ln>
        </p:spPr>
        <p:txBody>
          <a:bodyPr wrap="square">
            <a:spAutoFit/>
          </a:bodyPr>
          <a:lstStyle/>
          <a:p>
            <a:pPr defTabSz="786848" eaLnBrk="1" fontAlgn="auto" hangingPunct="1">
              <a:spcBef>
                <a:spcPts val="0"/>
              </a:spcBef>
              <a:spcAft>
                <a:spcPts val="0"/>
              </a:spcAft>
              <a:defRPr/>
            </a:pPr>
            <a:r>
              <a:rPr lang="en-GB" sz="1800" kern="0">
                <a:solidFill>
                  <a:srgbClr val="000000"/>
                </a:solidFill>
                <a:latin typeface="Avenir Next LT Pro Demi"/>
                <a:ea typeface="MS PGothic"/>
                <a:cs typeface="Arial"/>
              </a:rPr>
              <a:t>Define </a:t>
            </a:r>
            <a:r>
              <a:rPr lang="en-GB" sz="1800" kern="0">
                <a:solidFill>
                  <a:schemeClr val="accent4"/>
                </a:solidFill>
                <a:latin typeface="Avenir Next LT Pro Demi"/>
                <a:ea typeface="MS PGothic"/>
                <a:cs typeface="Arial"/>
              </a:rPr>
              <a:t>Eligible countries</a:t>
            </a:r>
            <a:r>
              <a:rPr lang="en-GB" sz="1800" kern="0">
                <a:solidFill>
                  <a:srgbClr val="000000"/>
                </a:solidFill>
                <a:latin typeface="Avenir Next LT Pro Demi"/>
                <a:ea typeface="MS PGothic"/>
                <a:cs typeface="Arial"/>
              </a:rPr>
              <a:t>:</a:t>
            </a:r>
            <a:endParaRPr lang="en-GB" sz="1400">
              <a:solidFill>
                <a:srgbClr val="000000"/>
              </a:solidFill>
              <a:latin typeface="Avenir Next LT Pro"/>
              <a:ea typeface="MS PGothic"/>
            </a:endParaRPr>
          </a:p>
        </p:txBody>
      </p:sp>
      <p:sp>
        <p:nvSpPr>
          <p:cNvPr id="34" name="Espace réservé du texte 6">
            <a:extLst>
              <a:ext uri="{FF2B5EF4-FFF2-40B4-BE49-F238E27FC236}">
                <a16:creationId xmlns:a16="http://schemas.microsoft.com/office/drawing/2014/main" id="{9382A26E-67E9-D048-C5E1-F2263F27327E}"/>
              </a:ext>
            </a:extLst>
          </p:cNvPr>
          <p:cNvSpPr txBox="1">
            <a:spLocks/>
          </p:cNvSpPr>
          <p:nvPr/>
        </p:nvSpPr>
        <p:spPr>
          <a:xfrm>
            <a:off x="273860" y="1271453"/>
            <a:ext cx="1526202" cy="299666"/>
          </a:xfrm>
          <a:prstGeom prst="rect">
            <a:avLst/>
          </a:prstGeom>
        </p:spPr>
        <p:txBody>
          <a:bodyPr/>
          <a:lstStyle>
            <a:lvl1pPr marL="444411"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1pPr>
            <a:lvl2pPr marL="888822"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2pPr>
            <a:lvl3pPr marL="1333233"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3pPr>
            <a:lvl4pPr marL="1777644"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4pPr>
            <a:lvl5pPr marL="2222056"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5pPr>
            <a:lvl6pPr marL="2666467"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6pPr>
            <a:lvl7pPr marL="3110878"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7pPr>
            <a:lvl8pPr marL="3555289"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8pPr>
            <a:lvl9pPr marL="3999700"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GB" sz="2471" kern="0">
                <a:solidFill>
                  <a:srgbClr val="EE7D14"/>
                </a:solidFill>
                <a:latin typeface="Avenir Next LT Pro" panose="020B0504020202020204" pitchFamily="34" charset="0"/>
              </a:rPr>
              <a:t>Step 2.</a:t>
            </a:r>
            <a:endParaRPr lang="fr-FR" sz="2471" kern="0">
              <a:solidFill>
                <a:srgbClr val="EE7D14"/>
              </a:solidFill>
              <a:latin typeface="Avenir Next LT Pro" panose="020B0504020202020204" pitchFamily="34" charset="0"/>
            </a:endParaRPr>
          </a:p>
        </p:txBody>
      </p:sp>
      <p:pic>
        <p:nvPicPr>
          <p:cNvPr id="18" name="Picture 17">
            <a:extLst>
              <a:ext uri="{FF2B5EF4-FFF2-40B4-BE49-F238E27FC236}">
                <a16:creationId xmlns:a16="http://schemas.microsoft.com/office/drawing/2014/main" id="{09A19949-4A50-179A-EDB7-D67927FEB4C9}"/>
              </a:ext>
            </a:extLst>
          </p:cNvPr>
          <p:cNvPicPr>
            <a:picLocks noChangeAspect="1"/>
          </p:cNvPicPr>
          <p:nvPr/>
        </p:nvPicPr>
        <p:blipFill>
          <a:blip r:embed="rId4"/>
          <a:stretch>
            <a:fillRect/>
          </a:stretch>
        </p:blipFill>
        <p:spPr>
          <a:xfrm>
            <a:off x="808064" y="2025329"/>
            <a:ext cx="8352189" cy="456048"/>
          </a:xfrm>
          <a:prstGeom prst="rect">
            <a:avLst/>
          </a:prstGeom>
        </p:spPr>
      </p:pic>
      <p:sp>
        <p:nvSpPr>
          <p:cNvPr id="2" name="TextBox 1">
            <a:extLst>
              <a:ext uri="{FF2B5EF4-FFF2-40B4-BE49-F238E27FC236}">
                <a16:creationId xmlns:a16="http://schemas.microsoft.com/office/drawing/2014/main" id="{EF2649C5-EE93-68B4-1413-0A9915BDD347}"/>
              </a:ext>
            </a:extLst>
          </p:cNvPr>
          <p:cNvSpPr txBox="1"/>
          <p:nvPr/>
        </p:nvSpPr>
        <p:spPr>
          <a:xfrm>
            <a:off x="7182631" y="4472370"/>
            <a:ext cx="713312" cy="261610"/>
          </a:xfrm>
          <a:prstGeom prst="rect">
            <a:avLst/>
          </a:prstGeom>
          <a:noFill/>
        </p:spPr>
        <p:txBody>
          <a:bodyPr wrap="square" rtlCol="0">
            <a:spAutoFit/>
          </a:bodyPr>
          <a:lstStyle/>
          <a:p>
            <a:r>
              <a:rPr lang="en-GB" sz="1100"/>
              <a:t>Thailand</a:t>
            </a:r>
            <a:endParaRPr lang="en-GB"/>
          </a:p>
        </p:txBody>
      </p:sp>
      <p:sp>
        <p:nvSpPr>
          <p:cNvPr id="8" name="TextBox 7">
            <a:extLst>
              <a:ext uri="{FF2B5EF4-FFF2-40B4-BE49-F238E27FC236}">
                <a16:creationId xmlns:a16="http://schemas.microsoft.com/office/drawing/2014/main" id="{D3923CF4-2BCF-293E-02A3-29F7AAD6F0D3}"/>
              </a:ext>
            </a:extLst>
          </p:cNvPr>
          <p:cNvSpPr txBox="1"/>
          <p:nvPr/>
        </p:nvSpPr>
        <p:spPr>
          <a:xfrm>
            <a:off x="6249082" y="7350863"/>
            <a:ext cx="2371333" cy="215444"/>
          </a:xfrm>
          <a:prstGeom prst="rect">
            <a:avLst/>
          </a:prstGeom>
          <a:noFill/>
        </p:spPr>
        <p:txBody>
          <a:bodyPr wrap="square" rtlCol="0">
            <a:spAutoFit/>
          </a:bodyPr>
          <a:lstStyle/>
          <a:p>
            <a:r>
              <a:rPr lang="en-US" sz="800" i="1">
                <a:latin typeface="Avenir Next LT Pro" panose="020B0504020202020204" pitchFamily="34" charset="0"/>
              </a:rPr>
              <a:t>Source: TOBAM.</a:t>
            </a:r>
            <a:endParaRPr lang="en-GB" sz="800" i="1">
              <a:latin typeface="Avenir Next LT Pro" panose="020B0504020202020204" pitchFamily="34" charset="0"/>
            </a:endParaRPr>
          </a:p>
        </p:txBody>
      </p:sp>
    </p:spTree>
    <p:extLst>
      <p:ext uri="{BB962C8B-B14F-4D97-AF65-F5344CB8AC3E}">
        <p14:creationId xmlns:p14="http://schemas.microsoft.com/office/powerpoint/2010/main" val="280954509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29" name="Graphique 28">
                <a:extLst>
                  <a:ext uri="{FF2B5EF4-FFF2-40B4-BE49-F238E27FC236}">
                    <a16:creationId xmlns:a16="http://schemas.microsoft.com/office/drawing/2014/main" id="{417D2E30-677D-452C-AD92-1AF02C35E041}"/>
                  </a:ext>
                </a:extLst>
              </p:cNvPr>
              <p:cNvGraphicFramePr>
                <a:graphicFrameLocks/>
              </p:cNvGraphicFramePr>
              <p:nvPr>
                <p:extLst>
                  <p:ext uri="{D42A27DB-BD31-4B8C-83A1-F6EECF244321}">
                    <p14:modId xmlns:p14="http://schemas.microsoft.com/office/powerpoint/2010/main" val="1825749142"/>
                  </p:ext>
                </p:extLst>
              </p:nvPr>
            </p:nvGraphicFramePr>
            <p:xfrm>
              <a:off x="6490485" y="2445660"/>
              <a:ext cx="3105660" cy="3562931"/>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29" name="Graphique 28">
                <a:extLst>
                  <a:ext uri="{FF2B5EF4-FFF2-40B4-BE49-F238E27FC236}">
                    <a16:creationId xmlns:a16="http://schemas.microsoft.com/office/drawing/2014/main" id="{417D2E30-677D-452C-AD92-1AF02C35E041}"/>
                  </a:ext>
                </a:extLst>
              </p:cNvPr>
              <p:cNvPicPr>
                <a:picLocks noGrp="1" noRot="1" noChangeAspect="1" noMove="1" noResize="1" noEditPoints="1" noAdjustHandles="1" noChangeArrowheads="1" noChangeShapeType="1"/>
              </p:cNvPicPr>
              <p:nvPr/>
            </p:nvPicPr>
            <p:blipFill>
              <a:blip r:embed="rId4"/>
              <a:stretch>
                <a:fillRect/>
              </a:stretch>
            </p:blipFill>
            <p:spPr>
              <a:xfrm>
                <a:off x="6490485" y="2445660"/>
                <a:ext cx="3105660" cy="3562931"/>
              </a:xfrm>
              <a:prstGeom prst="rect">
                <a:avLst/>
              </a:prstGeom>
            </p:spPr>
          </p:pic>
        </mc:Fallback>
      </mc:AlternateContent>
      <p:sp>
        <p:nvSpPr>
          <p:cNvPr id="6" name="ZoneTexte 5">
            <a:extLst>
              <a:ext uri="{FF2B5EF4-FFF2-40B4-BE49-F238E27FC236}">
                <a16:creationId xmlns:a16="http://schemas.microsoft.com/office/drawing/2014/main" id="{28EE768A-9EF7-8F47-ADB2-571A2439EDE2}"/>
              </a:ext>
            </a:extLst>
          </p:cNvPr>
          <p:cNvSpPr txBox="1">
            <a:spLocks/>
          </p:cNvSpPr>
          <p:nvPr/>
        </p:nvSpPr>
        <p:spPr>
          <a:xfrm>
            <a:off x="480637" y="1390245"/>
            <a:ext cx="5206011" cy="2737801"/>
          </a:xfrm>
          <a:prstGeom prst="rect">
            <a:avLst/>
          </a:prstGeom>
          <a:noFill/>
        </p:spPr>
        <p:txBody>
          <a:bodyPr wrap="square" rtlCol="0">
            <a:spAutoFit/>
          </a:bodyPr>
          <a:lstStyle/>
          <a:p>
            <a:pPr defTabSz="481153" eaLnBrk="1" fontAlgn="auto" hangingPunct="1">
              <a:spcBef>
                <a:spcPts val="0"/>
              </a:spcBef>
              <a:spcAft>
                <a:spcPts val="0"/>
              </a:spcAft>
            </a:pPr>
            <a:r>
              <a:rPr lang="en-US" sz="1456">
                <a:solidFill>
                  <a:srgbClr val="000000"/>
                </a:solidFill>
                <a:latin typeface="Avenir Next LT Pro" panose="020B0504020202020204" pitchFamily="34" charset="0"/>
              </a:rPr>
              <a:t>Independent and employee-owned</a:t>
            </a:r>
          </a:p>
          <a:p>
            <a:pPr defTabSz="481153" eaLnBrk="1" fontAlgn="auto" hangingPunct="1">
              <a:spcBef>
                <a:spcPts val="0"/>
              </a:spcBef>
              <a:spcAft>
                <a:spcPts val="0"/>
              </a:spcAft>
            </a:pPr>
            <a:endParaRPr lang="en-US" sz="1456">
              <a:solidFill>
                <a:srgbClr val="000000"/>
              </a:solidFill>
              <a:latin typeface="Avenir Next LT Pro" panose="020B0504020202020204" pitchFamily="34" charset="0"/>
            </a:endParaRPr>
          </a:p>
          <a:p>
            <a:pPr marL="541033" lvl="1" indent="-208089" defTabSz="481153" eaLnBrk="1" fontAlgn="auto" hangingPunct="1">
              <a:spcBef>
                <a:spcPts val="0"/>
              </a:spcBef>
              <a:spcAft>
                <a:spcPts val="0"/>
              </a:spcAft>
              <a:buClr>
                <a:srgbClr val="EE7D14"/>
              </a:buClr>
              <a:buFont typeface="Arial" panose="020B0604020202020204" pitchFamily="34" charset="0"/>
              <a:buChar char="•"/>
            </a:pPr>
            <a:r>
              <a:rPr lang="en-US" sz="1400">
                <a:solidFill>
                  <a:srgbClr val="000000"/>
                </a:solidFill>
                <a:latin typeface="Avenir Next LT Pro" panose="020B0504020202020204" pitchFamily="34" charset="0"/>
              </a:rPr>
              <a:t>Created in 2005</a:t>
            </a:r>
          </a:p>
          <a:p>
            <a:pPr marL="541033" lvl="1" indent="-208089" defTabSz="481153" eaLnBrk="1" fontAlgn="auto" hangingPunct="1">
              <a:spcBef>
                <a:spcPts val="0"/>
              </a:spcBef>
              <a:spcAft>
                <a:spcPts val="0"/>
              </a:spcAft>
              <a:buClr>
                <a:srgbClr val="EE7D14"/>
              </a:buClr>
              <a:buFont typeface="Arial" panose="020B0604020202020204" pitchFamily="34" charset="0"/>
              <a:buChar char="•"/>
            </a:pPr>
            <a:r>
              <a:rPr lang="en-US" sz="1400">
                <a:solidFill>
                  <a:srgbClr val="000000"/>
                </a:solidFill>
                <a:latin typeface="Avenir Next LT Pro" panose="020B0504020202020204" pitchFamily="34" charset="0"/>
                <a:ea typeface="MS PGothic" panose="020B0600070205080204" pitchFamily="34" charset="-128"/>
              </a:rPr>
              <a:t>Part of CalPERS’ EMD program (2011 – 2021)</a:t>
            </a:r>
            <a:endParaRPr lang="en-US" sz="1400">
              <a:solidFill>
                <a:srgbClr val="000000"/>
              </a:solidFill>
              <a:latin typeface="Avenir Next LT Pro" panose="020B0504020202020204" pitchFamily="34" charset="0"/>
            </a:endParaRPr>
          </a:p>
          <a:p>
            <a:pPr marL="541033" lvl="1" indent="-208089" defTabSz="481153" eaLnBrk="1" fontAlgn="auto" hangingPunct="1">
              <a:spcBef>
                <a:spcPts val="0"/>
              </a:spcBef>
              <a:spcAft>
                <a:spcPts val="0"/>
              </a:spcAft>
              <a:buClr>
                <a:srgbClr val="EE7D14"/>
              </a:buClr>
              <a:buFont typeface="Arial" panose="020B0604020202020204" pitchFamily="34" charset="0"/>
              <a:buChar char="•"/>
            </a:pPr>
            <a:r>
              <a:rPr lang="en-US" sz="1400">
                <a:solidFill>
                  <a:srgbClr val="000000"/>
                </a:solidFill>
                <a:latin typeface="Avenir Next LT Pro" panose="020B0504020202020204" pitchFamily="34" charset="0"/>
              </a:rPr>
              <a:t>Approx. USD$ 4 billion under management</a:t>
            </a:r>
          </a:p>
          <a:p>
            <a:pPr marL="541033" lvl="1" indent="-208089" defTabSz="481153" eaLnBrk="1" fontAlgn="auto" hangingPunct="1">
              <a:spcBef>
                <a:spcPts val="0"/>
              </a:spcBef>
              <a:spcAft>
                <a:spcPts val="0"/>
              </a:spcAft>
              <a:buClr>
                <a:srgbClr val="EE7D14"/>
              </a:buClr>
              <a:buFont typeface="Arial" panose="020B0604020202020204" pitchFamily="34" charset="0"/>
              <a:buChar char="•"/>
            </a:pPr>
            <a:r>
              <a:rPr lang="en-US" sz="1400">
                <a:solidFill>
                  <a:srgbClr val="000000"/>
                </a:solidFill>
                <a:latin typeface="Avenir Next LT Pro" panose="020B0504020202020204" pitchFamily="34" charset="0"/>
              </a:rPr>
              <a:t>39 financial professionals, 13 nationalities</a:t>
            </a:r>
          </a:p>
          <a:p>
            <a:pPr marL="541033" lvl="1" indent="-208089" defTabSz="481153" eaLnBrk="1" fontAlgn="auto" hangingPunct="1">
              <a:spcBef>
                <a:spcPts val="0"/>
              </a:spcBef>
              <a:spcAft>
                <a:spcPts val="0"/>
              </a:spcAft>
              <a:buClr>
                <a:srgbClr val="EE7D14"/>
              </a:buClr>
              <a:buFont typeface="Arial" panose="020B0604020202020204" pitchFamily="34" charset="0"/>
              <a:buChar char="•"/>
            </a:pPr>
            <a:r>
              <a:rPr lang="en-US" sz="1400">
                <a:solidFill>
                  <a:srgbClr val="000000"/>
                </a:solidFill>
                <a:latin typeface="Avenir Next LT Pro" panose="020B0504020202020204" pitchFamily="34" charset="0"/>
                <a:ea typeface="MS PGothic" panose="020B0600070205080204" pitchFamily="34" charset="-128"/>
              </a:rPr>
              <a:t>Regulated in France and SEC-registered</a:t>
            </a:r>
            <a:endParaRPr lang="en-US" sz="1456">
              <a:solidFill>
                <a:srgbClr val="000000"/>
              </a:solidFill>
              <a:latin typeface="Avenir Next LT Pro" panose="020B0504020202020204" pitchFamily="34" charset="0"/>
            </a:endParaRPr>
          </a:p>
          <a:p>
            <a:pPr defTabSz="481153" eaLnBrk="1" fontAlgn="auto" hangingPunct="1">
              <a:spcBef>
                <a:spcPts val="0"/>
              </a:spcBef>
              <a:spcAft>
                <a:spcPts val="0"/>
              </a:spcAft>
            </a:pPr>
            <a:endParaRPr lang="en-US" sz="1456">
              <a:solidFill>
                <a:srgbClr val="000000"/>
              </a:solidFill>
              <a:latin typeface="Avenir Next LT Pro" panose="020B0504020202020204" pitchFamily="34" charset="0"/>
            </a:endParaRPr>
          </a:p>
          <a:p>
            <a:pPr algn="just" defTabSz="481153" eaLnBrk="1" fontAlgn="auto" hangingPunct="1">
              <a:spcBef>
                <a:spcPts val="0"/>
              </a:spcBef>
              <a:spcAft>
                <a:spcPts val="0"/>
              </a:spcAft>
            </a:pPr>
            <a:r>
              <a:rPr lang="en-US" sz="1456">
                <a:solidFill>
                  <a:srgbClr val="000000"/>
                </a:solidFill>
                <a:latin typeface="Avenir Next LT Pro" panose="020B0504020202020204" pitchFamily="34" charset="0"/>
              </a:rPr>
              <a:t>The Maximum Diversification</a:t>
            </a:r>
            <a:r>
              <a:rPr lang="en-US" sz="1456" baseline="30000">
                <a:solidFill>
                  <a:srgbClr val="000000"/>
                </a:solidFill>
                <a:latin typeface="Avenir Next LT Pro" panose="020B0504020202020204" pitchFamily="34" charset="0"/>
              </a:rPr>
              <a:t>® </a:t>
            </a:r>
            <a:r>
              <a:rPr lang="en-US" sz="1456">
                <a:solidFill>
                  <a:srgbClr val="000000"/>
                </a:solidFill>
                <a:latin typeface="Avenir Next LT Pro" panose="020B0504020202020204" pitchFamily="34" charset="0"/>
              </a:rPr>
              <a:t>approach, supported by original research and a mathematical definition of diversification, provides investors with diversified core exposure, both in equity and fixed income markets.</a:t>
            </a:r>
          </a:p>
        </p:txBody>
      </p:sp>
      <p:sp>
        <p:nvSpPr>
          <p:cNvPr id="7" name="ZoneTexte 6">
            <a:extLst>
              <a:ext uri="{FF2B5EF4-FFF2-40B4-BE49-F238E27FC236}">
                <a16:creationId xmlns:a16="http://schemas.microsoft.com/office/drawing/2014/main" id="{663B3548-5D3C-1D47-9618-5EF1142D8F02}"/>
              </a:ext>
            </a:extLst>
          </p:cNvPr>
          <p:cNvSpPr txBox="1">
            <a:spLocks/>
          </p:cNvSpPr>
          <p:nvPr/>
        </p:nvSpPr>
        <p:spPr>
          <a:xfrm>
            <a:off x="517912" y="4524725"/>
            <a:ext cx="2210498" cy="361189"/>
          </a:xfrm>
          <a:prstGeom prst="rect">
            <a:avLst/>
          </a:prstGeom>
          <a:noFill/>
        </p:spPr>
        <p:txBody>
          <a:bodyPr wrap="square" rtlCol="0">
            <a:spAutoFit/>
          </a:bodyPr>
          <a:lstStyle/>
          <a:p>
            <a:pPr defTabSz="481153" eaLnBrk="1" fontAlgn="auto" hangingPunct="1">
              <a:spcBef>
                <a:spcPts val="0"/>
              </a:spcBef>
              <a:spcAft>
                <a:spcPts val="0"/>
              </a:spcAft>
            </a:pPr>
            <a:r>
              <a:rPr lang="en-US" sz="1747">
                <a:solidFill>
                  <a:srgbClr val="34BE54"/>
                </a:solidFill>
                <a:latin typeface="Avenir Next LT Pro" panose="020B0504020202020204" pitchFamily="34" charset="0"/>
              </a:rPr>
              <a:t>THE FOUNDER</a:t>
            </a:r>
          </a:p>
        </p:txBody>
      </p:sp>
      <p:sp>
        <p:nvSpPr>
          <p:cNvPr id="8" name="ZoneTexte 7">
            <a:extLst>
              <a:ext uri="{FF2B5EF4-FFF2-40B4-BE49-F238E27FC236}">
                <a16:creationId xmlns:a16="http://schemas.microsoft.com/office/drawing/2014/main" id="{A14EBBF7-C94B-3F41-BE75-313E528B2EC6}"/>
              </a:ext>
            </a:extLst>
          </p:cNvPr>
          <p:cNvSpPr txBox="1">
            <a:spLocks/>
          </p:cNvSpPr>
          <p:nvPr/>
        </p:nvSpPr>
        <p:spPr>
          <a:xfrm>
            <a:off x="510360" y="4880357"/>
            <a:ext cx="5353974" cy="1660583"/>
          </a:xfrm>
          <a:prstGeom prst="rect">
            <a:avLst/>
          </a:prstGeom>
          <a:noFill/>
        </p:spPr>
        <p:txBody>
          <a:bodyPr wrap="square" rtlCol="0">
            <a:spAutoFit/>
          </a:bodyPr>
          <a:lstStyle/>
          <a:p>
            <a:pPr defTabSz="481153" eaLnBrk="1" fontAlgn="auto" hangingPunct="1">
              <a:spcBef>
                <a:spcPts val="0"/>
              </a:spcBef>
              <a:spcAft>
                <a:spcPts val="0"/>
              </a:spcAft>
            </a:pPr>
            <a:r>
              <a:rPr lang="en-US" sz="1456">
                <a:solidFill>
                  <a:srgbClr val="000000"/>
                </a:solidFill>
                <a:latin typeface="Avenir Next LT Pro" panose="020B0504020202020204" pitchFamily="34" charset="0"/>
              </a:rPr>
              <a:t>Yves Choueifaty, President &amp; CIO </a:t>
            </a:r>
          </a:p>
          <a:p>
            <a:pPr defTabSz="481153" eaLnBrk="1" fontAlgn="auto" hangingPunct="1">
              <a:spcBef>
                <a:spcPts val="0"/>
              </a:spcBef>
              <a:spcAft>
                <a:spcPts val="0"/>
              </a:spcAft>
            </a:pPr>
            <a:r>
              <a:rPr lang="en-US" sz="1456">
                <a:solidFill>
                  <a:srgbClr val="000000"/>
                </a:solidFill>
                <a:latin typeface="Avenir Next LT Pro" panose="020B0504020202020204" pitchFamily="34" charset="0"/>
              </a:rPr>
              <a:t>(30 years investment experience), previously:</a:t>
            </a:r>
          </a:p>
          <a:p>
            <a:pPr defTabSz="481153" eaLnBrk="1" fontAlgn="auto" hangingPunct="1">
              <a:spcBef>
                <a:spcPts val="0"/>
              </a:spcBef>
              <a:spcAft>
                <a:spcPts val="0"/>
              </a:spcAft>
            </a:pPr>
            <a:endParaRPr lang="en-US" sz="1456">
              <a:solidFill>
                <a:srgbClr val="000000"/>
              </a:solidFill>
              <a:latin typeface="Avenir Next LT Pro" panose="020B0504020202020204" pitchFamily="34" charset="0"/>
            </a:endParaRPr>
          </a:p>
          <a:p>
            <a:pPr marL="541033" lvl="1" indent="-208089" defTabSz="481153" eaLnBrk="1" fontAlgn="auto" hangingPunct="1">
              <a:spcBef>
                <a:spcPts val="0"/>
              </a:spcBef>
              <a:spcAft>
                <a:spcPts val="0"/>
              </a:spcAft>
              <a:buClr>
                <a:srgbClr val="34BE54"/>
              </a:buClr>
              <a:buFont typeface="Arial" panose="020B0604020202020204" pitchFamily="34" charset="0"/>
              <a:buChar char="•"/>
            </a:pPr>
            <a:r>
              <a:rPr lang="en-US" sz="1456">
                <a:solidFill>
                  <a:srgbClr val="000000"/>
                </a:solidFill>
                <a:latin typeface="Avenir Next LT Pro" panose="020B0504020202020204" pitchFamily="34" charset="0"/>
              </a:rPr>
              <a:t>CEO of Credit Lyonnais Asset Management (AuM €70bn)</a:t>
            </a:r>
          </a:p>
          <a:p>
            <a:pPr marL="541033" lvl="1" indent="-208089" defTabSz="481153" eaLnBrk="1" fontAlgn="auto" hangingPunct="1">
              <a:spcBef>
                <a:spcPts val="0"/>
              </a:spcBef>
              <a:spcAft>
                <a:spcPts val="0"/>
              </a:spcAft>
              <a:buClr>
                <a:srgbClr val="34BE54"/>
              </a:buClr>
              <a:buFont typeface="Arial" panose="020B0604020202020204" pitchFamily="34" charset="0"/>
              <a:buChar char="•"/>
            </a:pPr>
            <a:r>
              <a:rPr lang="en-US" sz="1456">
                <a:solidFill>
                  <a:srgbClr val="000000"/>
                </a:solidFill>
                <a:latin typeface="Avenir Next LT Pro" panose="020B0504020202020204" pitchFamily="34" charset="0"/>
              </a:rPr>
              <a:t>Graduated in 1992 from ENSAE in Statistics, Actuarial Studies Finance and Artificial Intelligence</a:t>
            </a:r>
          </a:p>
        </p:txBody>
      </p:sp>
      <p:sp>
        <p:nvSpPr>
          <p:cNvPr id="12" name="ZoneTexte 11">
            <a:extLst>
              <a:ext uri="{FF2B5EF4-FFF2-40B4-BE49-F238E27FC236}">
                <a16:creationId xmlns:a16="http://schemas.microsoft.com/office/drawing/2014/main" id="{CADA0AEB-1C46-4943-AF83-7C8EA97650C3}"/>
              </a:ext>
            </a:extLst>
          </p:cNvPr>
          <p:cNvSpPr txBox="1">
            <a:spLocks/>
          </p:cNvSpPr>
          <p:nvPr/>
        </p:nvSpPr>
        <p:spPr>
          <a:xfrm>
            <a:off x="6258931" y="1984680"/>
            <a:ext cx="3505404" cy="361189"/>
          </a:xfrm>
          <a:prstGeom prst="rect">
            <a:avLst/>
          </a:prstGeom>
          <a:noFill/>
        </p:spPr>
        <p:txBody>
          <a:bodyPr wrap="square" rtlCol="0">
            <a:spAutoFit/>
          </a:bodyPr>
          <a:lstStyle/>
          <a:p>
            <a:pPr algn="ctr" defTabSz="481153" eaLnBrk="1" fontAlgn="auto" hangingPunct="1">
              <a:spcBef>
                <a:spcPts val="0"/>
              </a:spcBef>
              <a:spcAft>
                <a:spcPts val="0"/>
              </a:spcAft>
            </a:pPr>
            <a:r>
              <a:rPr lang="en-US" sz="1747">
                <a:solidFill>
                  <a:srgbClr val="4482F4"/>
                </a:solidFill>
                <a:latin typeface="Avenir Next LT Pro" panose="020B0504020202020204" pitchFamily="34" charset="0"/>
              </a:rPr>
              <a:t>SHAREHOLDER STRUCTURE</a:t>
            </a:r>
          </a:p>
        </p:txBody>
      </p:sp>
      <p:sp>
        <p:nvSpPr>
          <p:cNvPr id="4" name="Text Placeholder 3">
            <a:extLst>
              <a:ext uri="{FF2B5EF4-FFF2-40B4-BE49-F238E27FC236}">
                <a16:creationId xmlns:a16="http://schemas.microsoft.com/office/drawing/2014/main" id="{06243391-476F-C0DA-CB9C-C8BA85D2B4D6}"/>
              </a:ext>
            </a:extLst>
          </p:cNvPr>
          <p:cNvSpPr>
            <a:spLocks noGrp="1"/>
          </p:cNvSpPr>
          <p:nvPr>
            <p:ph type="body" sz="quarter" idx="20"/>
          </p:nvPr>
        </p:nvSpPr>
        <p:spPr/>
        <p:txBody>
          <a:bodyPr/>
          <a:lstStyle/>
          <a:p>
            <a:r>
              <a:rPr lang="fr-FR"/>
              <a:t>THE COMPANY</a:t>
            </a:r>
            <a:endParaRPr lang="en-GB"/>
          </a:p>
        </p:txBody>
      </p:sp>
      <p:sp>
        <p:nvSpPr>
          <p:cNvPr id="30" name="Rectangle 29">
            <a:extLst>
              <a:ext uri="{FF2B5EF4-FFF2-40B4-BE49-F238E27FC236}">
                <a16:creationId xmlns:a16="http://schemas.microsoft.com/office/drawing/2014/main" id="{D45831B0-9A5B-437B-B27D-E92B643B4D66}"/>
              </a:ext>
            </a:extLst>
          </p:cNvPr>
          <p:cNvSpPr>
            <a:spLocks/>
          </p:cNvSpPr>
          <p:nvPr/>
        </p:nvSpPr>
        <p:spPr>
          <a:xfrm>
            <a:off x="6588691" y="5963428"/>
            <a:ext cx="2958207" cy="222369"/>
          </a:xfrm>
          <a:prstGeom prst="rect">
            <a:avLst/>
          </a:prstGeom>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99765"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9953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499296"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99906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49882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998592"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49835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998123"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r" defTabSz="481153">
              <a:spcBef>
                <a:spcPts val="0"/>
              </a:spcBef>
              <a:buClr>
                <a:srgbClr val="B3B3B3"/>
              </a:buClr>
            </a:pPr>
            <a:r>
              <a:rPr lang="en-GB" sz="845">
                <a:solidFill>
                  <a:srgbClr val="000000"/>
                </a:solidFill>
                <a:latin typeface="Avenir Next LT Pro" panose="020B0504020202020204" pitchFamily="34" charset="0"/>
              </a:rPr>
              <a:t>Source: TOBAM. </a:t>
            </a:r>
            <a:r>
              <a:rPr lang="en-GB" sz="845">
                <a:latin typeface="Avenir Next LT Pro" panose="020B0504020202020204" pitchFamily="34" charset="0"/>
              </a:rPr>
              <a:t>Figures as of June 28, 2024. </a:t>
            </a:r>
          </a:p>
        </p:txBody>
      </p:sp>
      <p:sp>
        <p:nvSpPr>
          <p:cNvPr id="32" name="ZoneTexte 31">
            <a:extLst>
              <a:ext uri="{FF2B5EF4-FFF2-40B4-BE49-F238E27FC236}">
                <a16:creationId xmlns:a16="http://schemas.microsoft.com/office/drawing/2014/main" id="{24AF7918-A56E-4161-AF92-C2E228AA6621}"/>
              </a:ext>
            </a:extLst>
          </p:cNvPr>
          <p:cNvSpPr txBox="1">
            <a:spLocks/>
          </p:cNvSpPr>
          <p:nvPr/>
        </p:nvSpPr>
        <p:spPr>
          <a:xfrm>
            <a:off x="8829399" y="5115687"/>
            <a:ext cx="704354" cy="406137"/>
          </a:xfrm>
          <a:prstGeom prst="rect">
            <a:avLst/>
          </a:prstGeom>
          <a:noFill/>
        </p:spPr>
        <p:txBody>
          <a:bodyPr wrap="square" rtlCol="0">
            <a:spAutoFit/>
          </a:bodyPr>
          <a:lstStyle/>
          <a:p>
            <a:pPr algn="ctr" defTabSz="481153" eaLnBrk="1" fontAlgn="auto" hangingPunct="1">
              <a:spcBef>
                <a:spcPts val="0"/>
              </a:spcBef>
              <a:spcAft>
                <a:spcPts val="0"/>
              </a:spcAft>
            </a:pPr>
            <a:r>
              <a:rPr lang="fr-FR" sz="2039">
                <a:solidFill>
                  <a:srgbClr val="FFFFFF"/>
                </a:solidFill>
                <a:latin typeface="Avenir Next LT Pro" panose="020B0504020202020204" pitchFamily="34" charset="0"/>
              </a:rPr>
              <a:t>92%</a:t>
            </a:r>
          </a:p>
        </p:txBody>
      </p:sp>
      <p:sp>
        <p:nvSpPr>
          <p:cNvPr id="36" name="ZoneTexte 35">
            <a:extLst>
              <a:ext uri="{FF2B5EF4-FFF2-40B4-BE49-F238E27FC236}">
                <a16:creationId xmlns:a16="http://schemas.microsoft.com/office/drawing/2014/main" id="{B88343A9-8647-4059-90BC-D4656AC4FEE2}"/>
              </a:ext>
            </a:extLst>
          </p:cNvPr>
          <p:cNvSpPr txBox="1">
            <a:spLocks/>
          </p:cNvSpPr>
          <p:nvPr/>
        </p:nvSpPr>
        <p:spPr>
          <a:xfrm>
            <a:off x="7066327" y="5654491"/>
            <a:ext cx="704354" cy="316369"/>
          </a:xfrm>
          <a:prstGeom prst="rect">
            <a:avLst/>
          </a:prstGeom>
          <a:noFill/>
        </p:spPr>
        <p:txBody>
          <a:bodyPr wrap="square" rtlCol="0">
            <a:spAutoFit/>
          </a:bodyPr>
          <a:lstStyle/>
          <a:p>
            <a:pPr algn="ctr" defTabSz="481153" eaLnBrk="1" fontAlgn="auto" hangingPunct="1">
              <a:spcBef>
                <a:spcPts val="0"/>
              </a:spcBef>
              <a:spcAft>
                <a:spcPts val="0"/>
              </a:spcAft>
            </a:pPr>
            <a:r>
              <a:rPr lang="fr-FR" sz="1456">
                <a:solidFill>
                  <a:srgbClr val="FFFFFF"/>
                </a:solidFill>
                <a:latin typeface="Avenir Next LT Pro" panose="020B0504020202020204" pitchFamily="34" charset="0"/>
              </a:rPr>
              <a:t>8%</a:t>
            </a:r>
          </a:p>
        </p:txBody>
      </p:sp>
      <p:sp>
        <p:nvSpPr>
          <p:cNvPr id="37" name="ZoneTexte 36">
            <a:extLst>
              <a:ext uri="{FF2B5EF4-FFF2-40B4-BE49-F238E27FC236}">
                <a16:creationId xmlns:a16="http://schemas.microsoft.com/office/drawing/2014/main" id="{A47B34BA-8DAE-443B-ABAC-32036E0DA129}"/>
              </a:ext>
            </a:extLst>
          </p:cNvPr>
          <p:cNvSpPr txBox="1">
            <a:spLocks/>
          </p:cNvSpPr>
          <p:nvPr/>
        </p:nvSpPr>
        <p:spPr>
          <a:xfrm>
            <a:off x="6042230" y="5211076"/>
            <a:ext cx="3504669" cy="406009"/>
          </a:xfrm>
          <a:prstGeom prst="rect">
            <a:avLst/>
          </a:prstGeom>
          <a:noFill/>
        </p:spPr>
        <p:txBody>
          <a:bodyPr wrap="square" rtlCol="0">
            <a:spAutoFit/>
          </a:bodyPr>
          <a:lstStyle/>
          <a:p>
            <a:pPr algn="r" defTabSz="481153" eaLnBrk="1" fontAlgn="auto" hangingPunct="1">
              <a:spcBef>
                <a:spcPts val="0"/>
              </a:spcBef>
              <a:spcAft>
                <a:spcPts val="0"/>
              </a:spcAft>
            </a:pPr>
            <a:r>
              <a:rPr lang="fr-FR" sz="1019">
                <a:solidFill>
                  <a:srgbClr val="EE7D14"/>
                </a:solidFill>
                <a:latin typeface="Avenir Next LT Pro" panose="020B0504020202020204" pitchFamily="34" charset="0"/>
              </a:rPr>
              <a:t>TOBAM’S EMPLOYEES</a:t>
            </a:r>
          </a:p>
          <a:p>
            <a:pPr algn="r" defTabSz="481153" eaLnBrk="1" fontAlgn="auto" hangingPunct="1">
              <a:spcBef>
                <a:spcPts val="0"/>
              </a:spcBef>
              <a:spcAft>
                <a:spcPts val="0"/>
              </a:spcAft>
            </a:pPr>
            <a:r>
              <a:rPr lang="fr-FR" sz="1019">
                <a:solidFill>
                  <a:srgbClr val="EE7D14"/>
                </a:solidFill>
                <a:latin typeface="Avenir Next LT Pro" panose="020B0504020202020204" pitchFamily="34" charset="0"/>
              </a:rPr>
              <a:t>92%</a:t>
            </a:r>
          </a:p>
        </p:txBody>
      </p:sp>
      <p:sp>
        <p:nvSpPr>
          <p:cNvPr id="38" name="ZoneTexte 37">
            <a:extLst>
              <a:ext uri="{FF2B5EF4-FFF2-40B4-BE49-F238E27FC236}">
                <a16:creationId xmlns:a16="http://schemas.microsoft.com/office/drawing/2014/main" id="{39479344-538F-4078-9F31-32FB52D63B6E}"/>
              </a:ext>
            </a:extLst>
          </p:cNvPr>
          <p:cNvSpPr txBox="1">
            <a:spLocks/>
          </p:cNvSpPr>
          <p:nvPr/>
        </p:nvSpPr>
        <p:spPr>
          <a:xfrm>
            <a:off x="6539444" y="5688112"/>
            <a:ext cx="3056702" cy="249171"/>
          </a:xfrm>
          <a:prstGeom prst="rect">
            <a:avLst/>
          </a:prstGeom>
          <a:noFill/>
        </p:spPr>
        <p:txBody>
          <a:bodyPr wrap="square" rtlCol="0">
            <a:spAutoFit/>
          </a:bodyPr>
          <a:lstStyle/>
          <a:p>
            <a:pPr defTabSz="481153" eaLnBrk="1" fontAlgn="auto" hangingPunct="1">
              <a:spcBef>
                <a:spcPts val="0"/>
              </a:spcBef>
              <a:spcAft>
                <a:spcPts val="0"/>
              </a:spcAft>
            </a:pPr>
            <a:r>
              <a:rPr lang="fr-FR" sz="1019">
                <a:solidFill>
                  <a:srgbClr val="4482F4"/>
                </a:solidFill>
                <a:latin typeface="Avenir Next LT Pro" panose="020B0504020202020204" pitchFamily="34" charset="0"/>
              </a:rPr>
              <a:t>AMUNDI 8%</a:t>
            </a:r>
          </a:p>
        </p:txBody>
      </p:sp>
    </p:spTree>
    <p:custDataLst>
      <p:tags r:id="rId1"/>
    </p:custDataLst>
    <p:extLst>
      <p:ext uri="{BB962C8B-B14F-4D97-AF65-F5344CB8AC3E}">
        <p14:creationId xmlns:p14="http://schemas.microsoft.com/office/powerpoint/2010/main" val="96190610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28BD61F-3A2D-4CBB-BE6D-8D7E8B71BA31}"/>
              </a:ext>
            </a:extLst>
          </p:cNvPr>
          <p:cNvSpPr>
            <a:spLocks noGrp="1"/>
          </p:cNvSpPr>
          <p:nvPr>
            <p:ph type="body" sz="quarter" idx="20"/>
          </p:nvPr>
        </p:nvSpPr>
        <p:spPr>
          <a:xfrm>
            <a:off x="450234" y="395634"/>
            <a:ext cx="8184990" cy="605700"/>
          </a:xfrm>
        </p:spPr>
        <p:txBody>
          <a:bodyPr/>
          <a:lstStyle/>
          <a:p>
            <a:r>
              <a:rPr lang="en-US" cap="all"/>
              <a:t>Investment Process: LBRTY PORTFOLIO CONSTRUCTION</a:t>
            </a:r>
          </a:p>
        </p:txBody>
      </p:sp>
      <p:grpSp>
        <p:nvGrpSpPr>
          <p:cNvPr id="2" name="Group 1">
            <a:extLst>
              <a:ext uri="{FF2B5EF4-FFF2-40B4-BE49-F238E27FC236}">
                <a16:creationId xmlns:a16="http://schemas.microsoft.com/office/drawing/2014/main" id="{AF3B4CC7-85EC-408A-BD18-C19CF5E645D0}"/>
              </a:ext>
            </a:extLst>
          </p:cNvPr>
          <p:cNvGrpSpPr/>
          <p:nvPr/>
        </p:nvGrpSpPr>
        <p:grpSpPr>
          <a:xfrm>
            <a:off x="289001" y="3057704"/>
            <a:ext cx="9235017" cy="633341"/>
            <a:chOff x="924561" y="4796825"/>
            <a:chExt cx="10594820" cy="385073"/>
          </a:xfrm>
        </p:grpSpPr>
        <p:sp>
          <p:nvSpPr>
            <p:cNvPr id="22" name="Espace réservé du texte 6">
              <a:extLst>
                <a:ext uri="{FF2B5EF4-FFF2-40B4-BE49-F238E27FC236}">
                  <a16:creationId xmlns:a16="http://schemas.microsoft.com/office/drawing/2014/main" id="{7F08959D-4669-446A-B26A-24396367BC84}"/>
                </a:ext>
              </a:extLst>
            </p:cNvPr>
            <p:cNvSpPr txBox="1">
              <a:spLocks/>
            </p:cNvSpPr>
            <p:nvPr/>
          </p:nvSpPr>
          <p:spPr>
            <a:xfrm>
              <a:off x="924561" y="4796825"/>
              <a:ext cx="1500660" cy="315792"/>
            </a:xfrm>
            <a:prstGeom prst="rect">
              <a:avLst/>
            </a:prstGeom>
          </p:spPr>
          <p:txBody>
            <a:bodyPr/>
            <a:lstStyle>
              <a:lvl1pPr marL="444411"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1pPr>
              <a:lvl2pPr marL="888822"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2pPr>
              <a:lvl3pPr marL="1333233"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3pPr>
              <a:lvl4pPr marL="1777644"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4pPr>
              <a:lvl5pPr marL="2222056"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5pPr>
              <a:lvl6pPr marL="2666467"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6pPr>
              <a:lvl7pPr marL="3110878"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7pPr>
              <a:lvl8pPr marL="3555289"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8pPr>
              <a:lvl9pPr marL="3999700"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GB" sz="2471" kern="0">
                  <a:solidFill>
                    <a:srgbClr val="4482F4"/>
                  </a:solidFill>
                  <a:latin typeface="Avenir Next LT Pro" panose="020B0504020202020204" pitchFamily="34" charset="0"/>
                </a:rPr>
                <a:t>Step 4.</a:t>
              </a:r>
              <a:endParaRPr lang="fr-FR" sz="2471" kern="0">
                <a:solidFill>
                  <a:srgbClr val="4482F4"/>
                </a:solidFill>
                <a:latin typeface="Avenir Next LT Pro" panose="020B0504020202020204" pitchFamily="34" charset="0"/>
              </a:endParaRPr>
            </a:p>
          </p:txBody>
        </p:sp>
        <p:sp>
          <p:nvSpPr>
            <p:cNvPr id="28" name="Rectangle 27">
              <a:extLst>
                <a:ext uri="{FF2B5EF4-FFF2-40B4-BE49-F238E27FC236}">
                  <a16:creationId xmlns:a16="http://schemas.microsoft.com/office/drawing/2014/main" id="{6747ABFF-1B36-47A5-A56E-00D4C8B0B13A}"/>
                </a:ext>
              </a:extLst>
            </p:cNvPr>
            <p:cNvSpPr/>
            <p:nvPr/>
          </p:nvSpPr>
          <p:spPr>
            <a:xfrm>
              <a:off x="2238090" y="4839212"/>
              <a:ext cx="9281291" cy="342686"/>
            </a:xfrm>
            <a:prstGeom prst="rect">
              <a:avLst/>
            </a:prstGeom>
            <a:noFill/>
            <a:ln w="25400" cap="flat" cmpd="sng" algn="ctr">
              <a:noFill/>
              <a:prstDash val="solid"/>
            </a:ln>
            <a:effectLst/>
          </p:spPr>
          <p:txBody>
            <a:bodyPr lIns="70607" tIns="35303" rIns="70607" bIns="35303" rtlCol="0" anchor="ctr"/>
            <a:lstStyle/>
            <a:p>
              <a:pPr defTabSz="786848">
                <a:defRPr/>
              </a:pPr>
              <a:r>
                <a:rPr lang="en-GB" sz="1600" kern="0">
                  <a:solidFill>
                    <a:srgbClr val="000000"/>
                  </a:solidFill>
                  <a:latin typeface="Avenir Next LT Pro Demi" panose="020B0704020202020204" pitchFamily="34" charset="0"/>
                  <a:cs typeface="Arial" panose="020B0604020202020204" pitchFamily="34" charset="0"/>
                </a:rPr>
                <a:t>Wearing the “correlation glasses”: Estimate the </a:t>
              </a:r>
              <a:r>
                <a:rPr lang="en-GB" sz="1600" kern="0">
                  <a:solidFill>
                    <a:srgbClr val="4482F4"/>
                  </a:solidFill>
                  <a:latin typeface="Avenir Next LT Pro Demi" panose="020B0704020202020204" pitchFamily="34" charset="0"/>
                  <a:cs typeface="Arial" panose="020B0604020202020204" pitchFamily="34" charset="0"/>
                </a:rPr>
                <a:t>Authoritarian Exposure </a:t>
              </a:r>
              <a:r>
                <a:rPr lang="en-GB" sz="1600" kern="0">
                  <a:solidFill>
                    <a:srgbClr val="000000"/>
                  </a:solidFill>
                  <a:latin typeface="Avenir Next LT Pro Demi" panose="020B0704020202020204" pitchFamily="34" charset="0"/>
                  <a:cs typeface="Arial" panose="020B0604020202020204" pitchFamily="34" charset="0"/>
                </a:rPr>
                <a:t>of each stock of the investment universe, homogeneous to a (partial) volatility</a:t>
              </a:r>
            </a:p>
          </p:txBody>
        </p:sp>
      </p:grpSp>
      <p:sp>
        <p:nvSpPr>
          <p:cNvPr id="11" name="TextBox 10">
            <a:extLst>
              <a:ext uri="{FF2B5EF4-FFF2-40B4-BE49-F238E27FC236}">
                <a16:creationId xmlns:a16="http://schemas.microsoft.com/office/drawing/2014/main" id="{BD6F2CFB-CAAD-2B04-1F72-393959855DC8}"/>
              </a:ext>
            </a:extLst>
          </p:cNvPr>
          <p:cNvSpPr txBox="1"/>
          <p:nvPr/>
        </p:nvSpPr>
        <p:spPr>
          <a:xfrm>
            <a:off x="495038" y="3546141"/>
            <a:ext cx="4689082" cy="2862322"/>
          </a:xfrm>
          <a:prstGeom prst="rect">
            <a:avLst/>
          </a:prstGeom>
          <a:noFill/>
        </p:spPr>
        <p:txBody>
          <a:bodyPr wrap="square">
            <a:spAutoFit/>
          </a:bodyPr>
          <a:lstStyle/>
          <a:p>
            <a:pPr marL="38100" algn="just">
              <a:lnSpc>
                <a:spcPct val="150000"/>
              </a:lnSpc>
            </a:pPr>
            <a:endParaRPr lang="en-US" sz="1600">
              <a:solidFill>
                <a:srgbClr val="000000"/>
              </a:solidFill>
              <a:latin typeface="Avenir Next LT Pro" panose="020B0504020202020204" pitchFamily="34" charset="0"/>
            </a:endParaRPr>
          </a:p>
          <a:p>
            <a:pPr marL="209550" indent="-171450" algn="just">
              <a:buFont typeface="Arial" panose="020B0604020202020204" pitchFamily="34" charset="0"/>
              <a:buChar char="•"/>
            </a:pPr>
            <a:r>
              <a:rPr lang="en-US" sz="1600">
                <a:solidFill>
                  <a:srgbClr val="000000"/>
                </a:solidFill>
                <a:latin typeface="Avenir Next LT Pro" panose="020B0504020202020204" pitchFamily="34" charset="0"/>
              </a:rPr>
              <a:t>Capture each company’s overall economic exposure to authoritarian countries de-biased for market and sectors effects.</a:t>
            </a:r>
          </a:p>
          <a:p>
            <a:pPr marL="38100" algn="just">
              <a:lnSpc>
                <a:spcPct val="150000"/>
              </a:lnSpc>
            </a:pPr>
            <a:endParaRPr lang="en-US" sz="1100">
              <a:solidFill>
                <a:srgbClr val="000000"/>
              </a:solidFill>
              <a:latin typeface="Avenir Next LT Pro" panose="020B0504020202020204" pitchFamily="34" charset="0"/>
            </a:endParaRPr>
          </a:p>
          <a:p>
            <a:pPr marL="209550" indent="-171450">
              <a:buFont typeface="Arial" panose="020B0604020202020204" pitchFamily="34" charset="0"/>
              <a:buChar char="•"/>
            </a:pPr>
            <a:r>
              <a:rPr lang="en-US" sz="1600">
                <a:solidFill>
                  <a:srgbClr val="000000"/>
                </a:solidFill>
                <a:latin typeface="Avenir Next LT Pro" panose="020B0504020202020204" pitchFamily="34" charset="0"/>
              </a:rPr>
              <a:t>Define the </a:t>
            </a:r>
            <a:r>
              <a:rPr lang="en-US" sz="1600">
                <a:solidFill>
                  <a:srgbClr val="4482F4"/>
                </a:solidFill>
                <a:latin typeface="Avenir Next LT Pro" panose="020B0504020202020204" pitchFamily="34" charset="0"/>
              </a:rPr>
              <a:t>authoritarian exposure </a:t>
            </a:r>
            <a:r>
              <a:rPr lang="en-US" sz="1600">
                <a:solidFill>
                  <a:srgbClr val="000000"/>
                </a:solidFill>
                <a:latin typeface="Avenir Next LT Pro" panose="020B0504020202020204" pitchFamily="34" charset="0"/>
              </a:rPr>
              <a:t>(AE) of a company as the sum of its exposure to each authoritarian country. </a:t>
            </a:r>
            <a:endParaRPr lang="fr-FR" sz="1400" b="0" i="1">
              <a:effectLst/>
              <a:latin typeface="Avenir Next LT Pro" panose="020B0504020202020204" pitchFamily="34" charset="0"/>
              <a:ea typeface="Times New Roman" panose="02020603050405020304" pitchFamily="18" charset="0"/>
              <a:cs typeface="Times New Roman" panose="02020603050405020304" pitchFamily="18" charset="0"/>
            </a:endParaRPr>
          </a:p>
          <a:p>
            <a:pPr marL="209550" indent="-171450" algn="just">
              <a:lnSpc>
                <a:spcPct val="150000"/>
              </a:lnSpc>
              <a:buFont typeface="Arial" panose="020B0604020202020204" pitchFamily="34" charset="0"/>
              <a:buChar char="•"/>
            </a:pPr>
            <a:endParaRPr lang="en-US" sz="1100">
              <a:solidFill>
                <a:srgbClr val="000000"/>
              </a:solidFill>
              <a:latin typeface="Avenir Next LT Pro" panose="020B0504020202020204" pitchFamily="34" charset="0"/>
            </a:endParaRPr>
          </a:p>
          <a:p>
            <a:pPr marL="209550" indent="-171450">
              <a:buFont typeface="Arial" panose="020B0604020202020204" pitchFamily="34" charset="0"/>
              <a:buChar char="•"/>
            </a:pPr>
            <a:endParaRPr lang="en-US" sz="1600">
              <a:solidFill>
                <a:srgbClr val="000000"/>
              </a:solidFill>
              <a:latin typeface="Avenir Next LT Pro" panose="020B0504020202020204" pitchFamily="34" charset="0"/>
            </a:endParaRPr>
          </a:p>
          <a:p>
            <a:pPr marL="38100" algn="just"/>
            <a:endParaRPr lang="fr-FR" sz="1100" b="0" i="1">
              <a:effectLst/>
              <a:latin typeface="Avenir Next LT Pro" panose="020B0504020202020204" pitchFamily="34" charset="0"/>
              <a:ea typeface="Times New Roman" panose="02020603050405020304" pitchFamily="18" charset="0"/>
              <a:cs typeface="Times New Roman" panose="02020603050405020304" pitchFamily="18" charset="0"/>
            </a:endParaRPr>
          </a:p>
        </p:txBody>
      </p:sp>
      <p:sp>
        <p:nvSpPr>
          <p:cNvPr id="5" name="Espace réservé du texte 6">
            <a:extLst>
              <a:ext uri="{FF2B5EF4-FFF2-40B4-BE49-F238E27FC236}">
                <a16:creationId xmlns:a16="http://schemas.microsoft.com/office/drawing/2014/main" id="{50B7F910-3AFB-E2E6-8033-A2E1AF3D2999}"/>
              </a:ext>
            </a:extLst>
          </p:cNvPr>
          <p:cNvSpPr txBox="1">
            <a:spLocks/>
          </p:cNvSpPr>
          <p:nvPr/>
        </p:nvSpPr>
        <p:spPr>
          <a:xfrm>
            <a:off x="289001" y="1560019"/>
            <a:ext cx="2002709" cy="424921"/>
          </a:xfrm>
          <a:prstGeom prst="rect">
            <a:avLst/>
          </a:prstGeom>
        </p:spPr>
        <p:txBody>
          <a:bodyPr/>
          <a:lstStyle>
            <a:lvl1pPr marL="444411"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1pPr>
            <a:lvl2pPr marL="888822"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2pPr>
            <a:lvl3pPr marL="1333233"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3pPr>
            <a:lvl4pPr marL="1777644"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4pPr>
            <a:lvl5pPr marL="2222056"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5pPr>
            <a:lvl6pPr marL="2666467"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6pPr>
            <a:lvl7pPr marL="3110878"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7pPr>
            <a:lvl8pPr marL="3555289"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8pPr>
            <a:lvl9pPr marL="3999700"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GB" sz="2471" kern="0">
                <a:solidFill>
                  <a:srgbClr val="00B050"/>
                </a:solidFill>
                <a:latin typeface="Avenir Next LT Pro" panose="020B0504020202020204" pitchFamily="34" charset="0"/>
              </a:rPr>
              <a:t>Step 3</a:t>
            </a:r>
            <a:r>
              <a:rPr lang="en-GB" sz="2471" kern="0">
                <a:solidFill>
                  <a:srgbClr val="4482F4"/>
                </a:solidFill>
                <a:latin typeface="Avenir Next LT Pro" panose="020B0504020202020204" pitchFamily="34" charset="0"/>
              </a:rPr>
              <a:t>.</a:t>
            </a:r>
            <a:endParaRPr lang="fr-FR" sz="2471" kern="0">
              <a:solidFill>
                <a:srgbClr val="4482F4"/>
              </a:solidFill>
              <a:latin typeface="Avenir Next LT Pro" panose="020B0504020202020204" pitchFamily="34" charset="0"/>
            </a:endParaRPr>
          </a:p>
        </p:txBody>
      </p:sp>
      <p:sp>
        <p:nvSpPr>
          <p:cNvPr id="7" name="Rectangle 6">
            <a:extLst>
              <a:ext uri="{FF2B5EF4-FFF2-40B4-BE49-F238E27FC236}">
                <a16:creationId xmlns:a16="http://schemas.microsoft.com/office/drawing/2014/main" id="{F58FE9B5-663E-C560-2B46-851E5329CBA7}"/>
              </a:ext>
            </a:extLst>
          </p:cNvPr>
          <p:cNvSpPr/>
          <p:nvPr/>
        </p:nvSpPr>
        <p:spPr>
          <a:xfrm>
            <a:off x="1433945" y="1661349"/>
            <a:ext cx="8871881" cy="1255728"/>
          </a:xfrm>
          <a:prstGeom prst="rect">
            <a:avLst/>
          </a:prstGeom>
          <a:noFill/>
          <a:ln w="25400" cap="flat" cmpd="sng" algn="ctr">
            <a:noFill/>
            <a:prstDash val="solid"/>
          </a:ln>
          <a:effectLst/>
        </p:spPr>
        <p:txBody>
          <a:bodyPr lIns="70607" tIns="35303" rIns="70607" bIns="35303" rtlCol="0" anchor="ctr"/>
          <a:lstStyle/>
          <a:p>
            <a:pPr defTabSz="786848">
              <a:defRPr/>
            </a:pPr>
            <a:r>
              <a:rPr lang="en-US" sz="1600" kern="0">
                <a:solidFill>
                  <a:srgbClr val="000000"/>
                </a:solidFill>
                <a:latin typeface="Avenir Next LT Pro Demi"/>
                <a:ea typeface="MS PGothic"/>
                <a:cs typeface="Arial"/>
              </a:rPr>
              <a:t>Additional exclusion lists (tobacco,…). The stocks of this Benchmark constitute the </a:t>
            </a:r>
            <a:r>
              <a:rPr lang="en-US" sz="1600" kern="0">
                <a:solidFill>
                  <a:srgbClr val="4482F4"/>
                </a:solidFill>
                <a:latin typeface="Avenir Next LT Pro Demi"/>
                <a:ea typeface="MS PGothic"/>
                <a:cs typeface="Arial"/>
              </a:rPr>
              <a:t>Investment Universe</a:t>
            </a:r>
          </a:p>
          <a:p>
            <a:pPr defTabSz="786848">
              <a:defRPr/>
            </a:pPr>
            <a:endParaRPr lang="en-US" sz="1600" kern="0">
              <a:solidFill>
                <a:schemeClr val="accent4"/>
              </a:solidFill>
              <a:latin typeface="Avenir Next LT Pro Demi"/>
              <a:ea typeface="MS PGothic"/>
              <a:cs typeface="Arial"/>
            </a:endParaRPr>
          </a:p>
          <a:p>
            <a:pPr defTabSz="786848">
              <a:defRPr/>
            </a:pPr>
            <a:r>
              <a:rPr lang="en-GB" sz="1400">
                <a:solidFill>
                  <a:srgbClr val="000000"/>
                </a:solidFill>
                <a:latin typeface="Avenir Next LT Pro"/>
                <a:ea typeface="MS PGothic"/>
              </a:rPr>
              <a:t>Compute </a:t>
            </a:r>
            <a:r>
              <a:rPr lang="en-GB" sz="1400">
                <a:solidFill>
                  <a:srgbClr val="4482F4"/>
                </a:solidFill>
                <a:latin typeface="Avenir Next LT Pro"/>
                <a:ea typeface="MS PGothic"/>
              </a:rPr>
              <a:t>Whitelisted Benchmark</a:t>
            </a:r>
            <a:r>
              <a:rPr lang="en-GB" sz="1400">
                <a:solidFill>
                  <a:srgbClr val="000000"/>
                </a:solidFill>
                <a:latin typeface="Avenir Next LT Pro"/>
                <a:ea typeface="MS PGothic"/>
              </a:rPr>
              <a:t>:  Mkt-Cap weighted portfolio of Investment Universe</a:t>
            </a:r>
          </a:p>
          <a:p>
            <a:pPr defTabSz="786848">
              <a:defRPr/>
            </a:pPr>
            <a:endParaRPr lang="en-GB" sz="1500" kern="0">
              <a:solidFill>
                <a:srgbClr val="000000"/>
              </a:solidFill>
              <a:latin typeface="Avenir Next LT Pro Demi" panose="020B0704020202020204" pitchFamily="34" charset="0"/>
              <a:cs typeface="Arial" panose="020B0604020202020204" pitchFamily="34" charset="0"/>
            </a:endParaRPr>
          </a:p>
        </p:txBody>
      </p:sp>
      <p:sp>
        <p:nvSpPr>
          <p:cNvPr id="8" name="Espace réservé du texte 6">
            <a:extLst>
              <a:ext uri="{FF2B5EF4-FFF2-40B4-BE49-F238E27FC236}">
                <a16:creationId xmlns:a16="http://schemas.microsoft.com/office/drawing/2014/main" id="{D776B332-1962-FF6D-80FA-2BE765581B18}"/>
              </a:ext>
            </a:extLst>
          </p:cNvPr>
          <p:cNvSpPr txBox="1">
            <a:spLocks/>
          </p:cNvSpPr>
          <p:nvPr/>
        </p:nvSpPr>
        <p:spPr>
          <a:xfrm>
            <a:off x="289000" y="6237420"/>
            <a:ext cx="1308055" cy="731808"/>
          </a:xfrm>
          <a:prstGeom prst="rect">
            <a:avLst/>
          </a:prstGeom>
        </p:spPr>
        <p:txBody>
          <a:bodyPr/>
          <a:lstStyle>
            <a:lvl1pPr marL="444411"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1pPr>
            <a:lvl2pPr marL="888822"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2pPr>
            <a:lvl3pPr marL="1333233"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3pPr>
            <a:lvl4pPr marL="1777644"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4pPr>
            <a:lvl5pPr marL="2222056"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5pPr>
            <a:lvl6pPr marL="2666467"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6pPr>
            <a:lvl7pPr marL="3110878"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7pPr>
            <a:lvl8pPr marL="3555289"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8pPr>
            <a:lvl9pPr marL="3999700" marR="0" indent="-444411" algn="l" defTabSz="584083" rtl="0" latinLnBrk="0">
              <a:lnSpc>
                <a:spcPct val="100000"/>
              </a:lnSpc>
              <a:spcBef>
                <a:spcPts val="4199"/>
              </a:spcBef>
              <a:spcAft>
                <a:spcPts val="0"/>
              </a:spcAft>
              <a:buClrTx/>
              <a:buSzPct val="145000"/>
              <a:buFontTx/>
              <a:buChar char="•"/>
              <a:tabLst/>
              <a:defRPr sz="3199"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GB" sz="2471" kern="0">
                <a:solidFill>
                  <a:schemeClr val="tx2"/>
                </a:solidFill>
                <a:latin typeface="Avenir Next LT Pro" panose="020B0504020202020204" pitchFamily="34" charset="0"/>
              </a:rPr>
              <a:t>Step 5.</a:t>
            </a:r>
            <a:endParaRPr lang="fr-FR" sz="2471" kern="0">
              <a:solidFill>
                <a:schemeClr val="tx2"/>
              </a:solidFill>
              <a:latin typeface="Avenir Next LT Pro" panose="020B0504020202020204" pitchFamily="34" charset="0"/>
            </a:endParaRPr>
          </a:p>
        </p:txBody>
      </p:sp>
      <p:sp>
        <p:nvSpPr>
          <p:cNvPr id="9" name="Rectangle 8">
            <a:extLst>
              <a:ext uri="{FF2B5EF4-FFF2-40B4-BE49-F238E27FC236}">
                <a16:creationId xmlns:a16="http://schemas.microsoft.com/office/drawing/2014/main" id="{D78C762C-A007-DF65-867C-8745C0B9A085}"/>
              </a:ext>
            </a:extLst>
          </p:cNvPr>
          <p:cNvSpPr/>
          <p:nvPr/>
        </p:nvSpPr>
        <p:spPr>
          <a:xfrm>
            <a:off x="1434776" y="5991753"/>
            <a:ext cx="8609337" cy="1394186"/>
          </a:xfrm>
          <a:prstGeom prst="rect">
            <a:avLst/>
          </a:prstGeom>
          <a:noFill/>
          <a:ln w="25400" cap="flat" cmpd="sng" algn="ctr">
            <a:noFill/>
            <a:prstDash val="solid"/>
          </a:ln>
          <a:effectLst/>
        </p:spPr>
        <p:txBody>
          <a:bodyPr lIns="70607" tIns="35303" rIns="70607" bIns="35303" rtlCol="0" anchor="ctr"/>
          <a:lstStyle/>
          <a:p>
            <a:pPr defTabSz="786848">
              <a:defRPr/>
            </a:pPr>
            <a:r>
              <a:rPr lang="en-GB" sz="1600" u="sng" kern="0">
                <a:solidFill>
                  <a:srgbClr val="000000"/>
                </a:solidFill>
                <a:latin typeface="Avenir Next LT Pro Demi" panose="020B0704020202020204" pitchFamily="34" charset="0"/>
                <a:cs typeface="Arial" panose="020B0604020202020204" pitchFamily="34" charset="0"/>
              </a:rPr>
              <a:t>Construct </a:t>
            </a:r>
            <a:r>
              <a:rPr lang="en-GB" sz="1600" u="sng" kern="0">
                <a:solidFill>
                  <a:srgbClr val="4482F4"/>
                </a:solidFill>
                <a:latin typeface="Avenir Next LT Pro Demi" panose="020B0704020202020204" pitchFamily="34" charset="0"/>
                <a:cs typeface="Arial" panose="020B0604020202020204" pitchFamily="34" charset="0"/>
              </a:rPr>
              <a:t>LBRTY Portfolio </a:t>
            </a:r>
            <a:r>
              <a:rPr lang="en-GB" sz="1600" u="sng" kern="0">
                <a:solidFill>
                  <a:srgbClr val="000000"/>
                </a:solidFill>
                <a:latin typeface="Avenir Next LT Pro Demi" panose="020B0704020202020204" pitchFamily="34" charset="0"/>
                <a:cs typeface="Arial" panose="020B0604020202020204" pitchFamily="34" charset="0"/>
              </a:rPr>
              <a:t>: Minimization of overall authoritarian exposure subject to a defined long term tracking error</a:t>
            </a:r>
          </a:p>
          <a:p>
            <a:pPr defTabSz="786848">
              <a:defRPr/>
            </a:pPr>
            <a:endParaRPr lang="en-GB" sz="1545" kern="0">
              <a:solidFill>
                <a:srgbClr val="000000"/>
              </a:solidFill>
              <a:latin typeface="Avenir Next LT Pro Demi" panose="020B07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6D8AC75-190C-FAFB-5D0A-6FA0744580E6}"/>
              </a:ext>
            </a:extLst>
          </p:cNvPr>
          <p:cNvSpPr txBox="1"/>
          <p:nvPr/>
        </p:nvSpPr>
        <p:spPr>
          <a:xfrm>
            <a:off x="8436155" y="6129698"/>
            <a:ext cx="1305165" cy="215444"/>
          </a:xfrm>
          <a:prstGeom prst="rect">
            <a:avLst/>
          </a:prstGeom>
          <a:noFill/>
        </p:spPr>
        <p:txBody>
          <a:bodyPr wrap="none" rtlCol="0">
            <a:spAutoFit/>
          </a:bodyPr>
          <a:lstStyle/>
          <a:p>
            <a:r>
              <a:rPr lang="en-US" sz="800" i="1">
                <a:latin typeface="Avenir Next LT Pro" panose="020B0504020202020204" pitchFamily="34" charset="0"/>
              </a:rPr>
              <a:t>Illustration as of June 24</a:t>
            </a:r>
            <a:endParaRPr lang="en-GB" sz="800" i="1">
              <a:latin typeface="Avenir Next LT Pro" panose="020B0504020202020204" pitchFamily="34" charset="0"/>
            </a:endParaRPr>
          </a:p>
        </p:txBody>
      </p:sp>
      <p:pic>
        <p:nvPicPr>
          <p:cNvPr id="10" name="Picture 9">
            <a:extLst>
              <a:ext uri="{FF2B5EF4-FFF2-40B4-BE49-F238E27FC236}">
                <a16:creationId xmlns:a16="http://schemas.microsoft.com/office/drawing/2014/main" id="{C6099EB2-7700-DED0-222C-0A860D249FC0}"/>
              </a:ext>
            </a:extLst>
          </p:cNvPr>
          <p:cNvPicPr>
            <a:picLocks noChangeAspect="1"/>
          </p:cNvPicPr>
          <p:nvPr/>
        </p:nvPicPr>
        <p:blipFill rotWithShape="1">
          <a:blip r:embed="rId2" r:link="rId3"/>
          <a:srcRect t="1182"/>
          <a:stretch>
            <a:fillRect/>
          </a:stretch>
        </p:blipFill>
        <p:spPr>
          <a:xfrm>
            <a:off x="5467350" y="3903831"/>
            <a:ext cx="4369939" cy="2207442"/>
          </a:xfrm>
          <a:prstGeom prst="rect">
            <a:avLst/>
          </a:prstGeom>
        </p:spPr>
      </p:pic>
      <p:sp>
        <p:nvSpPr>
          <p:cNvPr id="12" name="TextBox 11">
            <a:extLst>
              <a:ext uri="{FF2B5EF4-FFF2-40B4-BE49-F238E27FC236}">
                <a16:creationId xmlns:a16="http://schemas.microsoft.com/office/drawing/2014/main" id="{421C062A-73D3-B74E-519D-59D1BA61A8F1}"/>
              </a:ext>
            </a:extLst>
          </p:cNvPr>
          <p:cNvSpPr txBox="1"/>
          <p:nvPr/>
        </p:nvSpPr>
        <p:spPr>
          <a:xfrm>
            <a:off x="7290149" y="3760760"/>
            <a:ext cx="647934" cy="200055"/>
          </a:xfrm>
          <a:prstGeom prst="rect">
            <a:avLst/>
          </a:prstGeom>
          <a:solidFill>
            <a:schemeClr val="bg1"/>
          </a:solidFill>
        </p:spPr>
        <p:txBody>
          <a:bodyPr wrap="none" rtlCol="0">
            <a:spAutoFit/>
          </a:bodyPr>
          <a:lstStyle/>
          <a:p>
            <a:r>
              <a:rPr lang="fr-FR" sz="700" b="1">
                <a:latin typeface="Avenir Next LT Pro" panose="020B0504020202020204" pitchFamily="34" charset="0"/>
              </a:rPr>
              <a:t>GERMANY</a:t>
            </a:r>
            <a:endParaRPr lang="en-GB" sz="700" b="1">
              <a:latin typeface="Avenir Next LT Pro" panose="020B0504020202020204" pitchFamily="34" charset="0"/>
            </a:endParaRPr>
          </a:p>
        </p:txBody>
      </p:sp>
    </p:spTree>
    <p:extLst>
      <p:ext uri="{BB962C8B-B14F-4D97-AF65-F5344CB8AC3E}">
        <p14:creationId xmlns:p14="http://schemas.microsoft.com/office/powerpoint/2010/main" val="122748334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D03F3B-E63C-AE35-557E-5CA99E803273}"/>
              </a:ext>
            </a:extLst>
          </p:cNvPr>
          <p:cNvPicPr>
            <a:picLocks noChangeAspect="1"/>
          </p:cNvPicPr>
          <p:nvPr/>
        </p:nvPicPr>
        <p:blipFill>
          <a:blip r:embed="rId2"/>
          <a:stretch>
            <a:fillRect/>
          </a:stretch>
        </p:blipFill>
        <p:spPr>
          <a:xfrm>
            <a:off x="27802" y="1824768"/>
            <a:ext cx="6573600" cy="4429378"/>
          </a:xfrm>
          <a:prstGeom prst="rect">
            <a:avLst/>
          </a:prstGeom>
        </p:spPr>
      </p:pic>
      <p:sp>
        <p:nvSpPr>
          <p:cNvPr id="3" name="Espace réservé du texte 2">
            <a:extLst>
              <a:ext uri="{FF2B5EF4-FFF2-40B4-BE49-F238E27FC236}">
                <a16:creationId xmlns:a16="http://schemas.microsoft.com/office/drawing/2014/main" id="{528BD61F-3A2D-4CBB-BE6D-8D7E8B71BA31}"/>
              </a:ext>
            </a:extLst>
          </p:cNvPr>
          <p:cNvSpPr>
            <a:spLocks noGrp="1"/>
          </p:cNvSpPr>
          <p:nvPr>
            <p:ph type="body" sz="quarter" idx="20"/>
          </p:nvPr>
        </p:nvSpPr>
        <p:spPr>
          <a:xfrm>
            <a:off x="363774" y="1377483"/>
            <a:ext cx="8184990" cy="412856"/>
          </a:xfrm>
        </p:spPr>
        <p:txBody>
          <a:bodyPr/>
          <a:lstStyle/>
          <a:p>
            <a:r>
              <a:rPr lang="en-US" cap="all"/>
              <a:t>TOBAM LBRTY EM performance in Q1 2022:</a:t>
            </a:r>
          </a:p>
          <a:p>
            <a:pPr algn="ctr"/>
            <a:r>
              <a:rPr lang="en-US" cap="all"/>
              <a:t>IMPACT OF THE RUSSIAN CRISIS</a:t>
            </a:r>
            <a:endParaRPr lang="fr-FR" cap="all"/>
          </a:p>
        </p:txBody>
      </p:sp>
      <p:cxnSp>
        <p:nvCxnSpPr>
          <p:cNvPr id="4" name="Straight Arrow Connector 3">
            <a:extLst>
              <a:ext uri="{FF2B5EF4-FFF2-40B4-BE49-F238E27FC236}">
                <a16:creationId xmlns:a16="http://schemas.microsoft.com/office/drawing/2014/main" id="{DA4695D8-A485-FBB4-AA23-C14A82B51103}"/>
              </a:ext>
            </a:extLst>
          </p:cNvPr>
          <p:cNvCxnSpPr>
            <a:cxnSpLocks/>
          </p:cNvCxnSpPr>
          <p:nvPr/>
        </p:nvCxnSpPr>
        <p:spPr>
          <a:xfrm flipV="1">
            <a:off x="3617441" y="4039457"/>
            <a:ext cx="390790" cy="7357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E8CD48D-9686-CEC8-5CA8-C4D807885F3B}"/>
              </a:ext>
            </a:extLst>
          </p:cNvPr>
          <p:cNvSpPr/>
          <p:nvPr/>
        </p:nvSpPr>
        <p:spPr>
          <a:xfrm>
            <a:off x="2547525" y="4844069"/>
            <a:ext cx="1797627" cy="4260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24/02</a:t>
            </a:r>
          </a:p>
          <a:p>
            <a:pPr algn="ctr"/>
            <a:r>
              <a:rPr lang="fr-FR" sz="1100" err="1">
                <a:solidFill>
                  <a:schemeClr val="bg1">
                    <a:lumMod val="50000"/>
                  </a:schemeClr>
                </a:solidFill>
              </a:rPr>
              <a:t>Russia</a:t>
            </a:r>
            <a:r>
              <a:rPr lang="fr-FR" sz="1100">
                <a:solidFill>
                  <a:schemeClr val="bg1">
                    <a:lumMod val="50000"/>
                  </a:schemeClr>
                </a:solidFill>
              </a:rPr>
              <a:t> </a:t>
            </a:r>
            <a:r>
              <a:rPr lang="fr-FR" sz="1100" err="1">
                <a:solidFill>
                  <a:schemeClr val="bg1">
                    <a:lumMod val="50000"/>
                  </a:schemeClr>
                </a:solidFill>
              </a:rPr>
              <a:t>invades</a:t>
            </a:r>
            <a:r>
              <a:rPr lang="fr-FR" sz="1100">
                <a:solidFill>
                  <a:schemeClr val="bg1">
                    <a:lumMod val="50000"/>
                  </a:schemeClr>
                </a:solidFill>
              </a:rPr>
              <a:t> Ukraine</a:t>
            </a:r>
            <a:endParaRPr lang="en-GB" sz="1100">
              <a:solidFill>
                <a:schemeClr val="bg1">
                  <a:lumMod val="50000"/>
                </a:schemeClr>
              </a:solidFill>
            </a:endParaRPr>
          </a:p>
        </p:txBody>
      </p:sp>
      <p:grpSp>
        <p:nvGrpSpPr>
          <p:cNvPr id="13" name="Group 12">
            <a:extLst>
              <a:ext uri="{FF2B5EF4-FFF2-40B4-BE49-F238E27FC236}">
                <a16:creationId xmlns:a16="http://schemas.microsoft.com/office/drawing/2014/main" id="{3F249E67-4BCB-78CC-9904-1246C4E61253}"/>
              </a:ext>
            </a:extLst>
          </p:cNvPr>
          <p:cNvGrpSpPr/>
          <p:nvPr/>
        </p:nvGrpSpPr>
        <p:grpSpPr>
          <a:xfrm>
            <a:off x="6896143" y="2634269"/>
            <a:ext cx="3057525" cy="2209800"/>
            <a:chOff x="6896143" y="2634269"/>
            <a:chExt cx="3057525" cy="2209800"/>
          </a:xfrm>
        </p:grpSpPr>
        <p:pic>
          <p:nvPicPr>
            <p:cNvPr id="15" name="Picture 14">
              <a:extLst>
                <a:ext uri="{FF2B5EF4-FFF2-40B4-BE49-F238E27FC236}">
                  <a16:creationId xmlns:a16="http://schemas.microsoft.com/office/drawing/2014/main" id="{FB4D3C41-D5EB-60D8-8316-449FDE139A1E}"/>
                </a:ext>
              </a:extLst>
            </p:cNvPr>
            <p:cNvPicPr>
              <a:picLocks noChangeAspect="1"/>
            </p:cNvPicPr>
            <p:nvPr/>
          </p:nvPicPr>
          <p:blipFill>
            <a:blip r:embed="rId3"/>
            <a:stretch>
              <a:fillRect/>
            </a:stretch>
          </p:blipFill>
          <p:spPr>
            <a:xfrm>
              <a:off x="6896143" y="2634269"/>
              <a:ext cx="3057525" cy="2209800"/>
            </a:xfrm>
            <a:prstGeom prst="rect">
              <a:avLst/>
            </a:prstGeom>
          </p:spPr>
        </p:pic>
        <p:sp>
          <p:nvSpPr>
            <p:cNvPr id="17" name="Rectangle 16">
              <a:extLst>
                <a:ext uri="{FF2B5EF4-FFF2-40B4-BE49-F238E27FC236}">
                  <a16:creationId xmlns:a16="http://schemas.microsoft.com/office/drawing/2014/main" id="{740B04A0-47AD-EDCB-49B7-A682F3D3671F}"/>
                </a:ext>
              </a:extLst>
            </p:cNvPr>
            <p:cNvSpPr/>
            <p:nvPr/>
          </p:nvSpPr>
          <p:spPr>
            <a:xfrm>
              <a:off x="7053943" y="4391130"/>
              <a:ext cx="1075173" cy="1708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66F022F-6A83-6087-1FEA-6B29F18738F7}"/>
                </a:ext>
              </a:extLst>
            </p:cNvPr>
            <p:cNvSpPr/>
            <p:nvPr/>
          </p:nvSpPr>
          <p:spPr>
            <a:xfrm>
              <a:off x="7053943" y="3390193"/>
              <a:ext cx="1075173" cy="1708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Espace réservé du texte 2">
            <a:extLst>
              <a:ext uri="{FF2B5EF4-FFF2-40B4-BE49-F238E27FC236}">
                <a16:creationId xmlns:a16="http://schemas.microsoft.com/office/drawing/2014/main" id="{F4D16AB6-4608-E02F-C7B0-4AB772FB8616}"/>
              </a:ext>
            </a:extLst>
          </p:cNvPr>
          <p:cNvSpPr txBox="1">
            <a:spLocks/>
          </p:cNvSpPr>
          <p:nvPr/>
        </p:nvSpPr>
        <p:spPr>
          <a:xfrm>
            <a:off x="363774" y="652668"/>
            <a:ext cx="8184990" cy="605700"/>
          </a:xfrm>
          <a:prstGeom prst="rect">
            <a:avLst/>
          </a:prstGeom>
        </p:spPr>
        <p:txBody>
          <a:bodyPr anchor="t"/>
          <a:lstStyle>
            <a:lvl1pPr marL="0" indent="0" algn="l" rtl="0" eaLnBrk="1" fontAlgn="base" hangingPunct="1">
              <a:spcBef>
                <a:spcPts val="0"/>
              </a:spcBef>
              <a:spcAft>
                <a:spcPct val="0"/>
              </a:spcAft>
              <a:buSzTx/>
              <a:buFont typeface="Arial" panose="020B0604020202020204" pitchFamily="34" charset="0"/>
              <a:buNone/>
              <a:defRPr sz="1854" b="0" i="0" kern="1200">
                <a:solidFill>
                  <a:srgbClr val="EE7D14"/>
                </a:solidFill>
                <a:latin typeface="Avenir Next LT Pro" panose="020B0504020202020204" pitchFamily="34" charset="0"/>
                <a:ea typeface="MS PGothic" panose="020B0600070205080204" pitchFamily="34" charset="-128"/>
                <a:cs typeface="ＭＳ Ｐゴシック" charset="0"/>
              </a:defRPr>
            </a:lvl1pPr>
            <a:lvl2pPr marL="0" indent="0" algn="ctr" rtl="0" eaLnBrk="1" fontAlgn="base" hangingPunct="1">
              <a:spcBef>
                <a:spcPts val="0"/>
              </a:spcBef>
              <a:spcAft>
                <a:spcPct val="0"/>
              </a:spcAft>
              <a:buSzTx/>
              <a:buFont typeface="Arial" panose="020B0604020202020204" pitchFamily="34" charset="0"/>
              <a:buNone/>
              <a:defRPr sz="1545" b="1" i="0" kern="1200">
                <a:solidFill>
                  <a:schemeClr val="tx1"/>
                </a:solidFill>
                <a:latin typeface="AvenirNext LT Pro Bold" panose="020B0504020202020204" pitchFamily="34" charset="77"/>
                <a:ea typeface="MS PGothic" panose="020B0600070205080204" pitchFamily="34" charset="-128"/>
                <a:cs typeface="+mn-cs"/>
              </a:defRPr>
            </a:lvl2pPr>
            <a:lvl3pPr marL="0" indent="0" algn="ctr" rtl="0" eaLnBrk="1" fontAlgn="base" hangingPunct="1">
              <a:spcBef>
                <a:spcPts val="0"/>
              </a:spcBef>
              <a:spcAft>
                <a:spcPct val="0"/>
              </a:spcAft>
              <a:buSzTx/>
              <a:buFont typeface="Arial" panose="020B0604020202020204" pitchFamily="34" charset="0"/>
              <a:buNone/>
              <a:defRPr sz="1545" b="1" i="0" kern="1200">
                <a:solidFill>
                  <a:schemeClr val="tx1"/>
                </a:solidFill>
                <a:latin typeface="AvenirNext LT Pro Bold" panose="020B0504020202020204" pitchFamily="34" charset="77"/>
                <a:ea typeface="MS PGothic" panose="020B0600070205080204" pitchFamily="34" charset="-128"/>
                <a:cs typeface="+mn-cs"/>
              </a:defRPr>
            </a:lvl3pPr>
            <a:lvl4pPr marL="0" indent="0" algn="ctr" rtl="0" eaLnBrk="1" fontAlgn="base" hangingPunct="1">
              <a:spcBef>
                <a:spcPts val="0"/>
              </a:spcBef>
              <a:spcAft>
                <a:spcPct val="0"/>
              </a:spcAft>
              <a:buSzTx/>
              <a:buFont typeface="Arial" panose="020B0604020202020204" pitchFamily="34" charset="0"/>
              <a:buNone/>
              <a:defRPr sz="1545" b="1" i="0" kern="1200">
                <a:solidFill>
                  <a:schemeClr val="tx1"/>
                </a:solidFill>
                <a:latin typeface="AvenirNext LT Pro Bold" panose="020B0504020202020204" pitchFamily="34" charset="77"/>
                <a:ea typeface="MS PGothic" panose="020B0600070205080204" pitchFamily="34" charset="-128"/>
                <a:cs typeface="+mn-cs"/>
              </a:defRPr>
            </a:lvl4pPr>
            <a:lvl5pPr marL="0" indent="0" algn="ctr" rtl="0" eaLnBrk="1" fontAlgn="base" hangingPunct="1">
              <a:spcBef>
                <a:spcPts val="0"/>
              </a:spcBef>
              <a:spcAft>
                <a:spcPct val="0"/>
              </a:spcAft>
              <a:buSzTx/>
              <a:buFont typeface="Arial" panose="020B0604020202020204" pitchFamily="34" charset="0"/>
              <a:buNone/>
              <a:defRPr sz="1545" b="1" i="0" kern="1200">
                <a:solidFill>
                  <a:schemeClr val="tx1"/>
                </a:solidFill>
                <a:latin typeface="AvenirNext LT Pro Bold" panose="020B0504020202020204" pitchFamily="34" charset="77"/>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50" cap="all"/>
              <a:t>THE AUTOCRACY RISK CAN BE EFFECTIVELY MITIGATED</a:t>
            </a:r>
          </a:p>
        </p:txBody>
      </p:sp>
      <p:sp>
        <p:nvSpPr>
          <p:cNvPr id="5" name="TextBox 4">
            <a:extLst>
              <a:ext uri="{FF2B5EF4-FFF2-40B4-BE49-F238E27FC236}">
                <a16:creationId xmlns:a16="http://schemas.microsoft.com/office/drawing/2014/main" id="{5F8E7F7C-E48A-E9A0-EC77-D5536765B32C}"/>
              </a:ext>
            </a:extLst>
          </p:cNvPr>
          <p:cNvSpPr txBox="1"/>
          <p:nvPr/>
        </p:nvSpPr>
        <p:spPr>
          <a:xfrm>
            <a:off x="-1" y="7000896"/>
            <a:ext cx="9318171" cy="611642"/>
          </a:xfrm>
          <a:prstGeom prst="rect">
            <a:avLst/>
          </a:prstGeom>
          <a:noFill/>
        </p:spPr>
        <p:txBody>
          <a:bodyPr wrap="square">
            <a:spAutoFit/>
          </a:bodyPr>
          <a:lstStyle/>
          <a:p>
            <a:pPr marL="28575" algn="just">
              <a:lnSpc>
                <a:spcPct val="107000"/>
              </a:lnSpc>
              <a:spcAft>
                <a:spcPts val="800"/>
              </a:spcAft>
            </a:pPr>
            <a:r>
              <a:rPr lang="en-GB" sz="800" i="1">
                <a:latin typeface="Avenir Next LT Pro" panose="020B0504020202020204" pitchFamily="34" charset="0"/>
              </a:rPr>
              <a:t>Source Bloomberg and TOBAM, from 31/12/2021 to 31/03/2022. Returns reflect back tested data from Aug 29, 2008, to Jul 03, 2023, plus live data for the TOBAM LBRTY Emerging Markets Equity Index  from Jul 03, 2023, to date. Back tested results are for information purposes only. They are intended to illustrate how the Strategy may have behaved had it been launched prior to Jul 03, 2023. The back tests are gross of tax and exclude costs of transaction and fee assumptions. Warning: Past performance is not an indicator or a guarantee of future performance. The value of your investment and income received from it can go down as well as up and you may not get back the full amount invested. Performance is in USD.</a:t>
            </a:r>
          </a:p>
        </p:txBody>
      </p:sp>
    </p:spTree>
    <p:extLst>
      <p:ext uri="{BB962C8B-B14F-4D97-AF65-F5344CB8AC3E}">
        <p14:creationId xmlns:p14="http://schemas.microsoft.com/office/powerpoint/2010/main" val="162181193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28BD61F-3A2D-4CBB-BE6D-8D7E8B71BA31}"/>
              </a:ext>
            </a:extLst>
          </p:cNvPr>
          <p:cNvSpPr>
            <a:spLocks noGrp="1"/>
          </p:cNvSpPr>
          <p:nvPr>
            <p:ph type="body" sz="quarter" idx="20"/>
          </p:nvPr>
        </p:nvSpPr>
        <p:spPr>
          <a:xfrm>
            <a:off x="357468" y="555695"/>
            <a:ext cx="8184990" cy="412856"/>
          </a:xfrm>
        </p:spPr>
        <p:txBody>
          <a:bodyPr/>
          <a:lstStyle/>
          <a:p>
            <a:r>
              <a:rPr lang="en-US" cap="all"/>
              <a:t>Authoritarian exposure BY </a:t>
            </a:r>
            <a:r>
              <a:rPr lang="en-US" b="1" u="sng" cap="all"/>
              <a:t>REGION</a:t>
            </a:r>
            <a:endParaRPr lang="fr-FR" sz="1236" i="1" cap="all">
              <a:solidFill>
                <a:srgbClr val="FF0000"/>
              </a:solidFill>
            </a:endParaRPr>
          </a:p>
        </p:txBody>
      </p:sp>
      <p:pic>
        <p:nvPicPr>
          <p:cNvPr id="5" name="Picture 4">
            <a:extLst>
              <a:ext uri="{FF2B5EF4-FFF2-40B4-BE49-F238E27FC236}">
                <a16:creationId xmlns:a16="http://schemas.microsoft.com/office/drawing/2014/main" id="{EC50B84D-1206-BEC7-5154-7F9990DDD735}"/>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712750" y="1683350"/>
            <a:ext cx="8618611" cy="4405697"/>
          </a:xfrm>
          <a:prstGeom prst="rect">
            <a:avLst/>
          </a:prstGeom>
        </p:spPr>
      </p:pic>
      <p:sp>
        <p:nvSpPr>
          <p:cNvPr id="4" name="TextBox 3">
            <a:extLst>
              <a:ext uri="{FF2B5EF4-FFF2-40B4-BE49-F238E27FC236}">
                <a16:creationId xmlns:a16="http://schemas.microsoft.com/office/drawing/2014/main" id="{8AE7B3EA-9F76-1D76-E715-C4A76F491E9E}"/>
              </a:ext>
            </a:extLst>
          </p:cNvPr>
          <p:cNvSpPr txBox="1"/>
          <p:nvPr/>
        </p:nvSpPr>
        <p:spPr>
          <a:xfrm>
            <a:off x="900468" y="6425465"/>
            <a:ext cx="9143645" cy="604204"/>
          </a:xfrm>
          <a:prstGeom prst="rect">
            <a:avLst/>
          </a:prstGeom>
          <a:noFill/>
        </p:spPr>
        <p:txBody>
          <a:bodyPr wrap="square">
            <a:spAutoFit/>
          </a:bodyPr>
          <a:lstStyle/>
          <a:p>
            <a:pPr marL="28575">
              <a:lnSpc>
                <a:spcPct val="107000"/>
              </a:lnSpc>
              <a:spcAft>
                <a:spcPts val="800"/>
              </a:spcAft>
            </a:pPr>
            <a:r>
              <a:rPr lang="en-GB" sz="1600">
                <a:latin typeface="Avenir Next LT Pro" panose="020B0504020202020204" pitchFamily="34" charset="0"/>
              </a:rPr>
              <a:t>Emerging markets have recently been three to seven times more exposed to authoritarian countries compared to their North-American / European counterparts</a:t>
            </a:r>
          </a:p>
        </p:txBody>
      </p:sp>
      <p:sp>
        <p:nvSpPr>
          <p:cNvPr id="2" name="TextBox 1">
            <a:extLst>
              <a:ext uri="{FF2B5EF4-FFF2-40B4-BE49-F238E27FC236}">
                <a16:creationId xmlns:a16="http://schemas.microsoft.com/office/drawing/2014/main" id="{6AD02CAE-BFB3-0B3A-B77B-CEB785134E07}"/>
              </a:ext>
            </a:extLst>
          </p:cNvPr>
          <p:cNvSpPr txBox="1"/>
          <p:nvPr/>
        </p:nvSpPr>
        <p:spPr>
          <a:xfrm>
            <a:off x="6306207" y="5873604"/>
            <a:ext cx="2371333" cy="215444"/>
          </a:xfrm>
          <a:prstGeom prst="rect">
            <a:avLst/>
          </a:prstGeom>
          <a:noFill/>
        </p:spPr>
        <p:txBody>
          <a:bodyPr wrap="square" rtlCol="0">
            <a:spAutoFit/>
          </a:bodyPr>
          <a:lstStyle/>
          <a:p>
            <a:r>
              <a:rPr lang="en-US" sz="800" i="1">
                <a:latin typeface="Avenir Next LT Pro" panose="020B0504020202020204" pitchFamily="34" charset="0"/>
              </a:rPr>
              <a:t>Source: TOBAM. </a:t>
            </a:r>
            <a:r>
              <a:rPr lang="en-GB" sz="800" i="1">
                <a:latin typeface="Avenir Next LT Pro" panose="020B0504020202020204" pitchFamily="34" charset="0"/>
              </a:rPr>
              <a:t>August 2008 to June 2024</a:t>
            </a:r>
          </a:p>
        </p:txBody>
      </p:sp>
    </p:spTree>
    <p:extLst>
      <p:ext uri="{BB962C8B-B14F-4D97-AF65-F5344CB8AC3E}">
        <p14:creationId xmlns:p14="http://schemas.microsoft.com/office/powerpoint/2010/main" val="241341503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28BD61F-3A2D-4CBB-BE6D-8D7E8B71BA31}"/>
              </a:ext>
            </a:extLst>
          </p:cNvPr>
          <p:cNvSpPr>
            <a:spLocks noGrp="1"/>
          </p:cNvSpPr>
          <p:nvPr>
            <p:ph type="body" sz="quarter" idx="20"/>
          </p:nvPr>
        </p:nvSpPr>
        <p:spPr>
          <a:xfrm>
            <a:off x="450234" y="453452"/>
            <a:ext cx="8184990" cy="744798"/>
          </a:xfrm>
        </p:spPr>
        <p:txBody>
          <a:bodyPr/>
          <a:lstStyle/>
          <a:p>
            <a:r>
              <a:rPr lang="en-US" cap="all"/>
              <a:t>Eligible </a:t>
            </a:r>
            <a:r>
              <a:rPr lang="en-US" b="1" u="sng" cap="all">
                <a:solidFill>
                  <a:schemeClr val="tx2"/>
                </a:solidFill>
              </a:rPr>
              <a:t>country</a:t>
            </a:r>
            <a:r>
              <a:rPr lang="en-US" cap="all">
                <a:solidFill>
                  <a:schemeClr val="tx2"/>
                </a:solidFill>
              </a:rPr>
              <a:t> AVERAGE </a:t>
            </a:r>
            <a:r>
              <a:rPr lang="en-US" cap="all"/>
              <a:t>Authoritarian exposure </a:t>
            </a:r>
            <a:br>
              <a:rPr lang="en-US" cap="all"/>
            </a:br>
            <a:r>
              <a:rPr lang="en-US" sz="1400" cap="all"/>
              <a:t>Average</a:t>
            </a:r>
            <a:r>
              <a:rPr lang="en-US" cap="all"/>
              <a:t> </a:t>
            </a:r>
            <a:r>
              <a:rPr lang="en-US" sz="1400" cap="all"/>
              <a:t>H1-24</a:t>
            </a:r>
            <a:endParaRPr lang="en-US" cap="all"/>
          </a:p>
        </p:txBody>
      </p:sp>
      <p:pic>
        <p:nvPicPr>
          <p:cNvPr id="5" name="Picture 4">
            <a:extLst>
              <a:ext uri="{FF2B5EF4-FFF2-40B4-BE49-F238E27FC236}">
                <a16:creationId xmlns:a16="http://schemas.microsoft.com/office/drawing/2014/main" id="{EC50B84D-1206-BEC7-5154-7F9990DDD735}"/>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728871" y="1554408"/>
            <a:ext cx="8728045" cy="4461638"/>
          </a:xfrm>
          <a:prstGeom prst="rect">
            <a:avLst/>
          </a:prstGeom>
        </p:spPr>
      </p:pic>
      <p:sp>
        <p:nvSpPr>
          <p:cNvPr id="2" name="TextBox 1">
            <a:extLst>
              <a:ext uri="{FF2B5EF4-FFF2-40B4-BE49-F238E27FC236}">
                <a16:creationId xmlns:a16="http://schemas.microsoft.com/office/drawing/2014/main" id="{CBE28385-489D-08BB-4289-0E662E8C50F7}"/>
              </a:ext>
            </a:extLst>
          </p:cNvPr>
          <p:cNvSpPr txBox="1"/>
          <p:nvPr/>
        </p:nvSpPr>
        <p:spPr>
          <a:xfrm>
            <a:off x="450233" y="6372204"/>
            <a:ext cx="9394754" cy="898708"/>
          </a:xfrm>
          <a:prstGeom prst="rect">
            <a:avLst/>
          </a:prstGeom>
          <a:noFill/>
        </p:spPr>
        <p:txBody>
          <a:bodyPr wrap="square">
            <a:spAutoFit/>
          </a:bodyPr>
          <a:lstStyle/>
          <a:p>
            <a:pPr marL="28575" algn="just">
              <a:lnSpc>
                <a:spcPct val="107000"/>
              </a:lnSpc>
              <a:spcAft>
                <a:spcPts val="800"/>
              </a:spcAft>
            </a:pPr>
            <a:r>
              <a:rPr lang="en-GB" sz="1600">
                <a:latin typeface="Avenir Next LT Pro" panose="020B0504020202020204" pitchFamily="34" charset="0"/>
              </a:rPr>
              <a:t>At the country level, democratic benchmarks exhibit a large spectrum of exposures to authoritarian countries, with the Hungarian and Brazilian benchmarks for example being </a:t>
            </a:r>
            <a:r>
              <a:rPr lang="en-GB" sz="1600" u="sng">
                <a:latin typeface="Avenir Next LT Pro" panose="020B0504020202020204" pitchFamily="34" charset="0"/>
              </a:rPr>
              <a:t>3 to 5 times more exposed</a:t>
            </a:r>
            <a:r>
              <a:rPr lang="en-GB" sz="1600">
                <a:latin typeface="Avenir Next LT Pro" panose="020B0504020202020204" pitchFamily="34" charset="0"/>
              </a:rPr>
              <a:t> to authoritarian countries compared to benchmarks of USA, Canada and Switzerland</a:t>
            </a:r>
            <a:r>
              <a:rPr lang="en-GB" sz="1800">
                <a:latin typeface="Avenir Next LT Pro" panose="020B0504020202020204" pitchFamily="34" charset="0"/>
              </a:rPr>
              <a:t>.</a:t>
            </a:r>
          </a:p>
        </p:txBody>
      </p:sp>
      <p:sp>
        <p:nvSpPr>
          <p:cNvPr id="6" name="TextBox 5">
            <a:extLst>
              <a:ext uri="{FF2B5EF4-FFF2-40B4-BE49-F238E27FC236}">
                <a16:creationId xmlns:a16="http://schemas.microsoft.com/office/drawing/2014/main" id="{826C9C44-94D7-5078-9603-FA42786DBB28}"/>
              </a:ext>
            </a:extLst>
          </p:cNvPr>
          <p:cNvSpPr txBox="1"/>
          <p:nvPr/>
        </p:nvSpPr>
        <p:spPr>
          <a:xfrm>
            <a:off x="5889160" y="5800602"/>
            <a:ext cx="3092595"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1" u="none" strike="noStrike" kern="1200" cap="none" spc="0" normalizeH="0" baseline="0" noProof="0">
                <a:ln>
                  <a:noFill/>
                </a:ln>
                <a:solidFill>
                  <a:prstClr val="black"/>
                </a:solidFill>
                <a:effectLst/>
                <a:uLnTx/>
                <a:uFillTx/>
                <a:latin typeface="Avenir Next LT Pro" panose="020B0504020202020204" pitchFamily="34" charset="0"/>
              </a:rPr>
              <a:t>Source: TOBAM, Average AE per country over H1 2024.</a:t>
            </a:r>
            <a:endParaRPr kumimoji="0" lang="en-GB" sz="800" b="0" i="1" u="none" strike="noStrike" kern="1200" cap="none" spc="0" normalizeH="0" baseline="0" noProof="0">
              <a:ln>
                <a:noFill/>
              </a:ln>
              <a:solidFill>
                <a:prstClr val="black"/>
              </a:solidFill>
              <a:effectLst/>
              <a:uLnTx/>
              <a:uFillTx/>
              <a:latin typeface="Avenir Next LT Pro" panose="020B0504020202020204" pitchFamily="34" charset="0"/>
            </a:endParaRPr>
          </a:p>
        </p:txBody>
      </p:sp>
    </p:spTree>
    <p:extLst>
      <p:ext uri="{BB962C8B-B14F-4D97-AF65-F5344CB8AC3E}">
        <p14:creationId xmlns:p14="http://schemas.microsoft.com/office/powerpoint/2010/main" val="378308097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50B84D-1206-BEC7-5154-7F9990DDD735}"/>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324681" y="2126663"/>
            <a:ext cx="9394752" cy="4802448"/>
          </a:xfrm>
          <a:prstGeom prst="rect">
            <a:avLst/>
          </a:prstGeom>
        </p:spPr>
      </p:pic>
      <p:sp>
        <p:nvSpPr>
          <p:cNvPr id="3" name="Espace réservé du texte 2">
            <a:extLst>
              <a:ext uri="{FF2B5EF4-FFF2-40B4-BE49-F238E27FC236}">
                <a16:creationId xmlns:a16="http://schemas.microsoft.com/office/drawing/2014/main" id="{528BD61F-3A2D-4CBB-BE6D-8D7E8B71BA31}"/>
              </a:ext>
            </a:extLst>
          </p:cNvPr>
          <p:cNvSpPr>
            <a:spLocks noGrp="1"/>
          </p:cNvSpPr>
          <p:nvPr>
            <p:ph type="body" sz="quarter" idx="20"/>
          </p:nvPr>
        </p:nvSpPr>
        <p:spPr>
          <a:xfrm>
            <a:off x="450234" y="453452"/>
            <a:ext cx="8184990" cy="746922"/>
          </a:xfrm>
        </p:spPr>
        <p:txBody>
          <a:bodyPr/>
          <a:lstStyle/>
          <a:p>
            <a:r>
              <a:rPr lang="en-US" cap="all"/>
              <a:t>Eligible </a:t>
            </a:r>
            <a:r>
              <a:rPr lang="en-US" b="1" u="sng" cap="all"/>
              <a:t>companies</a:t>
            </a:r>
            <a:r>
              <a:rPr lang="en-US" cap="all"/>
              <a:t>' Authoritarian exposures by country</a:t>
            </a:r>
            <a:endParaRPr lang="en-US" i="1" cap="all"/>
          </a:p>
        </p:txBody>
      </p:sp>
      <p:sp>
        <p:nvSpPr>
          <p:cNvPr id="2" name="TextBox 1">
            <a:extLst>
              <a:ext uri="{FF2B5EF4-FFF2-40B4-BE49-F238E27FC236}">
                <a16:creationId xmlns:a16="http://schemas.microsoft.com/office/drawing/2014/main" id="{C5D215E0-1AF4-6EBC-5261-9C5B0B393535}"/>
              </a:ext>
            </a:extLst>
          </p:cNvPr>
          <p:cNvSpPr txBox="1"/>
          <p:nvPr/>
        </p:nvSpPr>
        <p:spPr>
          <a:xfrm>
            <a:off x="1141884" y="1471829"/>
            <a:ext cx="9009636" cy="340734"/>
          </a:xfrm>
          <a:prstGeom prst="rect">
            <a:avLst/>
          </a:prstGeom>
          <a:noFill/>
        </p:spPr>
        <p:txBody>
          <a:bodyPr wrap="square">
            <a:spAutoFit/>
          </a:bodyPr>
          <a:lstStyle/>
          <a:p>
            <a:pPr marL="28575" algn="just">
              <a:lnSpc>
                <a:spcPct val="107000"/>
              </a:lnSpc>
              <a:spcAft>
                <a:spcPts val="800"/>
              </a:spcAft>
            </a:pPr>
            <a:r>
              <a:rPr lang="en-US" sz="1600">
                <a:latin typeface="Avenir Next LT Pro" panose="020B0504020202020204" pitchFamily="34" charset="0"/>
              </a:rPr>
              <a:t>Within a given country, companies exhibit a large spectrum of authoritarian exposures. </a:t>
            </a:r>
            <a:endParaRPr lang="en-GB" sz="1600">
              <a:latin typeface="Avenir Next LT Pro" panose="020B0504020202020204" pitchFamily="34" charset="0"/>
            </a:endParaRPr>
          </a:p>
        </p:txBody>
      </p:sp>
      <p:sp>
        <p:nvSpPr>
          <p:cNvPr id="6" name="TextBox 5">
            <a:extLst>
              <a:ext uri="{FF2B5EF4-FFF2-40B4-BE49-F238E27FC236}">
                <a16:creationId xmlns:a16="http://schemas.microsoft.com/office/drawing/2014/main" id="{198088CC-AA49-A142-73B7-A6161E5F8274}"/>
              </a:ext>
            </a:extLst>
          </p:cNvPr>
          <p:cNvSpPr txBox="1"/>
          <p:nvPr/>
        </p:nvSpPr>
        <p:spPr>
          <a:xfrm>
            <a:off x="6481179" y="6713667"/>
            <a:ext cx="2673578" cy="215444"/>
          </a:xfrm>
          <a:prstGeom prst="rect">
            <a:avLst/>
          </a:prstGeom>
          <a:noFill/>
        </p:spPr>
        <p:txBody>
          <a:bodyPr wrap="square" rtlCol="0">
            <a:spAutoFit/>
          </a:bodyPr>
          <a:lstStyle/>
          <a:p>
            <a:r>
              <a:rPr lang="en-US" sz="800" i="1">
                <a:latin typeface="Avenir Next LT Pro" panose="020B0504020202020204" pitchFamily="34" charset="0"/>
              </a:rPr>
              <a:t>Source: TOBAM. Average over </a:t>
            </a:r>
            <a:r>
              <a:rPr lang="en-GB" sz="800" i="1">
                <a:latin typeface="Avenir Next LT Pro" panose="020B0504020202020204" pitchFamily="34" charset="0"/>
              </a:rPr>
              <a:t>Q2 2023 – Q2 2024</a:t>
            </a:r>
          </a:p>
        </p:txBody>
      </p:sp>
    </p:spTree>
    <p:extLst>
      <p:ext uri="{BB962C8B-B14F-4D97-AF65-F5344CB8AC3E}">
        <p14:creationId xmlns:p14="http://schemas.microsoft.com/office/powerpoint/2010/main" val="177785493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450234" y="700999"/>
            <a:ext cx="8184990" cy="571210"/>
          </a:xfrm>
        </p:spPr>
        <p:txBody>
          <a:bodyPr/>
          <a:lstStyle/>
          <a:p>
            <a:r>
              <a:rPr lang="en-US" cap="all"/>
              <a:t>Authoritarian exposure by stocks</a:t>
            </a:r>
          </a:p>
          <a:p>
            <a:r>
              <a:rPr lang="en-US" sz="1200" i="1" cap="all"/>
              <a:t>USA, Germany, Nordic countries and Switzerland</a:t>
            </a:r>
            <a:br>
              <a:rPr lang="en-US" cap="all"/>
            </a:br>
            <a:endParaRPr lang="fr-FR" cap="all"/>
          </a:p>
          <a:p>
            <a:br>
              <a:rPr lang="en-US" b="0" cap="all">
                <a:highlight>
                  <a:srgbClr val="00FFFF"/>
                </a:highlight>
              </a:rPr>
            </a:br>
            <a:endParaRPr lang="fr-FR" sz="1236" i="1" cap="all">
              <a:highlight>
                <a:srgbClr val="00FFFF"/>
              </a:highlight>
            </a:endParaRPr>
          </a:p>
          <a:p>
            <a:endParaRPr lang="en-GB"/>
          </a:p>
        </p:txBody>
      </p:sp>
      <p:pic>
        <p:nvPicPr>
          <p:cNvPr id="5" name="Picture 4">
            <a:extLst>
              <a:ext uri="{FF2B5EF4-FFF2-40B4-BE49-F238E27FC236}">
                <a16:creationId xmlns:a16="http://schemas.microsoft.com/office/drawing/2014/main" id="{917E07E0-B6EC-8A3C-38D5-0695DDBFD4A6}"/>
              </a:ext>
            </a:extLst>
          </p:cNvPr>
          <p:cNvPicPr>
            <a:picLocks noChangeAspect="1"/>
          </p:cNvPicPr>
          <p:nvPr/>
        </p:nvPicPr>
        <p:blipFill>
          <a:blip r:embed="rId2" r:link="rId3"/>
          <a:srcRect/>
          <a:stretch>
            <a:fillRect/>
          </a:stretch>
        </p:blipFill>
        <p:spPr>
          <a:xfrm>
            <a:off x="5022056" y="1616313"/>
            <a:ext cx="4923023" cy="2516572"/>
          </a:xfrm>
          <a:prstGeom prst="rect">
            <a:avLst/>
          </a:prstGeom>
        </p:spPr>
      </p:pic>
      <p:sp>
        <p:nvSpPr>
          <p:cNvPr id="2" name="TextBox 1">
            <a:extLst>
              <a:ext uri="{FF2B5EF4-FFF2-40B4-BE49-F238E27FC236}">
                <a16:creationId xmlns:a16="http://schemas.microsoft.com/office/drawing/2014/main" id="{90EF3FDF-1B25-384E-75FA-5D26D824186F}"/>
              </a:ext>
            </a:extLst>
          </p:cNvPr>
          <p:cNvSpPr txBox="1"/>
          <p:nvPr/>
        </p:nvSpPr>
        <p:spPr>
          <a:xfrm>
            <a:off x="7857287" y="6855957"/>
            <a:ext cx="1964975" cy="215444"/>
          </a:xfrm>
          <a:prstGeom prst="rect">
            <a:avLst/>
          </a:prstGeom>
          <a:noFill/>
        </p:spPr>
        <p:txBody>
          <a:bodyPr wrap="square" rtlCol="0">
            <a:spAutoFit/>
          </a:bodyPr>
          <a:lstStyle/>
          <a:p>
            <a:r>
              <a:rPr lang="en-US" sz="800" i="1">
                <a:latin typeface="Helvetica LT Std" panose="020B0504020202020204" pitchFamily="34" charset="0"/>
              </a:rPr>
              <a:t>Source: TOBAM</a:t>
            </a:r>
            <a:endParaRPr lang="en-GB" sz="800" i="1">
              <a:latin typeface="Helvetica LT Std" panose="020B0504020202020204" pitchFamily="34" charset="0"/>
            </a:endParaRPr>
          </a:p>
        </p:txBody>
      </p:sp>
      <p:pic>
        <p:nvPicPr>
          <p:cNvPr id="6" name="Picture 5">
            <a:extLst>
              <a:ext uri="{FF2B5EF4-FFF2-40B4-BE49-F238E27FC236}">
                <a16:creationId xmlns:a16="http://schemas.microsoft.com/office/drawing/2014/main" id="{79006D21-88DC-DC7B-45AF-501F52C00FC3}"/>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a:xfrm>
            <a:off x="5022056" y="4751970"/>
            <a:ext cx="4923027" cy="2516573"/>
          </a:xfrm>
          <a:prstGeom prst="rect">
            <a:avLst/>
          </a:prstGeom>
        </p:spPr>
      </p:pic>
      <p:pic>
        <p:nvPicPr>
          <p:cNvPr id="7" name="Picture 6">
            <a:extLst>
              <a:ext uri="{FF2B5EF4-FFF2-40B4-BE49-F238E27FC236}">
                <a16:creationId xmlns:a16="http://schemas.microsoft.com/office/drawing/2014/main" id="{D176EEEE-4F24-82C5-70A9-EC473C5CFF17}"/>
              </a:ext>
            </a:extLst>
          </p:cNvPr>
          <p:cNvPicPr>
            <a:picLocks noChangeAspect="1"/>
          </p:cNvPicPr>
          <p:nvPr/>
        </p:nvPicPr>
        <p:blipFill>
          <a:blip r:embed="rId6" r:link="rId7"/>
          <a:srcRect/>
          <a:stretch>
            <a:fillRect/>
          </a:stretch>
        </p:blipFill>
        <p:spPr>
          <a:xfrm>
            <a:off x="221851" y="4755213"/>
            <a:ext cx="4919991" cy="2515022"/>
          </a:xfrm>
          <a:prstGeom prst="rect">
            <a:avLst/>
          </a:prstGeom>
        </p:spPr>
      </p:pic>
      <p:pic>
        <p:nvPicPr>
          <p:cNvPr id="11" name="Picture 10">
            <a:extLst>
              <a:ext uri="{FF2B5EF4-FFF2-40B4-BE49-F238E27FC236}">
                <a16:creationId xmlns:a16="http://schemas.microsoft.com/office/drawing/2014/main" id="{BFE0E4E3-FA02-D6A0-E3BC-06DDE00B0B6E}"/>
              </a:ext>
            </a:extLst>
          </p:cNvPr>
          <p:cNvPicPr>
            <a:picLocks noChangeAspect="1"/>
          </p:cNvPicPr>
          <p:nvPr/>
        </p:nvPicPr>
        <p:blipFill>
          <a:blip r:embed="rId8" r:link="rId9"/>
          <a:srcRect/>
          <a:stretch>
            <a:fillRect/>
          </a:stretch>
        </p:blipFill>
        <p:spPr>
          <a:xfrm>
            <a:off x="82387" y="1617970"/>
            <a:ext cx="4923023" cy="2516572"/>
          </a:xfrm>
          <a:prstGeom prst="rect">
            <a:avLst/>
          </a:prstGeom>
        </p:spPr>
      </p:pic>
      <p:sp>
        <p:nvSpPr>
          <p:cNvPr id="4" name="Rectangle 3">
            <a:extLst>
              <a:ext uri="{FF2B5EF4-FFF2-40B4-BE49-F238E27FC236}">
                <a16:creationId xmlns:a16="http://schemas.microsoft.com/office/drawing/2014/main" id="{EFAC2C5A-7C63-C0F5-3840-D6A603F99A51}"/>
              </a:ext>
            </a:extLst>
          </p:cNvPr>
          <p:cNvSpPr/>
          <p:nvPr/>
        </p:nvSpPr>
        <p:spPr>
          <a:xfrm>
            <a:off x="1486623" y="1525275"/>
            <a:ext cx="2114549" cy="139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1"/>
                </a:solidFill>
              </a:rPr>
              <a:t>USA</a:t>
            </a:r>
            <a:endParaRPr lang="en-GB" sz="1000" b="1">
              <a:solidFill>
                <a:schemeClr val="tx1"/>
              </a:solidFill>
            </a:endParaRPr>
          </a:p>
        </p:txBody>
      </p:sp>
      <p:sp>
        <p:nvSpPr>
          <p:cNvPr id="8" name="Rectangle 7">
            <a:extLst>
              <a:ext uri="{FF2B5EF4-FFF2-40B4-BE49-F238E27FC236}">
                <a16:creationId xmlns:a16="http://schemas.microsoft.com/office/drawing/2014/main" id="{AB80693E-187D-B0E3-39EE-8EEF9751D4B3}"/>
              </a:ext>
            </a:extLst>
          </p:cNvPr>
          <p:cNvSpPr/>
          <p:nvPr/>
        </p:nvSpPr>
        <p:spPr>
          <a:xfrm>
            <a:off x="6439861" y="1526545"/>
            <a:ext cx="2114549" cy="139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1"/>
                </a:solidFill>
              </a:rPr>
              <a:t>Germany</a:t>
            </a:r>
            <a:endParaRPr lang="en-GB" sz="1000" b="1">
              <a:solidFill>
                <a:schemeClr val="tx1"/>
              </a:solidFill>
            </a:endParaRPr>
          </a:p>
        </p:txBody>
      </p:sp>
      <p:sp>
        <p:nvSpPr>
          <p:cNvPr id="9" name="Rectangle 8">
            <a:extLst>
              <a:ext uri="{FF2B5EF4-FFF2-40B4-BE49-F238E27FC236}">
                <a16:creationId xmlns:a16="http://schemas.microsoft.com/office/drawing/2014/main" id="{FBA9E489-BF82-0ED9-3564-105D599DD3BE}"/>
              </a:ext>
            </a:extLst>
          </p:cNvPr>
          <p:cNvSpPr/>
          <p:nvPr/>
        </p:nvSpPr>
        <p:spPr>
          <a:xfrm>
            <a:off x="1564679" y="4682001"/>
            <a:ext cx="2114549" cy="139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1"/>
                </a:solidFill>
              </a:rPr>
              <a:t>Nordic countries</a:t>
            </a:r>
            <a:endParaRPr lang="en-GB" sz="1000" b="1">
              <a:solidFill>
                <a:schemeClr val="tx1"/>
              </a:solidFill>
            </a:endParaRPr>
          </a:p>
        </p:txBody>
      </p:sp>
      <p:sp>
        <p:nvSpPr>
          <p:cNvPr id="10" name="Rectangle 9">
            <a:extLst>
              <a:ext uri="{FF2B5EF4-FFF2-40B4-BE49-F238E27FC236}">
                <a16:creationId xmlns:a16="http://schemas.microsoft.com/office/drawing/2014/main" id="{2CF89B41-344D-842B-5A22-6C76BB4A2F47}"/>
              </a:ext>
            </a:extLst>
          </p:cNvPr>
          <p:cNvSpPr/>
          <p:nvPr/>
        </p:nvSpPr>
        <p:spPr>
          <a:xfrm>
            <a:off x="6439861" y="4656841"/>
            <a:ext cx="2114549" cy="139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1"/>
                </a:solidFill>
              </a:rPr>
              <a:t>Switzerland</a:t>
            </a:r>
            <a:endParaRPr lang="en-GB" sz="1000" b="1">
              <a:solidFill>
                <a:schemeClr val="tx1"/>
              </a:solidFill>
            </a:endParaRPr>
          </a:p>
        </p:txBody>
      </p:sp>
      <p:sp>
        <p:nvSpPr>
          <p:cNvPr id="14" name="TextBox 13">
            <a:extLst>
              <a:ext uri="{FF2B5EF4-FFF2-40B4-BE49-F238E27FC236}">
                <a16:creationId xmlns:a16="http://schemas.microsoft.com/office/drawing/2014/main" id="{02D911A8-2F06-A22D-137B-D3D846D306FF}"/>
              </a:ext>
            </a:extLst>
          </p:cNvPr>
          <p:cNvSpPr txBox="1"/>
          <p:nvPr/>
        </p:nvSpPr>
        <p:spPr>
          <a:xfrm>
            <a:off x="7571922" y="7363672"/>
            <a:ext cx="1964975" cy="215444"/>
          </a:xfrm>
          <a:prstGeom prst="rect">
            <a:avLst/>
          </a:prstGeom>
          <a:noFill/>
        </p:spPr>
        <p:txBody>
          <a:bodyPr wrap="square" rtlCol="0">
            <a:spAutoFit/>
          </a:bodyPr>
          <a:lstStyle/>
          <a:p>
            <a:r>
              <a:rPr lang="en-US" sz="800" i="1">
                <a:latin typeface="Avenir Next LT Pro" panose="020B0504020202020204" pitchFamily="34" charset="0"/>
              </a:rPr>
              <a:t>Source: TOBAM. June 24</a:t>
            </a:r>
            <a:endParaRPr lang="en-GB" sz="800" i="1">
              <a:latin typeface="Avenir Next LT Pro" panose="020B0504020202020204" pitchFamily="34" charset="0"/>
            </a:endParaRPr>
          </a:p>
        </p:txBody>
      </p:sp>
    </p:spTree>
    <p:extLst>
      <p:ext uri="{BB962C8B-B14F-4D97-AF65-F5344CB8AC3E}">
        <p14:creationId xmlns:p14="http://schemas.microsoft.com/office/powerpoint/2010/main" val="45929066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776A1-53CA-7EB3-5991-958A1CA4E485}"/>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2FE1194E-C731-8D0F-B5A3-73BB7F6818F5}"/>
              </a:ext>
            </a:extLst>
          </p:cNvPr>
          <p:cNvSpPr>
            <a:spLocks noGrp="1"/>
          </p:cNvSpPr>
          <p:nvPr>
            <p:ph type="body" sz="quarter" idx="16"/>
          </p:nvPr>
        </p:nvSpPr>
        <p:spPr>
          <a:xfrm>
            <a:off x="412148" y="671072"/>
            <a:ext cx="8781279" cy="6797858"/>
          </a:xfrm>
        </p:spPr>
        <p:txBody>
          <a:bodyPr/>
          <a:lstStyle/>
          <a:p>
            <a:pPr marL="458055" indent="-458055">
              <a:lnSpc>
                <a:spcPct val="350000"/>
              </a:lnSpc>
              <a:buClr>
                <a:srgbClr val="F38B30"/>
              </a:buClr>
              <a:buSzPct val="350000"/>
            </a:pPr>
            <a:r>
              <a:rPr lang="en-GB" sz="1691" dirty="0"/>
              <a:t> </a:t>
            </a:r>
            <a:r>
              <a:rPr lang="en-GB" sz="1691" dirty="0">
                <a:sym typeface="Helvetica Neue Medium"/>
              </a:rPr>
              <a:t>Introduction to TOBAM and Anti-Benchmark</a:t>
            </a:r>
          </a:p>
          <a:p>
            <a:pPr marL="458055" indent="-458055">
              <a:lnSpc>
                <a:spcPct val="350000"/>
              </a:lnSpc>
              <a:buClr>
                <a:srgbClr val="34BE54"/>
              </a:buClr>
              <a:buSzPct val="350000"/>
            </a:pPr>
            <a:r>
              <a:rPr lang="fr-FR" sz="1691" dirty="0"/>
              <a:t>TOBAM Product </a:t>
            </a:r>
            <a:r>
              <a:rPr lang="fr-FR" sz="1691" dirty="0" err="1"/>
              <a:t>Offering</a:t>
            </a:r>
            <a:endParaRPr lang="fr-FR" sz="1691" dirty="0"/>
          </a:p>
          <a:p>
            <a:pPr marL="458055" indent="-458055">
              <a:lnSpc>
                <a:spcPct val="350000"/>
              </a:lnSpc>
              <a:buClr>
                <a:srgbClr val="34BE54"/>
              </a:buClr>
              <a:buSzPct val="350000"/>
            </a:pPr>
            <a:endParaRPr lang="fr-FR" sz="1691" dirty="0"/>
          </a:p>
          <a:p>
            <a:pPr marL="458055" indent="-458055">
              <a:lnSpc>
                <a:spcPct val="350000"/>
              </a:lnSpc>
              <a:buClr>
                <a:srgbClr val="34BE54"/>
              </a:buClr>
              <a:buSzPct val="350000"/>
            </a:pPr>
            <a:endParaRPr lang="en-GB" sz="1691" dirty="0"/>
          </a:p>
          <a:p>
            <a:pPr marL="458055" indent="-458055">
              <a:lnSpc>
                <a:spcPct val="350000"/>
              </a:lnSpc>
              <a:buClr>
                <a:srgbClr val="4482F4"/>
              </a:buClr>
              <a:buSzPct val="350000"/>
            </a:pPr>
            <a:endParaRPr lang="en-GB" sz="1691" dirty="0"/>
          </a:p>
          <a:p>
            <a:pPr marL="458055" indent="-458055">
              <a:lnSpc>
                <a:spcPct val="350000"/>
              </a:lnSpc>
              <a:buClr>
                <a:srgbClr val="4482F4"/>
              </a:buClr>
              <a:buSzPct val="350000"/>
            </a:pPr>
            <a:r>
              <a:rPr lang="en-GB" sz="1691" dirty="0"/>
              <a:t>Conclusion</a:t>
            </a:r>
          </a:p>
          <a:p>
            <a:pPr marL="458055" indent="-458055">
              <a:lnSpc>
                <a:spcPct val="350000"/>
              </a:lnSpc>
              <a:buClr>
                <a:srgbClr val="FF7005"/>
              </a:buClr>
              <a:buSzPct val="350000"/>
            </a:pPr>
            <a:r>
              <a:rPr lang="en-GB" sz="1691" dirty="0"/>
              <a:t> Appendix</a:t>
            </a:r>
          </a:p>
        </p:txBody>
      </p:sp>
      <p:sp>
        <p:nvSpPr>
          <p:cNvPr id="2" name="Rectangle 1">
            <a:extLst>
              <a:ext uri="{FF2B5EF4-FFF2-40B4-BE49-F238E27FC236}">
                <a16:creationId xmlns:a16="http://schemas.microsoft.com/office/drawing/2014/main" id="{76DB1B3A-EA56-5A8F-5A21-ACC0BE863E89}"/>
              </a:ext>
            </a:extLst>
          </p:cNvPr>
          <p:cNvSpPr/>
          <p:nvPr/>
        </p:nvSpPr>
        <p:spPr>
          <a:xfrm>
            <a:off x="1993446" y="3477583"/>
            <a:ext cx="5618682" cy="1184836"/>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5901" tIns="42950" rIns="85901" bIns="42950" numCol="1" spcCol="0" rtlCol="0" fromWordArt="0" anchor="ctr" anchorCtr="0" forceAA="0" compatLnSpc="1">
            <a:prstTxWarp prst="textNoShape">
              <a:avLst/>
            </a:prstTxWarp>
            <a:noAutofit/>
          </a:bodyPr>
          <a:lstStyle/>
          <a:p>
            <a:pPr marL="285750" indent="-285750" defTabSz="481153" eaLnBrk="1" fontAlgn="auto" hangingPunct="1">
              <a:spcBef>
                <a:spcPts val="0"/>
              </a:spcBef>
              <a:spcAft>
                <a:spcPts val="0"/>
              </a:spcAft>
              <a:buClr>
                <a:srgbClr val="34BE54"/>
              </a:buClr>
              <a:buFont typeface="Arial" panose="020B0604020202020204" pitchFamily="34" charset="0"/>
              <a:buChar char="•"/>
              <a:defRPr/>
            </a:pPr>
            <a:r>
              <a:rPr lang="en-GB" sz="1503" b="1" dirty="0">
                <a:solidFill>
                  <a:srgbClr val="34BE54"/>
                </a:solidFill>
                <a:latin typeface="Avenir Next LT Pro"/>
              </a:rPr>
              <a:t>2023: LBRTY®</a:t>
            </a:r>
          </a:p>
          <a:p>
            <a:pPr marL="285750" marR="0" lvl="0" indent="-285750" algn="l" defTabSz="481153" rtl="0" eaLnBrk="1" fontAlgn="auto" latinLnBrk="0" hangingPunct="1">
              <a:lnSpc>
                <a:spcPct val="100000"/>
              </a:lnSpc>
              <a:spcBef>
                <a:spcPts val="0"/>
              </a:spcBef>
              <a:spcAft>
                <a:spcPts val="0"/>
              </a:spcAft>
              <a:buClr>
                <a:srgbClr val="34BE54"/>
              </a:buClr>
              <a:buSzTx/>
              <a:buFont typeface="Arial" panose="020B0604020202020204" pitchFamily="34" charset="0"/>
              <a:buChar char="•"/>
              <a:tabLst/>
              <a:defRPr/>
            </a:pPr>
            <a:endParaRPr kumimoji="0" lang="en-GB" sz="1503" b="1" i="0" u="none" strike="noStrike" kern="1200" cap="none" spc="0" normalizeH="0" baseline="0" noProof="0" dirty="0">
              <a:ln>
                <a:noFill/>
              </a:ln>
              <a:solidFill>
                <a:srgbClr val="34BE54"/>
              </a:solidFill>
              <a:effectLst/>
              <a:uLnTx/>
              <a:uFillTx/>
              <a:latin typeface="Avenir Next LT Pro"/>
              <a:ea typeface="+mn-ea"/>
              <a:cs typeface="+mn-cs"/>
            </a:endParaRP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r>
              <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Investment Philosophy – The case for Civil and Democratic Rights</a:t>
            </a: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r>
              <a:rPr kumimoji="0" lang="en-GB" sz="1600" i="0" u="none" strike="noStrike" kern="1200" cap="none" spc="0" normalizeH="0" baseline="0" noProof="0" dirty="0">
                <a:ln>
                  <a:noFill/>
                </a:ln>
                <a:solidFill>
                  <a:schemeClr val="tx1"/>
                </a:solidFill>
                <a:effectLst/>
                <a:uLnTx/>
                <a:uFillTx/>
                <a:latin typeface="Avenir Next LT Pro" panose="020B0504020202020204" pitchFamily="34" charset="0"/>
                <a:ea typeface="+mn-ea"/>
                <a:cs typeface="+mn-cs"/>
              </a:rPr>
              <a:t> Measuring Civil and Democratic Rights and portfolio construction</a:t>
            </a: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r>
              <a:rPr kumimoji="0" lang="en-GB" sz="1600" i="0" u="none" strike="noStrike" kern="1200" cap="none" spc="0" normalizeH="0" baseline="0" noProof="0" dirty="0">
                <a:ln>
                  <a:noFill/>
                </a:ln>
                <a:solidFill>
                  <a:srgbClr val="34BE54"/>
                </a:solidFill>
                <a:effectLst/>
                <a:uLnTx/>
                <a:uFillTx/>
                <a:latin typeface="Avenir Next LT Pro" panose="020B0504020202020204" pitchFamily="34" charset="0"/>
                <a:ea typeface="+mn-ea"/>
                <a:cs typeface="+mn-cs"/>
              </a:rPr>
              <a:t>Empirical results: World (Including EM)</a:t>
            </a: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endParaRPr kumimoji="0" lang="en-GB" sz="1600" b="1" i="0" u="none" strike="noStrike" kern="1200" cap="none" spc="0" normalizeH="0" baseline="0" noProof="0" dirty="0">
              <a:ln>
                <a:noFill/>
              </a:ln>
              <a:solidFill>
                <a:srgbClr val="34BE54"/>
              </a:solidFill>
              <a:effectLst/>
              <a:uLnTx/>
              <a:uFillTx/>
              <a:latin typeface="Avenir Next LT Pro" panose="020B0504020202020204" pitchFamily="34" charset="0"/>
              <a:ea typeface="+mn-ea"/>
              <a:cs typeface="+mn-cs"/>
            </a:endParaRP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endParaRPr kumimoji="0" lang="en-GB" sz="1600" b="1" i="0" u="none" strike="noStrike" kern="1200" cap="none" spc="0" normalizeH="0" baseline="0" noProof="0" dirty="0">
              <a:ln>
                <a:noFill/>
              </a:ln>
              <a:solidFill>
                <a:srgbClr val="34BE54"/>
              </a:solidFill>
              <a:effectLst/>
              <a:uLnTx/>
              <a:uFillTx/>
              <a:latin typeface="Avenir Next LT Pro" panose="020B0504020202020204" pitchFamily="34" charset="0"/>
              <a:ea typeface="+mn-ea"/>
              <a:cs typeface="+mn-cs"/>
            </a:endParaRPr>
          </a:p>
          <a:p>
            <a:pPr marL="785515" marR="0" lvl="1" indent="-285750" algn="l" defTabSz="481153" rtl="0" eaLnBrk="1" fontAlgn="auto" latinLnBrk="0" hangingPunct="1">
              <a:lnSpc>
                <a:spcPct val="100000"/>
              </a:lnSpc>
              <a:spcBef>
                <a:spcPts val="0"/>
              </a:spcBef>
              <a:spcAft>
                <a:spcPts val="0"/>
              </a:spcAft>
              <a:buClr>
                <a:srgbClr val="34BE54"/>
              </a:buClr>
              <a:buSzTx/>
              <a:buFont typeface="Arial" panose="020B0604020202020204" pitchFamily="34" charset="0"/>
              <a:buChar char="•"/>
              <a:tabLst/>
              <a:defRPr/>
            </a:pPr>
            <a:endParaRPr kumimoji="0" lang="en-GB" sz="1503" b="1" i="0" u="none" strike="noStrike" kern="1200" cap="none" spc="0" normalizeH="0" baseline="0" noProof="0" dirty="0">
              <a:ln>
                <a:noFill/>
              </a:ln>
              <a:solidFill>
                <a:srgbClr val="34BE54"/>
              </a:solidFill>
              <a:effectLst/>
              <a:uLnTx/>
              <a:uFillTx/>
              <a:latin typeface="Avenir Next LT Pro"/>
              <a:ea typeface="+mn-ea"/>
              <a:cs typeface="+mn-cs"/>
            </a:endParaRPr>
          </a:p>
          <a:p>
            <a:pPr marL="285750" marR="0" lvl="0" indent="-285750" algn="l" defTabSz="481153" rtl="0" eaLnBrk="1" fontAlgn="auto" latinLnBrk="0" hangingPunct="1">
              <a:lnSpc>
                <a:spcPct val="100000"/>
              </a:lnSpc>
              <a:spcBef>
                <a:spcPts val="0"/>
              </a:spcBef>
              <a:spcAft>
                <a:spcPts val="0"/>
              </a:spcAft>
              <a:buClr>
                <a:srgbClr val="34BE54"/>
              </a:buClr>
              <a:buSzTx/>
              <a:buFont typeface="Arial" panose="020B0604020202020204" pitchFamily="34" charset="0"/>
              <a:buChar char="•"/>
              <a:tabLst/>
              <a:defRPr/>
            </a:pPr>
            <a:endParaRPr kumimoji="0" lang="en-GB" sz="1503" b="1" i="0" u="none" strike="noStrike" kern="1200" cap="none" spc="0" normalizeH="0" baseline="0" noProof="0" dirty="0">
              <a:ln>
                <a:noFill/>
              </a:ln>
              <a:solidFill>
                <a:srgbClr val="34BE54"/>
              </a:solidFill>
              <a:effectLst/>
              <a:uLnTx/>
              <a:uFillTx/>
              <a:latin typeface="Avenir Next LT Pro"/>
              <a:ea typeface="+mn-ea"/>
              <a:cs typeface="+mn-cs"/>
            </a:endParaRPr>
          </a:p>
        </p:txBody>
      </p:sp>
      <p:sp>
        <p:nvSpPr>
          <p:cNvPr id="5" name="Footer Placeholder 4">
            <a:extLst>
              <a:ext uri="{FF2B5EF4-FFF2-40B4-BE49-F238E27FC236}">
                <a16:creationId xmlns:a16="http://schemas.microsoft.com/office/drawing/2014/main" id="{5C329052-3250-26D8-E769-544D994CCEC9}"/>
              </a:ext>
            </a:extLst>
          </p:cNvPr>
          <p:cNvSpPr txBox="1">
            <a:spLocks/>
          </p:cNvSpPr>
          <p:nvPr/>
        </p:nvSpPr>
        <p:spPr>
          <a:xfrm>
            <a:off x="266549" y="71452"/>
            <a:ext cx="2786013" cy="166382"/>
          </a:xfrm>
          <a:prstGeom prst="rect">
            <a:avLst/>
          </a:prstGeom>
        </p:spPr>
        <p:txBody>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99765"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9953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499296"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99906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49882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998592"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49835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998123"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defTabSz="425428" eaLnBrk="1" fontAlgn="auto">
              <a:spcBef>
                <a:spcPts val="0"/>
              </a:spcBef>
              <a:spcAft>
                <a:spcPts val="0"/>
              </a:spcAft>
              <a:defRPr/>
            </a:pPr>
            <a:r>
              <a:rPr lang="en-US" sz="773">
                <a:solidFill>
                  <a:srgbClr val="000000"/>
                </a:solidFill>
                <a:latin typeface="Avenir Next LT Pro"/>
              </a:rPr>
              <a:t>For institutional investors only</a:t>
            </a:r>
            <a:endParaRPr lang="en-US" sz="1000" dirty="0">
              <a:solidFill>
                <a:srgbClr val="000000"/>
              </a:solidFill>
              <a:latin typeface="Avenir Next LT Pro"/>
            </a:endParaRPr>
          </a:p>
        </p:txBody>
      </p:sp>
    </p:spTree>
    <p:extLst>
      <p:ext uri="{BB962C8B-B14F-4D97-AF65-F5344CB8AC3E}">
        <p14:creationId xmlns:p14="http://schemas.microsoft.com/office/powerpoint/2010/main" val="27857748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450234" y="540069"/>
            <a:ext cx="8184990" cy="412856"/>
          </a:xfrm>
        </p:spPr>
        <p:txBody>
          <a:bodyPr/>
          <a:lstStyle/>
          <a:p>
            <a:r>
              <a:rPr lang="en-US" cap="all"/>
              <a:t>portfolios relative Authoritarian exposure </a:t>
            </a:r>
            <a:endParaRPr lang="en-GB" cap="all"/>
          </a:p>
          <a:p>
            <a:r>
              <a:rPr lang="en-GB" sz="1400" i="1"/>
              <a:t>WORLD INCL. EM</a:t>
            </a:r>
          </a:p>
        </p:txBody>
      </p:sp>
      <p:sp>
        <p:nvSpPr>
          <p:cNvPr id="4" name="TextBox 3">
            <a:extLst>
              <a:ext uri="{FF2B5EF4-FFF2-40B4-BE49-F238E27FC236}">
                <a16:creationId xmlns:a16="http://schemas.microsoft.com/office/drawing/2014/main" id="{CA9B198F-D8B5-3344-645E-76A4FA0F7653}"/>
              </a:ext>
            </a:extLst>
          </p:cNvPr>
          <p:cNvSpPr txBox="1"/>
          <p:nvPr/>
        </p:nvSpPr>
        <p:spPr>
          <a:xfrm>
            <a:off x="1233955" y="2377550"/>
            <a:ext cx="8089695" cy="975332"/>
          </a:xfrm>
          <a:prstGeom prst="rect">
            <a:avLst/>
          </a:prstGeom>
          <a:noFill/>
        </p:spPr>
        <p:txBody>
          <a:bodyPr wrap="square">
            <a:spAutoFit/>
          </a:bodyPr>
          <a:lstStyle/>
          <a:p>
            <a:pPr marL="28575" algn="just">
              <a:lnSpc>
                <a:spcPct val="107000"/>
              </a:lnSpc>
              <a:spcAft>
                <a:spcPts val="800"/>
              </a:spcAft>
            </a:pPr>
            <a:endParaRPr lang="en-GB" sz="1400">
              <a:latin typeface="Helvetica LT Std Light" pitchFamily="34" charset="0"/>
            </a:endParaRPr>
          </a:p>
          <a:p>
            <a:pPr marL="28575" algn="just">
              <a:lnSpc>
                <a:spcPct val="107000"/>
              </a:lnSpc>
              <a:spcAft>
                <a:spcPts val="800"/>
              </a:spcAft>
            </a:pPr>
            <a:endParaRPr lang="en-GB" sz="1400">
              <a:latin typeface="Helvetica LT Std Light" pitchFamily="34" charset="0"/>
            </a:endParaRPr>
          </a:p>
          <a:p>
            <a:pPr marL="28575" algn="just">
              <a:lnSpc>
                <a:spcPct val="107000"/>
              </a:lnSpc>
              <a:spcAft>
                <a:spcPts val="800"/>
              </a:spcAft>
            </a:pPr>
            <a:endParaRPr lang="en-GB" sz="1400">
              <a:latin typeface="Helvetica LT Std Light" pitchFamily="34" charset="0"/>
            </a:endParaRPr>
          </a:p>
        </p:txBody>
      </p:sp>
      <p:sp>
        <p:nvSpPr>
          <p:cNvPr id="6" name="TextBox 5">
            <a:extLst>
              <a:ext uri="{FF2B5EF4-FFF2-40B4-BE49-F238E27FC236}">
                <a16:creationId xmlns:a16="http://schemas.microsoft.com/office/drawing/2014/main" id="{BA9EE35C-0AF0-9B3C-1E02-85A56813228A}"/>
              </a:ext>
            </a:extLst>
          </p:cNvPr>
          <p:cNvSpPr txBox="1"/>
          <p:nvPr/>
        </p:nvSpPr>
        <p:spPr>
          <a:xfrm>
            <a:off x="450234" y="6623458"/>
            <a:ext cx="9195439" cy="964495"/>
          </a:xfrm>
          <a:prstGeom prst="rect">
            <a:avLst/>
          </a:prstGeom>
          <a:noFill/>
        </p:spPr>
        <p:txBody>
          <a:bodyPr wrap="square">
            <a:spAutoFit/>
          </a:bodyPr>
          <a:lstStyle/>
          <a:p>
            <a:pPr marL="28575" algn="just">
              <a:lnSpc>
                <a:spcPct val="107000"/>
              </a:lnSpc>
              <a:spcAft>
                <a:spcPts val="800"/>
              </a:spcAft>
            </a:pPr>
            <a:r>
              <a:rPr lang="en-US">
                <a:latin typeface="Avenir Next LT Pro" panose="020B0504020202020204" pitchFamily="34" charset="0"/>
              </a:rPr>
              <a:t>Within a given country companies exhibit a large spectrum of authoritarian exposures allowing TOBAM LBRTY to exhibit an authoritarian exposure 70 to 90% lower compared to their parent index.</a:t>
            </a:r>
          </a:p>
        </p:txBody>
      </p:sp>
      <p:grpSp>
        <p:nvGrpSpPr>
          <p:cNvPr id="11" name="Group 10">
            <a:extLst>
              <a:ext uri="{FF2B5EF4-FFF2-40B4-BE49-F238E27FC236}">
                <a16:creationId xmlns:a16="http://schemas.microsoft.com/office/drawing/2014/main" id="{7C3D1219-C041-34D3-0D03-062B386D6033}"/>
              </a:ext>
            </a:extLst>
          </p:cNvPr>
          <p:cNvGrpSpPr/>
          <p:nvPr/>
        </p:nvGrpSpPr>
        <p:grpSpPr>
          <a:xfrm>
            <a:off x="720463" y="1515925"/>
            <a:ext cx="8880073" cy="4801037"/>
            <a:chOff x="-539563" y="1258387"/>
            <a:chExt cx="9660366" cy="5434474"/>
          </a:xfrm>
        </p:grpSpPr>
        <p:pic>
          <p:nvPicPr>
            <p:cNvPr id="5" name="Picture 4">
              <a:extLst>
                <a:ext uri="{FF2B5EF4-FFF2-40B4-BE49-F238E27FC236}">
                  <a16:creationId xmlns:a16="http://schemas.microsoft.com/office/drawing/2014/main" id="{917E07E0-B6EC-8A3C-38D5-0695DDBFD4A6}"/>
                </a:ext>
              </a:extLst>
            </p:cNvPr>
            <p:cNvPicPr>
              <a:picLocks noChangeAspect="1"/>
            </p:cNvPicPr>
            <p:nvPr/>
          </p:nvPicPr>
          <p:blipFill>
            <a:blip r:embed="rId3" r:link="rId4">
              <a:extLst>
                <a:ext uri="{28A0092B-C50C-407E-A947-70E740481C1C}">
                  <a14:useLocalDpi xmlns:a14="http://schemas.microsoft.com/office/drawing/2010/main" val="0"/>
                </a:ext>
              </a:extLst>
            </a:blip>
            <a:srcRect l="1640" r="1640"/>
            <a:stretch>
              <a:fillRect/>
            </a:stretch>
          </p:blipFill>
          <p:spPr>
            <a:xfrm>
              <a:off x="-539563" y="1258387"/>
              <a:ext cx="9660366" cy="5312541"/>
            </a:xfrm>
            <a:prstGeom prst="rect">
              <a:avLst/>
            </a:prstGeom>
          </p:spPr>
        </p:pic>
        <p:sp>
          <p:nvSpPr>
            <p:cNvPr id="2" name="TextBox 1">
              <a:extLst>
                <a:ext uri="{FF2B5EF4-FFF2-40B4-BE49-F238E27FC236}">
                  <a16:creationId xmlns:a16="http://schemas.microsoft.com/office/drawing/2014/main" id="{90EF3FDF-1B25-384E-75FA-5D26D824186F}"/>
                </a:ext>
              </a:extLst>
            </p:cNvPr>
            <p:cNvSpPr txBox="1"/>
            <p:nvPr/>
          </p:nvSpPr>
          <p:spPr>
            <a:xfrm>
              <a:off x="5845299" y="6448992"/>
              <a:ext cx="2857978" cy="243869"/>
            </a:xfrm>
            <a:prstGeom prst="rect">
              <a:avLst/>
            </a:prstGeom>
            <a:noFill/>
          </p:spPr>
          <p:txBody>
            <a:bodyPr wrap="square" rtlCol="0">
              <a:spAutoFit/>
            </a:bodyPr>
            <a:lstStyle/>
            <a:p>
              <a:r>
                <a:rPr lang="en-US" sz="800" i="1">
                  <a:latin typeface="Avenir Next LT Pro" panose="020B0504020202020204" pitchFamily="34" charset="0"/>
                </a:rPr>
                <a:t>Source: TOBAM. </a:t>
              </a:r>
              <a:r>
                <a:rPr lang="en-GB" sz="800" i="1">
                  <a:latin typeface="Avenir Next LT Pro" panose="020B0504020202020204" pitchFamily="34" charset="0"/>
                </a:rPr>
                <a:t>August 2008 to June 2024</a:t>
              </a:r>
            </a:p>
          </p:txBody>
        </p:sp>
      </p:grpSp>
    </p:spTree>
    <p:extLst>
      <p:ext uri="{BB962C8B-B14F-4D97-AF65-F5344CB8AC3E}">
        <p14:creationId xmlns:p14="http://schemas.microsoft.com/office/powerpoint/2010/main" val="420398884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28BD61F-3A2D-4CBB-BE6D-8D7E8B71BA31}"/>
              </a:ext>
            </a:extLst>
          </p:cNvPr>
          <p:cNvSpPr>
            <a:spLocks noGrp="1"/>
          </p:cNvSpPr>
          <p:nvPr>
            <p:ph type="body" sz="quarter" idx="20"/>
          </p:nvPr>
        </p:nvSpPr>
        <p:spPr>
          <a:xfrm>
            <a:off x="450234" y="771504"/>
            <a:ext cx="8184990" cy="606722"/>
          </a:xfrm>
        </p:spPr>
        <p:txBody>
          <a:bodyPr/>
          <a:lstStyle/>
          <a:p>
            <a:r>
              <a:rPr lang="en-GB" b="0" cap="all" err="1"/>
              <a:t>Backtest</a:t>
            </a:r>
            <a:r>
              <a:rPr lang="en-GB" b="0" cap="all"/>
              <a:t> summary</a:t>
            </a:r>
          </a:p>
          <a:p>
            <a:r>
              <a:rPr lang="en-GB" sz="1400" i="1" cap="all"/>
              <a:t>World including </a:t>
            </a:r>
            <a:r>
              <a:rPr lang="en-GB" sz="1400" i="1" cap="all" err="1"/>
              <a:t>em</a:t>
            </a:r>
            <a:endParaRPr lang="fr-FR" sz="1400" i="1" cap="all"/>
          </a:p>
        </p:txBody>
      </p:sp>
      <p:sp>
        <p:nvSpPr>
          <p:cNvPr id="6" name="TextBox 5">
            <a:extLst>
              <a:ext uri="{FF2B5EF4-FFF2-40B4-BE49-F238E27FC236}">
                <a16:creationId xmlns:a16="http://schemas.microsoft.com/office/drawing/2014/main" id="{32B2FA16-EDCA-FCB2-EE1B-A038F85FDD4B}"/>
              </a:ext>
            </a:extLst>
          </p:cNvPr>
          <p:cNvSpPr txBox="1"/>
          <p:nvPr/>
        </p:nvSpPr>
        <p:spPr>
          <a:xfrm>
            <a:off x="0" y="7000896"/>
            <a:ext cx="8975120" cy="743345"/>
          </a:xfrm>
          <a:prstGeom prst="rect">
            <a:avLst/>
          </a:prstGeom>
          <a:noFill/>
        </p:spPr>
        <p:txBody>
          <a:bodyPr wrap="square">
            <a:spAutoFit/>
          </a:bodyPr>
          <a:lstStyle/>
          <a:p>
            <a:pPr marL="28575">
              <a:lnSpc>
                <a:spcPct val="107000"/>
              </a:lnSpc>
              <a:spcAft>
                <a:spcPts val="800"/>
              </a:spcAft>
            </a:pPr>
            <a:r>
              <a:rPr lang="en-GB" sz="800" i="1">
                <a:latin typeface="Avenir Next LT Pro" panose="020B0504020202020204" pitchFamily="34" charset="0"/>
              </a:rPr>
              <a:t>The period covered is from  August 2008 to June 2024. Returns reflect back tested data for the entire time provided. Back tested results are for information purposes only. They are intended to illustrate how the Strategy may have behaved had it been launched. Back tested performance returns and/or charts illustrating performance provided on this page are gross of management fees, sales charges and other commissions, other taxes and relevant costs to be paid by an investor are not included in the calculations. The net performance, are computed assuming a hypothetical fee of 45bps . Warning: Past performance is not an indicator or a guarantee of future performance. The value of your investment and income received from it can go down as well as up and you may not get back the full amount invested. Performance details provided are in reference index specific local currency.</a:t>
            </a:r>
          </a:p>
        </p:txBody>
      </p:sp>
      <p:graphicFrame>
        <p:nvGraphicFramePr>
          <p:cNvPr id="10" name="Table 9">
            <a:extLst>
              <a:ext uri="{FF2B5EF4-FFF2-40B4-BE49-F238E27FC236}">
                <a16:creationId xmlns:a16="http://schemas.microsoft.com/office/drawing/2014/main" id="{08CC4329-1185-A1A7-D47F-7627FE1C768A}"/>
              </a:ext>
            </a:extLst>
          </p:cNvPr>
          <p:cNvGraphicFramePr>
            <a:graphicFrameLocks noGrp="1"/>
          </p:cNvGraphicFramePr>
          <p:nvPr>
            <p:extLst>
              <p:ext uri="{D42A27DB-BD31-4B8C-83A1-F6EECF244321}">
                <p14:modId xmlns:p14="http://schemas.microsoft.com/office/powerpoint/2010/main" val="1538645080"/>
              </p:ext>
            </p:extLst>
          </p:nvPr>
        </p:nvGraphicFramePr>
        <p:xfrm>
          <a:off x="1106668" y="2099873"/>
          <a:ext cx="7528556" cy="4036232"/>
        </p:xfrm>
        <a:graphic>
          <a:graphicData uri="http://schemas.openxmlformats.org/drawingml/2006/table">
            <a:tbl>
              <a:tblPr/>
              <a:tblGrid>
                <a:gridCol w="3967967">
                  <a:extLst>
                    <a:ext uri="{9D8B030D-6E8A-4147-A177-3AD203B41FA5}">
                      <a16:colId xmlns:a16="http://schemas.microsoft.com/office/drawing/2014/main" val="3648044401"/>
                    </a:ext>
                  </a:extLst>
                </a:gridCol>
                <a:gridCol w="1381743">
                  <a:extLst>
                    <a:ext uri="{9D8B030D-6E8A-4147-A177-3AD203B41FA5}">
                      <a16:colId xmlns:a16="http://schemas.microsoft.com/office/drawing/2014/main" val="3820287848"/>
                    </a:ext>
                  </a:extLst>
                </a:gridCol>
                <a:gridCol w="1090850">
                  <a:extLst>
                    <a:ext uri="{9D8B030D-6E8A-4147-A177-3AD203B41FA5}">
                      <a16:colId xmlns:a16="http://schemas.microsoft.com/office/drawing/2014/main" val="1725808920"/>
                    </a:ext>
                  </a:extLst>
                </a:gridCol>
                <a:gridCol w="1087996">
                  <a:extLst>
                    <a:ext uri="{9D8B030D-6E8A-4147-A177-3AD203B41FA5}">
                      <a16:colId xmlns:a16="http://schemas.microsoft.com/office/drawing/2014/main" val="475665165"/>
                    </a:ext>
                  </a:extLst>
                </a:gridCol>
              </a:tblGrid>
              <a:tr h="724079">
                <a:tc>
                  <a:txBody>
                    <a:bodyPr/>
                    <a:lstStyle/>
                    <a:p>
                      <a:pPr algn="ctr" fontAlgn="b"/>
                      <a:r>
                        <a:rPr lang="en-GB" sz="1400" b="1" i="0" u="none" strike="noStrike">
                          <a:solidFill>
                            <a:srgbClr val="000000"/>
                          </a:solidFill>
                          <a:effectLst/>
                          <a:latin typeface="Avenir Next LT Pro" panose="020B0504020202020204" pitchFamily="34" charset="0"/>
                        </a:rPr>
                        <a:t>Statistics</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Avenir Next LT Pro" panose="020B0504020202020204" pitchFamily="34" charset="0"/>
                        </a:rPr>
                        <a:t>BBG World (Including EM)</a:t>
                      </a:r>
                    </a:p>
                  </a:txBody>
                  <a:tcPr marL="9525" marR="9525" marT="9525"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1" u="none" strike="noStrike">
                          <a:solidFill>
                            <a:srgbClr val="ED7D31"/>
                          </a:solidFill>
                          <a:effectLst/>
                          <a:latin typeface="Avenir Next LT Pro" panose="020B0504020202020204" pitchFamily="34" charset="0"/>
                        </a:rPr>
                        <a:t>Whitelisted Benchmark</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a:solidFill>
                            <a:srgbClr val="ED7D31"/>
                          </a:solidFill>
                          <a:effectLst/>
                          <a:latin typeface="Avenir Next LT Pro" panose="020B0504020202020204" pitchFamily="34" charset="0"/>
                        </a:rPr>
                        <a:t>TOBAM LBRTY</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186260"/>
                  </a:ext>
                </a:extLst>
              </a:tr>
              <a:tr h="295542">
                <a:tc>
                  <a:txBody>
                    <a:bodyPr/>
                    <a:lstStyle/>
                    <a:p>
                      <a:pPr algn="ctr" fontAlgn="b"/>
                      <a:r>
                        <a:rPr lang="en-GB" sz="1600" b="0" i="0" u="none" strike="noStrike">
                          <a:solidFill>
                            <a:srgbClr val="000000"/>
                          </a:solidFill>
                          <a:effectLst/>
                          <a:latin typeface="Avenir Next LT Pro" panose="020B0504020202020204" pitchFamily="34" charset="0"/>
                        </a:rPr>
                        <a:t>Annualized Gross return</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8.2%</a:t>
                      </a:r>
                    </a:p>
                  </a:txBody>
                  <a:tcPr marL="9525" marR="9525" marT="9525" marB="0" anchor="b">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9.3%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marL="0" algn="ctr" defTabSz="914400" rtl="0" eaLnBrk="1" fontAlgn="b" latinLnBrk="0" hangingPunct="1"/>
                      <a:r>
                        <a:rPr lang="en-GB" sz="1600" b="1" i="0" u="none" strike="noStrike" kern="1200">
                          <a:solidFill>
                            <a:schemeClr val="tx1"/>
                          </a:solidFill>
                          <a:effectLst/>
                          <a:latin typeface="Avenir Next LT Pro" panose="020B0504020202020204" pitchFamily="34" charset="0"/>
                          <a:ea typeface="+mn-ea"/>
                          <a:cs typeface="+mn-cs"/>
                        </a:rPr>
                        <a:t>9.6%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17966860"/>
                  </a:ext>
                </a:extLst>
              </a:tr>
              <a:tr h="295542">
                <a:tc>
                  <a:txBody>
                    <a:bodyPr/>
                    <a:lstStyle/>
                    <a:p>
                      <a:pPr algn="ctr" fontAlgn="b"/>
                      <a:r>
                        <a:rPr lang="en-GB" sz="1600" b="0" i="0" u="none" strike="noStrike">
                          <a:solidFill>
                            <a:srgbClr val="000000"/>
                          </a:solidFill>
                          <a:effectLst/>
                          <a:latin typeface="Avenir Next LT Pro" panose="020B0504020202020204" pitchFamily="34" charset="0"/>
                        </a:rPr>
                        <a:t>Annualized Net return</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8.2%</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8.8%</a:t>
                      </a:r>
                    </a:p>
                  </a:txBody>
                  <a:tcPr marL="9525" marR="9525" marT="9525" marB="0" anchor="b">
                    <a:lnL>
                      <a:noFill/>
                    </a:lnL>
                    <a:lnR>
                      <a:noFill/>
                    </a:lnR>
                    <a:lnT>
                      <a:noFill/>
                    </a:lnT>
                    <a:lnB>
                      <a:noFill/>
                    </a:lnB>
                    <a:solidFill>
                      <a:srgbClr val="D9D9D9"/>
                    </a:solidFill>
                  </a:tcPr>
                </a:tc>
                <a:tc>
                  <a:txBody>
                    <a:bodyPr/>
                    <a:lstStyle/>
                    <a:p>
                      <a:pPr marL="0" algn="ctr" defTabSz="914400" rtl="0" eaLnBrk="1" fontAlgn="b" latinLnBrk="0" hangingPunct="1"/>
                      <a:r>
                        <a:rPr lang="en-GB" sz="1600" b="1" i="0" u="none" strike="noStrike" kern="1200">
                          <a:solidFill>
                            <a:schemeClr val="tx1"/>
                          </a:solidFill>
                          <a:effectLst/>
                          <a:latin typeface="Avenir Next LT Pro" panose="020B0504020202020204" pitchFamily="34" charset="0"/>
                          <a:ea typeface="+mn-ea"/>
                          <a:cs typeface="+mn-cs"/>
                        </a:rPr>
                        <a:t>9.1%</a:t>
                      </a: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val="298601194"/>
                  </a:ext>
                </a:extLst>
              </a:tr>
              <a:tr h="295542">
                <a:tc>
                  <a:txBody>
                    <a:bodyPr/>
                    <a:lstStyle/>
                    <a:p>
                      <a:pPr algn="ctr" fontAlgn="b"/>
                      <a:r>
                        <a:rPr lang="en-GB" sz="1600" b="0" i="0" u="none" strike="noStrike">
                          <a:solidFill>
                            <a:srgbClr val="000000"/>
                          </a:solidFill>
                          <a:effectLst/>
                          <a:latin typeface="Avenir Next LT Pro" panose="020B0504020202020204" pitchFamily="34" charset="0"/>
                        </a:rPr>
                        <a:t>Vol</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17.5%</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17.8%</a:t>
                      </a:r>
                    </a:p>
                  </a:txBody>
                  <a:tcPr marL="9525" marR="9525" marT="9525" marB="0" anchor="b">
                    <a:lnL>
                      <a:noFill/>
                    </a:lnL>
                    <a:lnR>
                      <a:noFill/>
                    </a:lnR>
                    <a:lnT>
                      <a:noFill/>
                    </a:lnT>
                    <a:lnB>
                      <a:noFill/>
                    </a:lnB>
                  </a:tcPr>
                </a:tc>
                <a:tc>
                  <a:txBody>
                    <a:bodyPr/>
                    <a:lstStyle/>
                    <a:p>
                      <a:pPr marL="0" algn="ctr" defTabSz="914400" rtl="0" eaLnBrk="1" fontAlgn="b" latinLnBrk="0" hangingPunct="1"/>
                      <a:r>
                        <a:rPr lang="en-GB" sz="1600" b="1" i="0" u="none" strike="noStrike" kern="1200">
                          <a:solidFill>
                            <a:schemeClr val="tx1"/>
                          </a:solidFill>
                          <a:effectLst/>
                          <a:latin typeface="Avenir Next LT Pro" panose="020B0504020202020204" pitchFamily="34" charset="0"/>
                          <a:ea typeface="+mn-ea"/>
                          <a:cs typeface="+mn-cs"/>
                        </a:rPr>
                        <a:t>19.0%</a:t>
                      </a:r>
                    </a:p>
                  </a:txBody>
                  <a:tcPr marL="9525" marR="9525" marT="9525" marB="0" anchor="b">
                    <a:lnL>
                      <a:noFill/>
                    </a:lnL>
                    <a:lnR>
                      <a:noFill/>
                    </a:lnR>
                    <a:lnT>
                      <a:noFill/>
                    </a:lnT>
                    <a:lnB>
                      <a:noFill/>
                    </a:lnB>
                  </a:tcPr>
                </a:tc>
                <a:extLst>
                  <a:ext uri="{0D108BD9-81ED-4DB2-BD59-A6C34878D82A}">
                    <a16:rowId xmlns:a16="http://schemas.microsoft.com/office/drawing/2014/main" val="1476271959"/>
                  </a:ext>
                </a:extLst>
              </a:tr>
              <a:tr h="295542">
                <a:tc>
                  <a:txBody>
                    <a:bodyPr/>
                    <a:lstStyle/>
                    <a:p>
                      <a:pPr algn="ctr" fontAlgn="b"/>
                      <a:r>
                        <a:rPr lang="en-GB" sz="1600" b="0" i="0" u="none" strike="noStrike">
                          <a:solidFill>
                            <a:srgbClr val="000000"/>
                          </a:solidFill>
                          <a:effectLst/>
                          <a:latin typeface="Avenir Next LT Pro" panose="020B0504020202020204" pitchFamily="34" charset="0"/>
                        </a:rPr>
                        <a:t>Sharpe Ratio</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0.41</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0.44</a:t>
                      </a:r>
                    </a:p>
                  </a:txBody>
                  <a:tcPr marL="9525" marR="9525" marT="9525" marB="0" anchor="b">
                    <a:lnL>
                      <a:noFill/>
                    </a:lnL>
                    <a:lnR>
                      <a:noFill/>
                    </a:lnR>
                    <a:lnT>
                      <a:noFill/>
                    </a:lnT>
                    <a:lnB>
                      <a:noFill/>
                    </a:lnB>
                    <a:solidFill>
                      <a:srgbClr val="D9D9D9"/>
                    </a:solidFill>
                  </a:tcPr>
                </a:tc>
                <a:tc>
                  <a:txBody>
                    <a:bodyPr/>
                    <a:lstStyle/>
                    <a:p>
                      <a:pPr marL="0" algn="ctr" defTabSz="914400" rtl="0" eaLnBrk="1" fontAlgn="b" latinLnBrk="0" hangingPunct="1"/>
                      <a:r>
                        <a:rPr lang="en-GB" sz="1600" b="1" i="0" u="none" strike="noStrike" kern="1200">
                          <a:solidFill>
                            <a:schemeClr val="tx1"/>
                          </a:solidFill>
                          <a:effectLst/>
                          <a:latin typeface="Avenir Next LT Pro" panose="020B0504020202020204" pitchFamily="34" charset="0"/>
                          <a:ea typeface="+mn-ea"/>
                          <a:cs typeface="+mn-cs"/>
                        </a:rPr>
                        <a:t>0.43</a:t>
                      </a: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val="1384072019"/>
                  </a:ext>
                </a:extLst>
              </a:tr>
              <a:tr h="295542">
                <a:tc>
                  <a:txBody>
                    <a:bodyPr/>
                    <a:lstStyle/>
                    <a:p>
                      <a:pPr algn="ctr" fontAlgn="b"/>
                      <a:r>
                        <a:rPr lang="en-GB" sz="1600" b="0" i="0" u="none" strike="noStrike">
                          <a:solidFill>
                            <a:srgbClr val="000000"/>
                          </a:solidFill>
                          <a:effectLst/>
                          <a:latin typeface="Avenir Next LT Pro" panose="020B0504020202020204" pitchFamily="34" charset="0"/>
                        </a:rPr>
                        <a:t>Beta to Mkt</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1.0</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1.0</a:t>
                      </a:r>
                    </a:p>
                  </a:txBody>
                  <a:tcPr marL="9525" marR="9525" marT="9525" marB="0" anchor="b">
                    <a:lnL>
                      <a:noFill/>
                    </a:lnL>
                    <a:lnR>
                      <a:noFill/>
                    </a:lnR>
                    <a:lnT>
                      <a:noFill/>
                    </a:lnT>
                    <a:lnB>
                      <a:noFill/>
                    </a:lnB>
                  </a:tcPr>
                </a:tc>
                <a:tc>
                  <a:txBody>
                    <a:bodyPr/>
                    <a:lstStyle/>
                    <a:p>
                      <a:pPr marL="0" algn="ctr" defTabSz="914400" rtl="0" eaLnBrk="1" fontAlgn="b" latinLnBrk="0" hangingPunct="1"/>
                      <a:r>
                        <a:rPr lang="en-GB" sz="1600" b="1" i="0" u="none" strike="noStrike" kern="1200">
                          <a:solidFill>
                            <a:schemeClr val="tx1"/>
                          </a:solidFill>
                          <a:effectLst/>
                          <a:latin typeface="Avenir Next LT Pro" panose="020B0504020202020204" pitchFamily="34" charset="0"/>
                          <a:ea typeface="+mn-ea"/>
                          <a:cs typeface="+mn-cs"/>
                        </a:rPr>
                        <a:t>1.0</a:t>
                      </a:r>
                    </a:p>
                  </a:txBody>
                  <a:tcPr marL="9525" marR="9525" marT="9525" marB="0" anchor="b">
                    <a:lnL>
                      <a:noFill/>
                    </a:lnL>
                    <a:lnR>
                      <a:noFill/>
                    </a:lnR>
                    <a:lnT>
                      <a:noFill/>
                    </a:lnT>
                    <a:lnB>
                      <a:noFill/>
                    </a:lnB>
                  </a:tcPr>
                </a:tc>
                <a:extLst>
                  <a:ext uri="{0D108BD9-81ED-4DB2-BD59-A6C34878D82A}">
                    <a16:rowId xmlns:a16="http://schemas.microsoft.com/office/drawing/2014/main" val="1772660095"/>
                  </a:ext>
                </a:extLst>
              </a:tr>
              <a:tr h="295542">
                <a:tc>
                  <a:txBody>
                    <a:bodyPr/>
                    <a:lstStyle/>
                    <a:p>
                      <a:pPr algn="ctr" fontAlgn="b"/>
                      <a:r>
                        <a:rPr lang="en-GB" sz="1600" b="0" i="0" u="none" strike="noStrike">
                          <a:solidFill>
                            <a:srgbClr val="000000"/>
                          </a:solidFill>
                          <a:effectLst/>
                          <a:latin typeface="Avenir Next LT Pro" panose="020B0504020202020204" pitchFamily="34" charset="0"/>
                        </a:rPr>
                        <a:t>Average Number of stocks</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2739</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1685</a:t>
                      </a:r>
                    </a:p>
                  </a:txBody>
                  <a:tcPr marL="9525" marR="9525" marT="9525" marB="0" anchor="b">
                    <a:lnL>
                      <a:noFill/>
                    </a:lnL>
                    <a:lnR>
                      <a:noFill/>
                    </a:lnR>
                    <a:lnT>
                      <a:noFill/>
                    </a:lnT>
                    <a:lnB>
                      <a:noFill/>
                    </a:lnB>
                    <a:solidFill>
                      <a:srgbClr val="D9D9D9"/>
                    </a:solidFill>
                  </a:tcPr>
                </a:tc>
                <a:tc>
                  <a:txBody>
                    <a:bodyPr/>
                    <a:lstStyle/>
                    <a:p>
                      <a:pPr marL="0" algn="ctr" defTabSz="914400" rtl="0" eaLnBrk="1" fontAlgn="b" latinLnBrk="0" hangingPunct="1"/>
                      <a:r>
                        <a:rPr lang="en-GB" sz="1600" b="1" i="0" u="none" strike="noStrike" kern="1200">
                          <a:solidFill>
                            <a:schemeClr val="tx1"/>
                          </a:solidFill>
                          <a:effectLst/>
                          <a:latin typeface="Avenir Next LT Pro" panose="020B0504020202020204" pitchFamily="34" charset="0"/>
                          <a:ea typeface="+mn-ea"/>
                          <a:cs typeface="+mn-cs"/>
                        </a:rPr>
                        <a:t>260</a:t>
                      </a: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val="1586822527"/>
                  </a:ext>
                </a:extLst>
              </a:tr>
              <a:tr h="295542">
                <a:tc>
                  <a:txBody>
                    <a:bodyPr/>
                    <a:lstStyle/>
                    <a:p>
                      <a:pPr algn="ctr" fontAlgn="b"/>
                      <a:r>
                        <a:rPr lang="en-GB" sz="1600" b="0" i="0" u="none" strike="noStrike">
                          <a:solidFill>
                            <a:srgbClr val="000000"/>
                          </a:solidFill>
                          <a:effectLst/>
                          <a:latin typeface="Avenir Next LT Pro" panose="020B0504020202020204" pitchFamily="34" charset="0"/>
                        </a:rPr>
                        <a:t>Average Eff. Number of stocks</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377.9</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268.0</a:t>
                      </a:r>
                    </a:p>
                  </a:txBody>
                  <a:tcPr marL="9525" marR="9525" marT="9525" marB="0" anchor="b">
                    <a:lnL>
                      <a:noFill/>
                    </a:lnL>
                    <a:lnR>
                      <a:noFill/>
                    </a:lnR>
                    <a:lnT>
                      <a:noFill/>
                    </a:lnT>
                    <a:lnB>
                      <a:noFill/>
                    </a:lnB>
                  </a:tcPr>
                </a:tc>
                <a:tc>
                  <a:txBody>
                    <a:bodyPr/>
                    <a:lstStyle/>
                    <a:p>
                      <a:pPr marL="0" algn="ctr" defTabSz="914400" rtl="0" eaLnBrk="1" fontAlgn="b" latinLnBrk="0" hangingPunct="1"/>
                      <a:r>
                        <a:rPr lang="en-GB" sz="1600" b="1" i="0" u="none" strike="noStrike" kern="1200">
                          <a:solidFill>
                            <a:schemeClr val="tx1"/>
                          </a:solidFill>
                          <a:effectLst/>
                          <a:latin typeface="Avenir Next LT Pro" panose="020B0504020202020204" pitchFamily="34" charset="0"/>
                          <a:ea typeface="+mn-ea"/>
                          <a:cs typeface="+mn-cs"/>
                        </a:rPr>
                        <a:t>143.6</a:t>
                      </a:r>
                    </a:p>
                  </a:txBody>
                  <a:tcPr marL="9525" marR="9525" marT="9525" marB="0" anchor="b">
                    <a:lnL>
                      <a:noFill/>
                    </a:lnL>
                    <a:lnR>
                      <a:noFill/>
                    </a:lnR>
                    <a:lnT>
                      <a:noFill/>
                    </a:lnT>
                    <a:lnB>
                      <a:noFill/>
                    </a:lnB>
                  </a:tcPr>
                </a:tc>
                <a:extLst>
                  <a:ext uri="{0D108BD9-81ED-4DB2-BD59-A6C34878D82A}">
                    <a16:rowId xmlns:a16="http://schemas.microsoft.com/office/drawing/2014/main" val="1418844696"/>
                  </a:ext>
                </a:extLst>
              </a:tr>
              <a:tr h="356733">
                <a:tc>
                  <a:txBody>
                    <a:bodyPr/>
                    <a:lstStyle/>
                    <a:p>
                      <a:pPr algn="ctr" fontAlgn="b"/>
                      <a:r>
                        <a:rPr lang="en-GB" sz="1600" b="0" i="0" u="none" strike="noStrike">
                          <a:solidFill>
                            <a:srgbClr val="000000"/>
                          </a:solidFill>
                          <a:effectLst/>
                          <a:latin typeface="Avenir Next LT Pro" panose="020B0504020202020204" pitchFamily="34" charset="0"/>
                        </a:rPr>
                        <a:t>Authoritarian Exposure (</a:t>
                      </a:r>
                      <a:r>
                        <a:rPr lang="en-GB" sz="1600" b="0" i="0" u="none" strike="noStrike" kern="1200">
                          <a:solidFill>
                            <a:schemeClr val="tx2"/>
                          </a:solidFill>
                          <a:effectLst/>
                          <a:latin typeface="Avenir Next LT Pro" panose="020B0504020202020204" pitchFamily="34" charset="0"/>
                          <a:ea typeface="+mn-ea"/>
                          <a:cs typeface="+mn-cs"/>
                        </a:rPr>
                        <a:t>H1</a:t>
                      </a:r>
                      <a:r>
                        <a:rPr lang="en-GB" sz="1600" b="0" i="0" u="none" strike="noStrike">
                          <a:solidFill>
                            <a:srgbClr val="000000"/>
                          </a:solidFill>
                          <a:effectLst/>
                          <a:latin typeface="Avenir Next LT Pro" panose="020B0504020202020204" pitchFamily="34" charset="0"/>
                        </a:rPr>
                        <a:t> </a:t>
                      </a:r>
                      <a:r>
                        <a:rPr lang="en-GB" sz="1600" b="0" i="0" u="none" strike="noStrike">
                          <a:solidFill>
                            <a:schemeClr val="tx2"/>
                          </a:solidFill>
                          <a:effectLst/>
                          <a:latin typeface="Avenir Next LT Pro" panose="020B0504020202020204" pitchFamily="34" charset="0"/>
                        </a:rPr>
                        <a:t>2024</a:t>
                      </a:r>
                      <a:r>
                        <a:rPr lang="en-GB" sz="1600" b="0" i="0" u="none" strike="noStrike">
                          <a:solidFill>
                            <a:srgbClr val="000000"/>
                          </a:solidFill>
                          <a:effectLst/>
                          <a:latin typeface="Avenir Next LT Pro" panose="020B0504020202020204" pitchFamily="34" charset="0"/>
                        </a:rPr>
                        <a:t>)</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4.0%</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2.7%</a:t>
                      </a:r>
                    </a:p>
                  </a:txBody>
                  <a:tcPr marL="9525" marR="9525" marT="9525" marB="0" anchor="b">
                    <a:lnL>
                      <a:noFill/>
                    </a:lnL>
                    <a:lnR>
                      <a:noFill/>
                    </a:lnR>
                    <a:lnT>
                      <a:noFill/>
                    </a:lnT>
                    <a:lnB>
                      <a:noFill/>
                    </a:lnB>
                    <a:solidFill>
                      <a:srgbClr val="D9D9D9"/>
                    </a:solidFill>
                  </a:tcPr>
                </a:tc>
                <a:tc>
                  <a:txBody>
                    <a:bodyPr/>
                    <a:lstStyle/>
                    <a:p>
                      <a:pPr marL="0" algn="ctr" defTabSz="914400" rtl="0" eaLnBrk="1" fontAlgn="b" latinLnBrk="0" hangingPunct="1"/>
                      <a:r>
                        <a:rPr lang="en-GB" sz="1600" b="1" i="0" u="none" strike="noStrike" kern="1200">
                          <a:solidFill>
                            <a:schemeClr val="tx1"/>
                          </a:solidFill>
                          <a:effectLst/>
                          <a:latin typeface="Avenir Next LT Pro" panose="020B0504020202020204" pitchFamily="34" charset="0"/>
                          <a:ea typeface="+mn-ea"/>
                          <a:cs typeface="+mn-cs"/>
                        </a:rPr>
                        <a:t>0.6%</a:t>
                      </a: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val="177502784"/>
                  </a:ext>
                </a:extLst>
              </a:tr>
              <a:tr h="295542">
                <a:tc>
                  <a:txBody>
                    <a:bodyPr/>
                    <a:lstStyle/>
                    <a:p>
                      <a:pPr algn="ctr" fontAlgn="b"/>
                      <a:r>
                        <a:rPr lang="en-GB" sz="1600" b="0" i="0" u="none" strike="noStrike">
                          <a:solidFill>
                            <a:srgbClr val="000000"/>
                          </a:solidFill>
                          <a:effectLst/>
                          <a:latin typeface="Avenir Next LT Pro" panose="020B0504020202020204" pitchFamily="34" charset="0"/>
                        </a:rPr>
                        <a:t>Relative Authoritarian Exposure (</a:t>
                      </a:r>
                      <a:r>
                        <a:rPr lang="en-GB" sz="1600" b="0" i="0" u="none" strike="noStrike" kern="1200">
                          <a:solidFill>
                            <a:schemeClr val="tx2"/>
                          </a:solidFill>
                          <a:effectLst/>
                          <a:latin typeface="Avenir Next LT Pro" panose="020B0504020202020204" pitchFamily="34" charset="0"/>
                          <a:ea typeface="+mn-ea"/>
                          <a:cs typeface="+mn-cs"/>
                        </a:rPr>
                        <a:t>H1</a:t>
                      </a:r>
                      <a:r>
                        <a:rPr lang="en-GB" sz="1600" b="0" i="0" u="none" strike="noStrike">
                          <a:solidFill>
                            <a:srgbClr val="000000"/>
                          </a:solidFill>
                          <a:effectLst/>
                          <a:latin typeface="Avenir Next LT Pro" panose="020B0504020202020204" pitchFamily="34" charset="0"/>
                        </a:rPr>
                        <a:t> </a:t>
                      </a:r>
                      <a:r>
                        <a:rPr lang="en-GB" sz="1600" b="0" i="0" u="none" strike="noStrike">
                          <a:solidFill>
                            <a:schemeClr val="tx2"/>
                          </a:solidFill>
                          <a:effectLst/>
                          <a:latin typeface="Avenir Next LT Pro" panose="020B0504020202020204" pitchFamily="34" charset="0"/>
                        </a:rPr>
                        <a:t>2024</a:t>
                      </a:r>
                      <a:r>
                        <a:rPr lang="en-GB" sz="1600" b="0" i="0" u="none" strike="noStrike">
                          <a:solidFill>
                            <a:srgbClr val="000000"/>
                          </a:solidFill>
                          <a:effectLst/>
                          <a:latin typeface="Avenir Next LT Pro" panose="020B0504020202020204" pitchFamily="34" charset="0"/>
                        </a:rPr>
                        <a:t>)</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no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100%</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68%</a:t>
                      </a:r>
                    </a:p>
                  </a:txBody>
                  <a:tcPr marL="9525" marR="9525" marT="9525" marB="0" anchor="b">
                    <a:lnL>
                      <a:noFill/>
                    </a:lnL>
                    <a:lnR>
                      <a:noFill/>
                    </a:lnR>
                    <a:lnT>
                      <a:noFill/>
                    </a:lnT>
                    <a:lnB>
                      <a:noFill/>
                    </a:lnB>
                    <a:noFill/>
                  </a:tcPr>
                </a:tc>
                <a:tc>
                  <a:txBody>
                    <a:bodyPr/>
                    <a:lstStyle/>
                    <a:p>
                      <a:pPr marL="0" algn="ctr" defTabSz="914400" rtl="0" eaLnBrk="1" fontAlgn="b" latinLnBrk="0" hangingPunct="1"/>
                      <a:r>
                        <a:rPr lang="en-GB" sz="1600" b="1" i="0" u="none" strike="noStrike" kern="1200">
                          <a:solidFill>
                            <a:schemeClr val="tx1"/>
                          </a:solidFill>
                          <a:effectLst/>
                          <a:latin typeface="Avenir Next LT Pro" panose="020B0504020202020204" pitchFamily="34" charset="0"/>
                          <a:ea typeface="+mn-ea"/>
                          <a:cs typeface="+mn-cs"/>
                        </a:rPr>
                        <a:t>15%</a:t>
                      </a:r>
                    </a:p>
                  </a:txBody>
                  <a:tcPr marL="9525" marR="9525" marT="9525" marB="0" anchor="b">
                    <a:lnL>
                      <a:noFill/>
                    </a:lnL>
                    <a:lnR>
                      <a:noFill/>
                    </a:lnR>
                    <a:lnT>
                      <a:noFill/>
                    </a:lnT>
                    <a:lnB>
                      <a:noFill/>
                    </a:lnB>
                    <a:noFill/>
                  </a:tcPr>
                </a:tc>
                <a:extLst>
                  <a:ext uri="{0D108BD9-81ED-4DB2-BD59-A6C34878D82A}">
                    <a16:rowId xmlns:a16="http://schemas.microsoft.com/office/drawing/2014/main" val="697124208"/>
                  </a:ext>
                </a:extLst>
              </a:tr>
              <a:tr h="295542">
                <a:tc>
                  <a:txBody>
                    <a:bodyPr/>
                    <a:lstStyle/>
                    <a:p>
                      <a:pPr algn="ctr" fontAlgn="b"/>
                      <a:r>
                        <a:rPr lang="en-GB" sz="1600" b="0" i="0" u="none" strike="noStrike">
                          <a:solidFill>
                            <a:srgbClr val="000000"/>
                          </a:solidFill>
                          <a:effectLst/>
                          <a:latin typeface="Avenir Next LT Pro" panose="020B0504020202020204" pitchFamily="34" charset="0"/>
                        </a:rPr>
                        <a:t>TE(Parent index)</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0.0%</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2.0%</a:t>
                      </a:r>
                    </a:p>
                  </a:txBody>
                  <a:tcPr marL="9525" marR="9525" marT="9525" marB="0" anchor="b">
                    <a:lnL>
                      <a:noFill/>
                    </a:lnL>
                    <a:lnR>
                      <a:noFill/>
                    </a:lnR>
                    <a:lnT>
                      <a:noFill/>
                    </a:lnT>
                    <a:lnB>
                      <a:noFill/>
                    </a:lnB>
                    <a:solidFill>
                      <a:srgbClr val="D9D9D9"/>
                    </a:solidFill>
                  </a:tcPr>
                </a:tc>
                <a:tc>
                  <a:txBody>
                    <a:bodyPr/>
                    <a:lstStyle/>
                    <a:p>
                      <a:pPr marL="0" algn="ctr" defTabSz="914400" rtl="0" eaLnBrk="1" fontAlgn="b" latinLnBrk="0" hangingPunct="1"/>
                      <a:r>
                        <a:rPr lang="en-GB" sz="1600" b="1" i="0" u="none" strike="noStrike" kern="1200">
                          <a:solidFill>
                            <a:schemeClr val="tx1"/>
                          </a:solidFill>
                          <a:effectLst/>
                          <a:latin typeface="Avenir Next LT Pro" panose="020B0504020202020204" pitchFamily="34" charset="0"/>
                          <a:ea typeface="+mn-ea"/>
                          <a:cs typeface="+mn-cs"/>
                        </a:rPr>
                        <a:t>5.4%</a:t>
                      </a: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val="2045577146"/>
                  </a:ext>
                </a:extLst>
              </a:tr>
              <a:tr h="295542">
                <a:tc>
                  <a:txBody>
                    <a:bodyPr/>
                    <a:lstStyle/>
                    <a:p>
                      <a:pPr algn="ctr" fontAlgn="b"/>
                      <a:r>
                        <a:rPr lang="en-GB" sz="1600" b="0" i="0" u="none" strike="noStrike">
                          <a:solidFill>
                            <a:srgbClr val="000000"/>
                          </a:solidFill>
                          <a:effectLst/>
                          <a:latin typeface="Avenir Next LT Pro" panose="020B0504020202020204" pitchFamily="34" charset="0"/>
                        </a:rPr>
                        <a:t>TE(</a:t>
                      </a:r>
                      <a:r>
                        <a:rPr lang="en-GB" sz="1600" b="0" i="0" u="none" strike="noStrike" kern="1200">
                          <a:solidFill>
                            <a:srgbClr val="000000"/>
                          </a:solidFill>
                          <a:effectLst/>
                          <a:latin typeface="Avenir Next LT Pro" panose="020B0504020202020204" pitchFamily="34" charset="0"/>
                          <a:ea typeface="+mn-ea"/>
                          <a:cs typeface="+mn-cs"/>
                        </a:rPr>
                        <a:t>Whitelisted</a:t>
                      </a:r>
                      <a:r>
                        <a:rPr lang="en-GB" sz="1600" b="0" i="0" u="none" strike="noStrike">
                          <a:solidFill>
                            <a:srgbClr val="000000"/>
                          </a:solidFill>
                          <a:effectLst/>
                          <a:latin typeface="Avenir Next LT Pro" panose="020B0504020202020204" pitchFamily="34" charset="0"/>
                        </a:rPr>
                        <a:t> index)</a:t>
                      </a: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2.0%</a:t>
                      </a:r>
                    </a:p>
                  </a:txBody>
                  <a:tcPr marL="9525" marR="9525" marT="9525"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0.0%</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600" b="1" i="0" u="none" strike="noStrike" kern="1200">
                          <a:solidFill>
                            <a:schemeClr val="tx1"/>
                          </a:solidFill>
                          <a:effectLst/>
                          <a:latin typeface="Avenir Next LT Pro" panose="020B0504020202020204" pitchFamily="34" charset="0"/>
                          <a:ea typeface="+mn-ea"/>
                          <a:cs typeface="+mn-cs"/>
                        </a:rPr>
                        <a:t>4.6%</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2614429"/>
                  </a:ext>
                </a:extLst>
              </a:tr>
            </a:tbl>
          </a:graphicData>
        </a:graphic>
      </p:graphicFrame>
      <p:sp>
        <p:nvSpPr>
          <p:cNvPr id="7" name="Rectangle 6">
            <a:extLst>
              <a:ext uri="{FF2B5EF4-FFF2-40B4-BE49-F238E27FC236}">
                <a16:creationId xmlns:a16="http://schemas.microsoft.com/office/drawing/2014/main" id="{79A88C3B-C79D-83C1-5091-1739ED6D4436}"/>
              </a:ext>
            </a:extLst>
          </p:cNvPr>
          <p:cNvSpPr/>
          <p:nvPr/>
        </p:nvSpPr>
        <p:spPr>
          <a:xfrm>
            <a:off x="7581915" y="2029893"/>
            <a:ext cx="1077373" cy="422513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0993B80-5416-32D0-A276-B125351250E8}"/>
              </a:ext>
            </a:extLst>
          </p:cNvPr>
          <p:cNvSpPr/>
          <p:nvPr/>
        </p:nvSpPr>
        <p:spPr>
          <a:xfrm>
            <a:off x="7529994" y="4887105"/>
            <a:ext cx="1181213" cy="718914"/>
          </a:xfrm>
          <a:prstGeom prst="rect">
            <a:avLst/>
          </a:prstGeom>
          <a:noFill/>
          <a:ln>
            <a:solidFill>
              <a:srgbClr val="FF70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184124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450234" y="771504"/>
            <a:ext cx="8184990" cy="412856"/>
          </a:xfrm>
        </p:spPr>
        <p:txBody>
          <a:bodyPr/>
          <a:lstStyle/>
          <a:p>
            <a:r>
              <a:rPr lang="en-US" cap="all"/>
              <a:t>5-year Rolling excess returns</a:t>
            </a:r>
            <a:br>
              <a:rPr lang="en-US" cap="all"/>
            </a:br>
            <a:r>
              <a:rPr lang="en-US" sz="1400" i="1" cap="all"/>
              <a:t>World including EM</a:t>
            </a:r>
            <a:endParaRPr lang="en-US" sz="1200" i="1" cap="all"/>
          </a:p>
          <a:p>
            <a:endParaRPr lang="fr-FR" cap="all"/>
          </a:p>
          <a:p>
            <a:br>
              <a:rPr lang="en-US" b="0" cap="all">
                <a:highlight>
                  <a:srgbClr val="00FFFF"/>
                </a:highlight>
              </a:rPr>
            </a:br>
            <a:endParaRPr lang="fr-FR" sz="1236" i="1" cap="all">
              <a:highlight>
                <a:srgbClr val="00FFFF"/>
              </a:highlight>
            </a:endParaRPr>
          </a:p>
          <a:p>
            <a:endParaRPr lang="en-GB"/>
          </a:p>
        </p:txBody>
      </p:sp>
      <p:sp>
        <p:nvSpPr>
          <p:cNvPr id="4" name="TextBox 3">
            <a:extLst>
              <a:ext uri="{FF2B5EF4-FFF2-40B4-BE49-F238E27FC236}">
                <a16:creationId xmlns:a16="http://schemas.microsoft.com/office/drawing/2014/main" id="{CA9B198F-D8B5-3344-645E-76A4FA0F7653}"/>
              </a:ext>
            </a:extLst>
          </p:cNvPr>
          <p:cNvSpPr txBox="1"/>
          <p:nvPr/>
        </p:nvSpPr>
        <p:spPr>
          <a:xfrm>
            <a:off x="1233955" y="2377550"/>
            <a:ext cx="8089695" cy="975332"/>
          </a:xfrm>
          <a:prstGeom prst="rect">
            <a:avLst/>
          </a:prstGeom>
          <a:noFill/>
        </p:spPr>
        <p:txBody>
          <a:bodyPr wrap="square">
            <a:spAutoFit/>
          </a:bodyPr>
          <a:lstStyle/>
          <a:p>
            <a:pPr marL="28575" algn="just">
              <a:lnSpc>
                <a:spcPct val="107000"/>
              </a:lnSpc>
              <a:spcAft>
                <a:spcPts val="800"/>
              </a:spcAft>
            </a:pPr>
            <a:endParaRPr lang="en-GB" sz="1400">
              <a:latin typeface="Helvetica LT Std Light" pitchFamily="34" charset="0"/>
            </a:endParaRPr>
          </a:p>
          <a:p>
            <a:pPr marL="28575" algn="just">
              <a:lnSpc>
                <a:spcPct val="107000"/>
              </a:lnSpc>
              <a:spcAft>
                <a:spcPts val="800"/>
              </a:spcAft>
            </a:pPr>
            <a:endParaRPr lang="en-GB" sz="1400">
              <a:latin typeface="Helvetica LT Std Light" pitchFamily="34" charset="0"/>
            </a:endParaRPr>
          </a:p>
          <a:p>
            <a:pPr marL="28575" algn="just">
              <a:lnSpc>
                <a:spcPct val="107000"/>
              </a:lnSpc>
              <a:spcAft>
                <a:spcPts val="800"/>
              </a:spcAft>
            </a:pPr>
            <a:endParaRPr lang="en-GB" sz="1400">
              <a:latin typeface="Helvetica LT Std Light" pitchFamily="34" charset="0"/>
            </a:endParaRPr>
          </a:p>
        </p:txBody>
      </p:sp>
      <p:pic>
        <p:nvPicPr>
          <p:cNvPr id="5" name="Picture 4">
            <a:extLst>
              <a:ext uri="{FF2B5EF4-FFF2-40B4-BE49-F238E27FC236}">
                <a16:creationId xmlns:a16="http://schemas.microsoft.com/office/drawing/2014/main" id="{917E07E0-B6EC-8A3C-38D5-0695DDBFD4A6}"/>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1233955" y="1280007"/>
            <a:ext cx="7648501" cy="3909792"/>
          </a:xfrm>
          <a:prstGeom prst="rect">
            <a:avLst/>
          </a:prstGeom>
        </p:spPr>
      </p:pic>
      <p:sp>
        <p:nvSpPr>
          <p:cNvPr id="2" name="TextBox 1">
            <a:extLst>
              <a:ext uri="{FF2B5EF4-FFF2-40B4-BE49-F238E27FC236}">
                <a16:creationId xmlns:a16="http://schemas.microsoft.com/office/drawing/2014/main" id="{90EF3FDF-1B25-384E-75FA-5D26D824186F}"/>
              </a:ext>
            </a:extLst>
          </p:cNvPr>
          <p:cNvSpPr txBox="1"/>
          <p:nvPr/>
        </p:nvSpPr>
        <p:spPr>
          <a:xfrm>
            <a:off x="7142536" y="1457789"/>
            <a:ext cx="1964975" cy="215444"/>
          </a:xfrm>
          <a:prstGeom prst="rect">
            <a:avLst/>
          </a:prstGeom>
          <a:noFill/>
        </p:spPr>
        <p:txBody>
          <a:bodyPr wrap="square" rtlCol="0">
            <a:spAutoFit/>
          </a:bodyPr>
          <a:lstStyle/>
          <a:p>
            <a:r>
              <a:rPr lang="en-US" sz="800" i="1">
                <a:latin typeface="Helvetica LT Std" panose="020B0504020202020204" pitchFamily="34" charset="0"/>
              </a:rPr>
              <a:t>Source: TOBAM</a:t>
            </a:r>
            <a:endParaRPr lang="en-GB" sz="800" i="1">
              <a:latin typeface="Helvetica LT Std" panose="020B0504020202020204" pitchFamily="34" charset="0"/>
            </a:endParaRPr>
          </a:p>
        </p:txBody>
      </p:sp>
      <p:graphicFrame>
        <p:nvGraphicFramePr>
          <p:cNvPr id="7" name="Table 6">
            <a:extLst>
              <a:ext uri="{FF2B5EF4-FFF2-40B4-BE49-F238E27FC236}">
                <a16:creationId xmlns:a16="http://schemas.microsoft.com/office/drawing/2014/main" id="{9C9F8BE7-0A45-EFB2-FFDE-2C2918A44381}"/>
              </a:ext>
            </a:extLst>
          </p:cNvPr>
          <p:cNvGraphicFramePr>
            <a:graphicFrameLocks noGrp="1"/>
          </p:cNvGraphicFramePr>
          <p:nvPr>
            <p:extLst>
              <p:ext uri="{D42A27DB-BD31-4B8C-83A1-F6EECF244321}">
                <p14:modId xmlns:p14="http://schemas.microsoft.com/office/powerpoint/2010/main" val="1668093716"/>
              </p:ext>
            </p:extLst>
          </p:nvPr>
        </p:nvGraphicFramePr>
        <p:xfrm>
          <a:off x="2365689" y="5011397"/>
          <a:ext cx="5578689" cy="2056092"/>
        </p:xfrm>
        <a:graphic>
          <a:graphicData uri="http://schemas.openxmlformats.org/drawingml/2006/table">
            <a:tbl>
              <a:tblPr/>
              <a:tblGrid>
                <a:gridCol w="1984365">
                  <a:extLst>
                    <a:ext uri="{9D8B030D-6E8A-4147-A177-3AD203B41FA5}">
                      <a16:colId xmlns:a16="http://schemas.microsoft.com/office/drawing/2014/main" val="4241176907"/>
                    </a:ext>
                  </a:extLst>
                </a:gridCol>
                <a:gridCol w="1198108">
                  <a:extLst>
                    <a:ext uri="{9D8B030D-6E8A-4147-A177-3AD203B41FA5}">
                      <a16:colId xmlns:a16="http://schemas.microsoft.com/office/drawing/2014/main" val="1184601895"/>
                    </a:ext>
                  </a:extLst>
                </a:gridCol>
                <a:gridCol w="1198108">
                  <a:extLst>
                    <a:ext uri="{9D8B030D-6E8A-4147-A177-3AD203B41FA5}">
                      <a16:colId xmlns:a16="http://schemas.microsoft.com/office/drawing/2014/main" val="1653957769"/>
                    </a:ext>
                  </a:extLst>
                </a:gridCol>
                <a:gridCol w="1198108">
                  <a:extLst>
                    <a:ext uri="{9D8B030D-6E8A-4147-A177-3AD203B41FA5}">
                      <a16:colId xmlns:a16="http://schemas.microsoft.com/office/drawing/2014/main" val="276652240"/>
                    </a:ext>
                  </a:extLst>
                </a:gridCol>
              </a:tblGrid>
              <a:tr h="771032">
                <a:tc>
                  <a:txBody>
                    <a:bodyPr/>
                    <a:lstStyle/>
                    <a:p>
                      <a:pPr algn="ctr" fontAlgn="b"/>
                      <a:r>
                        <a:rPr lang="en-GB" sz="1400" b="1" i="0" u="none" strike="noStrike">
                          <a:solidFill>
                            <a:srgbClr val="000000"/>
                          </a:solidFill>
                          <a:effectLst/>
                          <a:latin typeface="Avenir Next LT Pro" panose="020B0504020202020204" pitchFamily="34" charset="0"/>
                        </a:rPr>
                        <a:t>5 Years Statistics</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Avenir Next LT Pro" panose="020B0504020202020204" pitchFamily="34" charset="0"/>
                        </a:rPr>
                        <a:t>BBG World (Including EM)</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a:solidFill>
                            <a:srgbClr val="ED7D31"/>
                          </a:solidFill>
                          <a:effectLst/>
                          <a:latin typeface="Avenir Next LT Pro" panose="020B0504020202020204" pitchFamily="34" charset="0"/>
                        </a:rPr>
                        <a:t>Whitelisted Benchmark</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a:solidFill>
                            <a:srgbClr val="ED7D31"/>
                          </a:solidFill>
                          <a:effectLst/>
                          <a:latin typeface="Avenir Next LT Pro" panose="020B0504020202020204" pitchFamily="34" charset="0"/>
                        </a:rPr>
                        <a:t>TOBAM LBRTY</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8199881"/>
                  </a:ext>
                </a:extLst>
              </a:tr>
              <a:tr h="257012">
                <a:tc>
                  <a:txBody>
                    <a:bodyPr/>
                    <a:lstStyle/>
                    <a:p>
                      <a:pPr algn="ctr" fontAlgn="b"/>
                      <a:r>
                        <a:rPr lang="en-GB" sz="1400" b="0" i="0" u="none" strike="noStrike">
                          <a:solidFill>
                            <a:srgbClr val="000000"/>
                          </a:solidFill>
                          <a:effectLst/>
                          <a:latin typeface="Avenir Next LT Pro" panose="020B0504020202020204" pitchFamily="34" charset="0"/>
                        </a:rPr>
                        <a:t>Annualized Gross return</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400" b="0" i="0" u="none" strike="noStrike">
                          <a:effectLst/>
                          <a:latin typeface="Avenir Next LT Pro" panose="020B0504020202020204" pitchFamily="34" charset="0"/>
                        </a:rPr>
                        <a:t>11.1%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marL="0" algn="ctr" defTabSz="914400" rtl="0" eaLnBrk="1" fontAlgn="b" latinLnBrk="0" hangingPunct="1"/>
                      <a:r>
                        <a:rPr lang="en-GB" sz="1400" b="0" i="0" u="none" strike="noStrike" kern="1200">
                          <a:solidFill>
                            <a:schemeClr val="tx1"/>
                          </a:solidFill>
                          <a:effectLst/>
                          <a:latin typeface="Avenir Next LT Pro" panose="020B0504020202020204" pitchFamily="34" charset="0"/>
                          <a:ea typeface="+mn-ea"/>
                          <a:cs typeface="+mn-cs"/>
                        </a:rPr>
                        <a:t>13.3%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marL="0" algn="ctr" defTabSz="914400" rtl="0" eaLnBrk="1" fontAlgn="b" latinLnBrk="0" hangingPunct="1"/>
                      <a:r>
                        <a:rPr lang="en-GB" sz="1400" b="0" i="0" u="none" strike="noStrike" kern="1200">
                          <a:solidFill>
                            <a:schemeClr val="tx1"/>
                          </a:solidFill>
                          <a:effectLst/>
                          <a:latin typeface="Avenir Next LT Pro" panose="020B0504020202020204" pitchFamily="34" charset="0"/>
                          <a:ea typeface="+mn-ea"/>
                          <a:cs typeface="+mn-cs"/>
                        </a:rPr>
                        <a:t>12.9%</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78733030"/>
                  </a:ext>
                </a:extLst>
              </a:tr>
              <a:tr h="257012">
                <a:tc>
                  <a:txBody>
                    <a:bodyPr/>
                    <a:lstStyle/>
                    <a:p>
                      <a:pPr algn="ctr" fontAlgn="b"/>
                      <a:r>
                        <a:rPr lang="en-GB" sz="1400" b="0" i="0" u="none" strike="noStrike">
                          <a:solidFill>
                            <a:srgbClr val="000000"/>
                          </a:solidFill>
                          <a:effectLst/>
                          <a:latin typeface="Avenir Next LT Pro" panose="020B0504020202020204" pitchFamily="34" charset="0"/>
                        </a:rPr>
                        <a:t>Annualized Net return</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400" b="0" i="0" u="none" strike="noStrike">
                          <a:effectLst/>
                          <a:latin typeface="Avenir Next LT Pro" panose="020B0504020202020204" pitchFamily="34" charset="0"/>
                        </a:rPr>
                        <a:t>11.1%</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marL="0" algn="ctr" defTabSz="914400" rtl="0" eaLnBrk="1" fontAlgn="b" latinLnBrk="0" hangingPunct="1"/>
                      <a:r>
                        <a:rPr lang="en-GB" sz="1400" b="0" i="0" u="none" strike="noStrike" kern="1200">
                          <a:solidFill>
                            <a:schemeClr val="tx1"/>
                          </a:solidFill>
                          <a:effectLst/>
                          <a:latin typeface="Avenir Next LT Pro" panose="020B0504020202020204" pitchFamily="34" charset="0"/>
                          <a:ea typeface="+mn-ea"/>
                          <a:cs typeface="+mn-cs"/>
                        </a:rPr>
                        <a:t>12.9%</a:t>
                      </a:r>
                    </a:p>
                  </a:txBody>
                  <a:tcPr marL="9525" marR="9525" marT="9525" marB="0" anchor="b">
                    <a:lnL>
                      <a:noFill/>
                    </a:lnL>
                    <a:lnR>
                      <a:noFill/>
                    </a:lnR>
                    <a:lnT>
                      <a:noFill/>
                    </a:lnT>
                    <a:lnB>
                      <a:noFill/>
                    </a:lnB>
                  </a:tcPr>
                </a:tc>
                <a:tc>
                  <a:txBody>
                    <a:bodyPr/>
                    <a:lstStyle/>
                    <a:p>
                      <a:pPr marL="0" algn="ctr" defTabSz="914400" rtl="0" eaLnBrk="1" fontAlgn="b" latinLnBrk="0" hangingPunct="1"/>
                      <a:r>
                        <a:rPr lang="en-GB" sz="1400" b="0" i="0" u="none" strike="noStrike" kern="1200">
                          <a:solidFill>
                            <a:schemeClr val="tx1"/>
                          </a:solidFill>
                          <a:effectLst/>
                          <a:latin typeface="Avenir Next LT Pro" panose="020B0504020202020204" pitchFamily="34" charset="0"/>
                          <a:ea typeface="+mn-ea"/>
                          <a:cs typeface="+mn-cs"/>
                        </a:rPr>
                        <a:t>12.4%</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34437110"/>
                  </a:ext>
                </a:extLst>
              </a:tr>
              <a:tr h="257012">
                <a:tc>
                  <a:txBody>
                    <a:bodyPr/>
                    <a:lstStyle/>
                    <a:p>
                      <a:pPr algn="ctr" fontAlgn="b"/>
                      <a:r>
                        <a:rPr lang="en-GB" sz="1400" b="0" i="0" u="none" strike="noStrike">
                          <a:solidFill>
                            <a:srgbClr val="000000"/>
                          </a:solidFill>
                          <a:effectLst/>
                          <a:latin typeface="Avenir Next LT Pro" panose="020B0504020202020204" pitchFamily="34" charset="0"/>
                        </a:rPr>
                        <a:t>Vol</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GB" sz="1400" b="0" i="0" u="none" strike="noStrike">
                          <a:effectLst/>
                          <a:latin typeface="Avenir Next LT Pro" panose="020B0504020202020204" pitchFamily="34" charset="0"/>
                        </a:rPr>
                        <a:t>17.4%</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marL="0" algn="ctr" defTabSz="914400" rtl="0" eaLnBrk="1" fontAlgn="b" latinLnBrk="0" hangingPunct="1"/>
                      <a:r>
                        <a:rPr lang="en-GB" sz="1400" b="0" i="0" u="none" strike="noStrike" kern="1200">
                          <a:solidFill>
                            <a:schemeClr val="tx1"/>
                          </a:solidFill>
                          <a:effectLst/>
                          <a:latin typeface="Avenir Next LT Pro" panose="020B0504020202020204" pitchFamily="34" charset="0"/>
                          <a:ea typeface="+mn-ea"/>
                          <a:cs typeface="+mn-cs"/>
                        </a:rPr>
                        <a:t>18.4%</a:t>
                      </a:r>
                    </a:p>
                  </a:txBody>
                  <a:tcPr marL="9525" marR="9525" marT="9525" marB="0" anchor="b">
                    <a:lnL>
                      <a:noFill/>
                    </a:lnL>
                    <a:lnR>
                      <a:noFill/>
                    </a:lnR>
                    <a:lnT>
                      <a:noFill/>
                    </a:lnT>
                    <a:lnB>
                      <a:noFill/>
                    </a:lnB>
                    <a:solidFill>
                      <a:srgbClr val="D9D9D9"/>
                    </a:solidFill>
                  </a:tcPr>
                </a:tc>
                <a:tc>
                  <a:txBody>
                    <a:bodyPr/>
                    <a:lstStyle/>
                    <a:p>
                      <a:pPr marL="0" algn="ctr" defTabSz="914400" rtl="0" eaLnBrk="1" fontAlgn="b" latinLnBrk="0" hangingPunct="1"/>
                      <a:r>
                        <a:rPr lang="en-GB" sz="1400" b="0" i="0" u="none" strike="noStrike" kern="1200">
                          <a:solidFill>
                            <a:schemeClr val="tx1"/>
                          </a:solidFill>
                          <a:effectLst/>
                          <a:latin typeface="Avenir Next LT Pro" panose="020B0504020202020204" pitchFamily="34" charset="0"/>
                          <a:ea typeface="+mn-ea"/>
                          <a:cs typeface="+mn-cs"/>
                        </a:rPr>
                        <a:t>20.3%</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1207535212"/>
                  </a:ext>
                </a:extLst>
              </a:tr>
              <a:tr h="257012">
                <a:tc>
                  <a:txBody>
                    <a:bodyPr/>
                    <a:lstStyle/>
                    <a:p>
                      <a:pPr algn="ctr" fontAlgn="b"/>
                      <a:r>
                        <a:rPr lang="en-GB" sz="1400" b="0" i="0" u="none" strike="noStrike">
                          <a:solidFill>
                            <a:srgbClr val="000000"/>
                          </a:solidFill>
                          <a:effectLst/>
                          <a:latin typeface="Avenir Next LT Pro" panose="020B0504020202020204" pitchFamily="34" charset="0"/>
                        </a:rPr>
                        <a:t>Sharpe ratio</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400" b="0" i="0" u="none" strike="noStrike">
                          <a:effectLst/>
                          <a:latin typeface="Avenir Next LT Pro" panose="020B0504020202020204" pitchFamily="34" charset="0"/>
                        </a:rPr>
                        <a:t>0.53</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marL="0" algn="ctr" defTabSz="914400" rtl="0" eaLnBrk="1" fontAlgn="b" latinLnBrk="0" hangingPunct="1"/>
                      <a:r>
                        <a:rPr lang="en-GB" sz="1400" b="0" i="0" u="none" strike="noStrike" kern="1200">
                          <a:solidFill>
                            <a:schemeClr val="tx1"/>
                          </a:solidFill>
                          <a:effectLst/>
                          <a:latin typeface="Avenir Next LT Pro" panose="020B0504020202020204" pitchFamily="34" charset="0"/>
                          <a:ea typeface="+mn-ea"/>
                          <a:cs typeface="+mn-cs"/>
                        </a:rPr>
                        <a:t>0.60</a:t>
                      </a:r>
                    </a:p>
                  </a:txBody>
                  <a:tcPr marL="9525" marR="9525" marT="9525" marB="0" anchor="b">
                    <a:lnL>
                      <a:noFill/>
                    </a:lnL>
                    <a:lnR>
                      <a:noFill/>
                    </a:lnR>
                    <a:lnT>
                      <a:noFill/>
                    </a:lnT>
                    <a:lnB>
                      <a:noFill/>
                    </a:lnB>
                  </a:tcPr>
                </a:tc>
                <a:tc>
                  <a:txBody>
                    <a:bodyPr/>
                    <a:lstStyle/>
                    <a:p>
                      <a:pPr marL="0" algn="ctr" defTabSz="914400" rtl="0" eaLnBrk="1" fontAlgn="b" latinLnBrk="0" hangingPunct="1"/>
                      <a:r>
                        <a:rPr lang="en-GB" sz="1400" b="0" i="0" u="none" strike="noStrike" kern="1200">
                          <a:solidFill>
                            <a:schemeClr val="tx1"/>
                          </a:solidFill>
                          <a:effectLst/>
                          <a:latin typeface="Avenir Next LT Pro" panose="020B0504020202020204" pitchFamily="34" charset="0"/>
                          <a:ea typeface="+mn-ea"/>
                          <a:cs typeface="+mn-cs"/>
                        </a:rPr>
                        <a:t>0.52</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35490071"/>
                  </a:ext>
                </a:extLst>
              </a:tr>
              <a:tr h="257012">
                <a:tc>
                  <a:txBody>
                    <a:bodyPr/>
                    <a:lstStyle/>
                    <a:p>
                      <a:pPr algn="ctr" fontAlgn="b"/>
                      <a:r>
                        <a:rPr lang="en-GB" sz="1400" b="0" i="0" u="none" strike="noStrike">
                          <a:solidFill>
                            <a:srgbClr val="000000"/>
                          </a:solidFill>
                          <a:effectLst/>
                          <a:latin typeface="Avenir Next LT Pro" panose="020B0504020202020204" pitchFamily="34" charset="0"/>
                        </a:rPr>
                        <a:t>Beta to Mkt</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400" b="0" i="0" u="none" strike="noStrike">
                          <a:effectLst/>
                          <a:latin typeface="Avenir Next LT Pro" panose="020B0504020202020204" pitchFamily="34" charset="0"/>
                        </a:rPr>
                        <a:t>1.0</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marL="0" algn="ctr" defTabSz="914400" rtl="0" eaLnBrk="1" fontAlgn="b" latinLnBrk="0" hangingPunct="1"/>
                      <a:r>
                        <a:rPr lang="en-GB" sz="1400" b="0" i="0" u="none" strike="noStrike" kern="1200">
                          <a:solidFill>
                            <a:schemeClr val="tx1"/>
                          </a:solidFill>
                          <a:effectLst/>
                          <a:latin typeface="Avenir Next LT Pro" panose="020B0504020202020204" pitchFamily="34" charset="0"/>
                          <a:ea typeface="+mn-ea"/>
                          <a:cs typeface="+mn-cs"/>
                        </a:rPr>
                        <a:t>1.1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marL="0" algn="ctr" defTabSz="914400" rtl="0" eaLnBrk="1" fontAlgn="b" latinLnBrk="0" hangingPunct="1"/>
                      <a:r>
                        <a:rPr lang="en-GB" sz="1400" b="0" i="0" u="none" strike="noStrike" kern="1200">
                          <a:solidFill>
                            <a:schemeClr val="tx1"/>
                          </a:solidFill>
                          <a:effectLst/>
                          <a:latin typeface="Avenir Next LT Pro" panose="020B0504020202020204" pitchFamily="34" charset="0"/>
                          <a:ea typeface="+mn-ea"/>
                          <a:cs typeface="+mn-cs"/>
                        </a:rPr>
                        <a:t>1.1</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11859543"/>
                  </a:ext>
                </a:extLst>
              </a:tr>
            </a:tbl>
          </a:graphicData>
        </a:graphic>
      </p:graphicFrame>
      <p:sp>
        <p:nvSpPr>
          <p:cNvPr id="6" name="TextBox 5">
            <a:extLst>
              <a:ext uri="{FF2B5EF4-FFF2-40B4-BE49-F238E27FC236}">
                <a16:creationId xmlns:a16="http://schemas.microsoft.com/office/drawing/2014/main" id="{835FDE2D-EF3A-52CD-B32D-6267F1D62EA7}"/>
              </a:ext>
            </a:extLst>
          </p:cNvPr>
          <p:cNvSpPr txBox="1"/>
          <p:nvPr/>
        </p:nvSpPr>
        <p:spPr>
          <a:xfrm>
            <a:off x="36205" y="7103700"/>
            <a:ext cx="9320645" cy="611642"/>
          </a:xfrm>
          <a:prstGeom prst="rect">
            <a:avLst/>
          </a:prstGeom>
          <a:noFill/>
        </p:spPr>
        <p:txBody>
          <a:bodyPr wrap="square">
            <a:spAutoFit/>
          </a:bodyPr>
          <a:lstStyle/>
          <a:p>
            <a:pPr marL="28575">
              <a:lnSpc>
                <a:spcPct val="107000"/>
              </a:lnSpc>
              <a:spcAft>
                <a:spcPts val="800"/>
              </a:spcAft>
            </a:pPr>
            <a:r>
              <a:rPr lang="en-GB" sz="800" i="1">
                <a:latin typeface="Avenir Next LT Pro" panose="020B0504020202020204" pitchFamily="34" charset="0"/>
              </a:rPr>
              <a:t>The period covered in the table is from March 2019 to June 2024. The graph shrinks the 5-year window near the start of the period to include only existing elements. Returns reflect back tested data for the entire time provided. Back tested results are for information purposes only. They are intended to illustrate how the Strategy may have behaved had it been launched. Warning: Past performance is not an indicator or a guarantee of future performance. The value of your investment and income received from it can go down as well as up and you may not get back the full amount invested. Performance details provided are in reference index specific local currency</a:t>
            </a:r>
            <a:r>
              <a:rPr lang="en-GB" sz="800">
                <a:solidFill>
                  <a:srgbClr val="FFFFFF"/>
                </a:solidFill>
                <a:effectLst/>
                <a:latin typeface="Avenir Next LT Pro" panose="020B0504020202020204" pitchFamily="34" charset="0"/>
              </a:rPr>
              <a:t>.</a:t>
            </a:r>
            <a:endParaRPr lang="en-GB" sz="800" i="1">
              <a:latin typeface="Avenir Next LT Pro" panose="020B0504020202020204" pitchFamily="34" charset="0"/>
            </a:endParaRPr>
          </a:p>
        </p:txBody>
      </p:sp>
    </p:spTree>
    <p:extLst>
      <p:ext uri="{BB962C8B-B14F-4D97-AF65-F5344CB8AC3E}">
        <p14:creationId xmlns:p14="http://schemas.microsoft.com/office/powerpoint/2010/main" val="44347809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Ellipse 49">
            <a:extLst>
              <a:ext uri="{FF2B5EF4-FFF2-40B4-BE49-F238E27FC236}">
                <a16:creationId xmlns:a16="http://schemas.microsoft.com/office/drawing/2014/main" id="{E72ECB65-C58E-3346-B2C3-07CE51A163E0}"/>
              </a:ext>
            </a:extLst>
          </p:cNvPr>
          <p:cNvSpPr>
            <a:spLocks/>
          </p:cNvSpPr>
          <p:nvPr/>
        </p:nvSpPr>
        <p:spPr>
          <a:xfrm>
            <a:off x="7122004" y="1884645"/>
            <a:ext cx="711159" cy="699312"/>
          </a:xfrm>
          <a:prstGeom prst="rect">
            <a:avLst/>
          </a:prstGeom>
          <a:solidFill>
            <a:srgbClr val="34BE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3631" eaLnBrk="1" fontAlgn="auto" hangingPunct="1">
              <a:spcBef>
                <a:spcPts val="0"/>
              </a:spcBef>
              <a:spcAft>
                <a:spcPts val="0"/>
              </a:spcAft>
            </a:pPr>
            <a:endParaRPr lang="fr-FR" sz="1385">
              <a:solidFill>
                <a:srgbClr val="FFFFFF"/>
              </a:solidFill>
              <a:latin typeface="Avenir Next LT Pro" panose="020B0504020202020204" pitchFamily="34" charset="0"/>
            </a:endParaRPr>
          </a:p>
        </p:txBody>
      </p:sp>
      <p:sp>
        <p:nvSpPr>
          <p:cNvPr id="2" name="ZoneTexte 1">
            <a:extLst>
              <a:ext uri="{FF2B5EF4-FFF2-40B4-BE49-F238E27FC236}">
                <a16:creationId xmlns:a16="http://schemas.microsoft.com/office/drawing/2014/main" id="{B928D605-B45E-8449-9493-5CE6E4CE7608}"/>
              </a:ext>
            </a:extLst>
          </p:cNvPr>
          <p:cNvSpPr txBox="1">
            <a:spLocks/>
          </p:cNvSpPr>
          <p:nvPr/>
        </p:nvSpPr>
        <p:spPr>
          <a:xfrm>
            <a:off x="7098451" y="1949036"/>
            <a:ext cx="711159" cy="599395"/>
          </a:xfrm>
          <a:prstGeom prst="rect">
            <a:avLst/>
          </a:prstGeom>
          <a:noFill/>
        </p:spPr>
        <p:txBody>
          <a:bodyPr wrap="square" rtlCol="0">
            <a:spAutoFit/>
          </a:bodyPr>
          <a:lstStyle/>
          <a:p>
            <a:pPr algn="ctr" defTabSz="453631" eaLnBrk="1" fontAlgn="auto" hangingPunct="1">
              <a:spcBef>
                <a:spcPts val="0"/>
              </a:spcBef>
              <a:spcAft>
                <a:spcPts val="0"/>
              </a:spcAft>
            </a:pPr>
            <a:r>
              <a:rPr lang="fr-FR" sz="3295">
                <a:solidFill>
                  <a:srgbClr val="FFFFFF"/>
                </a:solidFill>
                <a:latin typeface="Avenir Next LT Pro" panose="020B0504020202020204" pitchFamily="34" charset="0"/>
              </a:rPr>
              <a:t>39</a:t>
            </a:r>
          </a:p>
        </p:txBody>
      </p:sp>
      <p:sp>
        <p:nvSpPr>
          <p:cNvPr id="68" name="Ellipse 67">
            <a:extLst>
              <a:ext uri="{FF2B5EF4-FFF2-40B4-BE49-F238E27FC236}">
                <a16:creationId xmlns:a16="http://schemas.microsoft.com/office/drawing/2014/main" id="{8522FA5C-22BD-9547-9B5C-0314BE32C77D}"/>
              </a:ext>
            </a:extLst>
          </p:cNvPr>
          <p:cNvSpPr>
            <a:spLocks/>
          </p:cNvSpPr>
          <p:nvPr/>
        </p:nvSpPr>
        <p:spPr>
          <a:xfrm>
            <a:off x="7122004" y="2695427"/>
            <a:ext cx="711159" cy="699312"/>
          </a:xfrm>
          <a:prstGeom prst="rect">
            <a:avLst/>
          </a:prstGeom>
          <a:solidFill>
            <a:srgbClr val="448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3631" eaLnBrk="1" fontAlgn="auto" hangingPunct="1">
              <a:spcBef>
                <a:spcPts val="0"/>
              </a:spcBef>
              <a:spcAft>
                <a:spcPts val="0"/>
              </a:spcAft>
            </a:pPr>
            <a:endParaRPr lang="fr-FR" sz="1385">
              <a:solidFill>
                <a:srgbClr val="FFFFFF"/>
              </a:solidFill>
              <a:latin typeface="Avenir Next LT Pro" panose="020B0504020202020204" pitchFamily="34" charset="0"/>
            </a:endParaRPr>
          </a:p>
        </p:txBody>
      </p:sp>
      <p:sp>
        <p:nvSpPr>
          <p:cNvPr id="69" name="ZoneTexte 68">
            <a:extLst>
              <a:ext uri="{FF2B5EF4-FFF2-40B4-BE49-F238E27FC236}">
                <a16:creationId xmlns:a16="http://schemas.microsoft.com/office/drawing/2014/main" id="{30EB6CC6-98D8-AF47-9813-E1091C45C551}"/>
              </a:ext>
            </a:extLst>
          </p:cNvPr>
          <p:cNvSpPr txBox="1">
            <a:spLocks/>
          </p:cNvSpPr>
          <p:nvPr/>
        </p:nvSpPr>
        <p:spPr>
          <a:xfrm>
            <a:off x="7075087" y="2759818"/>
            <a:ext cx="734523" cy="599395"/>
          </a:xfrm>
          <a:prstGeom prst="rect">
            <a:avLst/>
          </a:prstGeom>
          <a:noFill/>
        </p:spPr>
        <p:txBody>
          <a:bodyPr wrap="square" rtlCol="0">
            <a:spAutoFit/>
          </a:bodyPr>
          <a:lstStyle/>
          <a:p>
            <a:pPr algn="ctr" defTabSz="453631" eaLnBrk="1" fontAlgn="auto" hangingPunct="1">
              <a:spcBef>
                <a:spcPts val="0"/>
              </a:spcBef>
              <a:spcAft>
                <a:spcPts val="0"/>
              </a:spcAft>
            </a:pPr>
            <a:r>
              <a:rPr lang="fr-FR" sz="3295">
                <a:solidFill>
                  <a:srgbClr val="FFFFFF"/>
                </a:solidFill>
                <a:latin typeface="Avenir Next LT Pro" panose="020B0504020202020204" pitchFamily="34" charset="0"/>
              </a:rPr>
              <a:t>13</a:t>
            </a:r>
          </a:p>
        </p:txBody>
      </p:sp>
      <p:sp>
        <p:nvSpPr>
          <p:cNvPr id="19" name="ZoneTexte 18">
            <a:extLst>
              <a:ext uri="{FF2B5EF4-FFF2-40B4-BE49-F238E27FC236}">
                <a16:creationId xmlns:a16="http://schemas.microsoft.com/office/drawing/2014/main" id="{B97B1C4B-DD4B-DA4F-A0A6-5193095F92C8}"/>
              </a:ext>
            </a:extLst>
          </p:cNvPr>
          <p:cNvSpPr txBox="1">
            <a:spLocks/>
          </p:cNvSpPr>
          <p:nvPr/>
        </p:nvSpPr>
        <p:spPr>
          <a:xfrm>
            <a:off x="7075087" y="4614566"/>
            <a:ext cx="1856923" cy="691408"/>
          </a:xfrm>
          <a:prstGeom prst="rect">
            <a:avLst/>
          </a:prstGeom>
          <a:noFill/>
          <a:ln>
            <a:noFill/>
          </a:ln>
        </p:spPr>
        <p:txBody>
          <a:bodyPr wrap="square" rtlCol="0">
            <a:spAutoFit/>
          </a:bodyPr>
          <a:lstStyle/>
          <a:p>
            <a:pPr marL="196186" indent="-196186" defTabSz="453631" eaLnBrk="1" fontAlgn="auto" hangingPunct="1">
              <a:lnSpc>
                <a:spcPts val="1648"/>
              </a:lnSpc>
              <a:spcBef>
                <a:spcPts val="0"/>
              </a:spcBef>
              <a:spcAft>
                <a:spcPts val="0"/>
              </a:spcAft>
              <a:buClr>
                <a:srgbClr val="4482F4"/>
              </a:buClr>
              <a:buFont typeface="Arial" panose="020B0604020202020204" pitchFamily="34" charset="0"/>
              <a:buChar char="•"/>
            </a:pPr>
            <a:r>
              <a:rPr lang="fr-FR" sz="1098">
                <a:solidFill>
                  <a:srgbClr val="000000"/>
                </a:solidFill>
                <a:latin typeface="Avenir Next LT Pro" panose="020B0504020202020204" pitchFamily="34" charset="0"/>
              </a:rPr>
              <a:t>Paris</a:t>
            </a:r>
          </a:p>
          <a:p>
            <a:pPr marL="196186" indent="-196186" defTabSz="453631" eaLnBrk="1" fontAlgn="auto" hangingPunct="1">
              <a:lnSpc>
                <a:spcPts val="1648"/>
              </a:lnSpc>
              <a:spcBef>
                <a:spcPts val="0"/>
              </a:spcBef>
              <a:spcAft>
                <a:spcPts val="0"/>
              </a:spcAft>
              <a:buClr>
                <a:srgbClr val="4482F4"/>
              </a:buClr>
              <a:buFont typeface="Arial" panose="020B0604020202020204" pitchFamily="34" charset="0"/>
              <a:buChar char="•"/>
            </a:pPr>
            <a:r>
              <a:rPr lang="fr-FR" sz="1098">
                <a:solidFill>
                  <a:srgbClr val="000000"/>
                </a:solidFill>
                <a:latin typeface="Avenir Next LT Pro" panose="020B0504020202020204" pitchFamily="34" charset="0"/>
              </a:rPr>
              <a:t>Dublin</a:t>
            </a:r>
          </a:p>
          <a:p>
            <a:pPr marL="196186" indent="-196186" defTabSz="453631" eaLnBrk="1" fontAlgn="auto" hangingPunct="1">
              <a:lnSpc>
                <a:spcPts val="1648"/>
              </a:lnSpc>
              <a:spcBef>
                <a:spcPts val="0"/>
              </a:spcBef>
              <a:spcAft>
                <a:spcPts val="0"/>
              </a:spcAft>
              <a:buClr>
                <a:srgbClr val="4482F4"/>
              </a:buClr>
              <a:buFont typeface="Arial" panose="020B0604020202020204" pitchFamily="34" charset="0"/>
              <a:buChar char="•"/>
            </a:pPr>
            <a:r>
              <a:rPr lang="fr-FR" sz="1098">
                <a:solidFill>
                  <a:srgbClr val="000000"/>
                </a:solidFill>
                <a:latin typeface="Avenir Next LT Pro" panose="020B0504020202020204" pitchFamily="34" charset="0"/>
              </a:rPr>
              <a:t>New York</a:t>
            </a:r>
          </a:p>
        </p:txBody>
      </p:sp>
      <p:sp>
        <p:nvSpPr>
          <p:cNvPr id="20" name="ZoneTexte 19">
            <a:extLst>
              <a:ext uri="{FF2B5EF4-FFF2-40B4-BE49-F238E27FC236}">
                <a16:creationId xmlns:a16="http://schemas.microsoft.com/office/drawing/2014/main" id="{15D9B836-9A76-F747-94CB-885A46A113F3}"/>
              </a:ext>
            </a:extLst>
          </p:cNvPr>
          <p:cNvSpPr txBox="1">
            <a:spLocks/>
          </p:cNvSpPr>
          <p:nvPr/>
        </p:nvSpPr>
        <p:spPr>
          <a:xfrm>
            <a:off x="7997869" y="2080330"/>
            <a:ext cx="1409375" cy="345929"/>
          </a:xfrm>
          <a:prstGeom prst="rect">
            <a:avLst/>
          </a:prstGeom>
          <a:noFill/>
          <a:ln>
            <a:noFill/>
          </a:ln>
        </p:spPr>
        <p:txBody>
          <a:bodyPr wrap="square" rtlCol="0">
            <a:spAutoFit/>
          </a:bodyPr>
          <a:lstStyle/>
          <a:p>
            <a:pPr defTabSz="453631" eaLnBrk="1" fontAlgn="auto" hangingPunct="1">
              <a:spcBef>
                <a:spcPts val="0"/>
              </a:spcBef>
              <a:spcAft>
                <a:spcPts val="0"/>
              </a:spcAft>
            </a:pPr>
            <a:r>
              <a:rPr lang="fr-FR" sz="1648" err="1">
                <a:solidFill>
                  <a:srgbClr val="000000"/>
                </a:solidFill>
                <a:latin typeface="Avenir Next LT Pro" panose="020B0504020202020204" pitchFamily="34" charset="0"/>
              </a:rPr>
              <a:t>employees</a:t>
            </a:r>
            <a:endParaRPr lang="fr-FR" sz="1648">
              <a:solidFill>
                <a:srgbClr val="000000"/>
              </a:solidFill>
              <a:latin typeface="Avenir Next LT Pro" panose="020B0504020202020204" pitchFamily="34" charset="0"/>
            </a:endParaRPr>
          </a:p>
        </p:txBody>
      </p:sp>
      <p:sp>
        <p:nvSpPr>
          <p:cNvPr id="6" name="Content Placeholder 5">
            <a:extLst>
              <a:ext uri="{FF2B5EF4-FFF2-40B4-BE49-F238E27FC236}">
                <a16:creationId xmlns:a16="http://schemas.microsoft.com/office/drawing/2014/main" id="{B5EC7896-AAE6-4E94-9CD5-49B057F74179}"/>
              </a:ext>
            </a:extLst>
          </p:cNvPr>
          <p:cNvSpPr>
            <a:spLocks noGrp="1"/>
          </p:cNvSpPr>
          <p:nvPr>
            <p:ph type="body" sz="quarter" idx="11"/>
          </p:nvPr>
        </p:nvSpPr>
        <p:spPr>
          <a:xfrm>
            <a:off x="426574" y="3583623"/>
            <a:ext cx="6373133" cy="1197360"/>
          </a:xfrm>
        </p:spPr>
        <p:txBody>
          <a:bodyPr/>
          <a:lstStyle/>
          <a:p>
            <a:r>
              <a:rPr lang="en-GB" sz="1400" i="1"/>
              <a:t>The team is encouraged to think out of the box in its approach to ‘conventional wisdom’ to the greatest extent possible. As such, the team’s diversity is a critical part of how well it functions.</a:t>
            </a:r>
          </a:p>
          <a:p>
            <a:r>
              <a:rPr lang="en-GB" sz="1400" i="1"/>
              <a:t>We have a large range of expertise, from mathematicians to engineers, economists and traders, all of which feeds in to the team’s ability to look at problems or assumptions from a very broad spectrum of viewpoints.</a:t>
            </a:r>
          </a:p>
        </p:txBody>
      </p:sp>
      <p:sp>
        <p:nvSpPr>
          <p:cNvPr id="5" name="Text Placeholder 4">
            <a:extLst>
              <a:ext uri="{FF2B5EF4-FFF2-40B4-BE49-F238E27FC236}">
                <a16:creationId xmlns:a16="http://schemas.microsoft.com/office/drawing/2014/main" id="{943DBD13-AAF5-0AB8-C1A3-23A428C00151}"/>
              </a:ext>
            </a:extLst>
          </p:cNvPr>
          <p:cNvSpPr>
            <a:spLocks noGrp="1"/>
          </p:cNvSpPr>
          <p:nvPr>
            <p:ph type="body" sz="quarter" idx="20"/>
          </p:nvPr>
        </p:nvSpPr>
        <p:spPr/>
        <p:txBody>
          <a:bodyPr/>
          <a:lstStyle/>
          <a:p>
            <a:r>
              <a:rPr lang="en-US">
                <a:cs typeface="+mn-cs"/>
              </a:rPr>
              <a:t>RESEARCH DRIVEN ASSET MANAGEMENT</a:t>
            </a:r>
            <a:br>
              <a:rPr lang="en-GB">
                <a:cs typeface="+mn-cs"/>
              </a:rPr>
            </a:br>
            <a:endParaRPr lang="en-GB"/>
          </a:p>
        </p:txBody>
      </p:sp>
      <p:sp>
        <p:nvSpPr>
          <p:cNvPr id="65" name="Ellipse 64">
            <a:extLst>
              <a:ext uri="{FF2B5EF4-FFF2-40B4-BE49-F238E27FC236}">
                <a16:creationId xmlns:a16="http://schemas.microsoft.com/office/drawing/2014/main" id="{945F523D-F05B-B941-85D5-ED79101B3AEC}"/>
              </a:ext>
            </a:extLst>
          </p:cNvPr>
          <p:cNvSpPr>
            <a:spLocks/>
          </p:cNvSpPr>
          <p:nvPr/>
        </p:nvSpPr>
        <p:spPr>
          <a:xfrm>
            <a:off x="7132438" y="3519231"/>
            <a:ext cx="711159" cy="699312"/>
          </a:xfrm>
          <a:prstGeom prst="rect">
            <a:avLst/>
          </a:prstGeom>
          <a:solidFill>
            <a:srgbClr val="F3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3631" eaLnBrk="1" fontAlgn="auto" hangingPunct="1">
              <a:spcBef>
                <a:spcPts val="0"/>
              </a:spcBef>
              <a:spcAft>
                <a:spcPts val="0"/>
              </a:spcAft>
            </a:pPr>
            <a:endParaRPr lang="fr-FR" sz="1385">
              <a:solidFill>
                <a:srgbClr val="FFFFFF"/>
              </a:solidFill>
              <a:latin typeface="Avenir Next LT Pro" panose="020B0504020202020204" pitchFamily="34" charset="0"/>
            </a:endParaRPr>
          </a:p>
        </p:txBody>
      </p:sp>
      <p:sp>
        <p:nvSpPr>
          <p:cNvPr id="66" name="ZoneTexte 65">
            <a:extLst>
              <a:ext uri="{FF2B5EF4-FFF2-40B4-BE49-F238E27FC236}">
                <a16:creationId xmlns:a16="http://schemas.microsoft.com/office/drawing/2014/main" id="{0B31D581-E3BC-9A43-B39C-14DDA8C73D07}"/>
              </a:ext>
            </a:extLst>
          </p:cNvPr>
          <p:cNvSpPr txBox="1">
            <a:spLocks/>
          </p:cNvSpPr>
          <p:nvPr/>
        </p:nvSpPr>
        <p:spPr>
          <a:xfrm>
            <a:off x="7108883" y="3583623"/>
            <a:ext cx="711159" cy="599395"/>
          </a:xfrm>
          <a:prstGeom prst="rect">
            <a:avLst/>
          </a:prstGeom>
          <a:noFill/>
        </p:spPr>
        <p:txBody>
          <a:bodyPr wrap="square" rtlCol="0">
            <a:spAutoFit/>
          </a:bodyPr>
          <a:lstStyle/>
          <a:p>
            <a:pPr algn="ctr" defTabSz="453631" eaLnBrk="1" fontAlgn="auto" hangingPunct="1">
              <a:spcBef>
                <a:spcPts val="0"/>
              </a:spcBef>
              <a:spcAft>
                <a:spcPts val="0"/>
              </a:spcAft>
            </a:pPr>
            <a:r>
              <a:rPr lang="fr-FR" sz="3295">
                <a:solidFill>
                  <a:srgbClr val="FFFFFF"/>
                </a:solidFill>
                <a:latin typeface="Avenir Next LT Pro" panose="020B0504020202020204" pitchFamily="34" charset="0"/>
              </a:rPr>
              <a:t>03</a:t>
            </a:r>
          </a:p>
        </p:txBody>
      </p:sp>
      <p:sp>
        <p:nvSpPr>
          <p:cNvPr id="31" name="ZoneTexte 30">
            <a:extLst>
              <a:ext uri="{FF2B5EF4-FFF2-40B4-BE49-F238E27FC236}">
                <a16:creationId xmlns:a16="http://schemas.microsoft.com/office/drawing/2014/main" id="{B376D14C-EA9E-4893-8736-BDB6B5B5225D}"/>
              </a:ext>
            </a:extLst>
          </p:cNvPr>
          <p:cNvSpPr txBox="1">
            <a:spLocks/>
          </p:cNvSpPr>
          <p:nvPr/>
        </p:nvSpPr>
        <p:spPr>
          <a:xfrm>
            <a:off x="7997869" y="2991901"/>
            <a:ext cx="1409375" cy="345929"/>
          </a:xfrm>
          <a:prstGeom prst="rect">
            <a:avLst/>
          </a:prstGeom>
          <a:noFill/>
          <a:ln>
            <a:noFill/>
          </a:ln>
        </p:spPr>
        <p:txBody>
          <a:bodyPr wrap="square" rtlCol="0">
            <a:spAutoFit/>
          </a:bodyPr>
          <a:lstStyle/>
          <a:p>
            <a:pPr defTabSz="453631" eaLnBrk="1" fontAlgn="auto" hangingPunct="1">
              <a:spcBef>
                <a:spcPts val="0"/>
              </a:spcBef>
              <a:spcAft>
                <a:spcPts val="0"/>
              </a:spcAft>
            </a:pPr>
            <a:r>
              <a:rPr lang="fr-FR" sz="1648" err="1">
                <a:solidFill>
                  <a:srgbClr val="000000"/>
                </a:solidFill>
                <a:latin typeface="Avenir Next LT Pro" panose="020B0504020202020204" pitchFamily="34" charset="0"/>
              </a:rPr>
              <a:t>nationalities</a:t>
            </a:r>
            <a:endParaRPr lang="fr-FR" sz="1648">
              <a:solidFill>
                <a:srgbClr val="000000"/>
              </a:solidFill>
              <a:latin typeface="Avenir Next LT Pro" panose="020B0504020202020204" pitchFamily="34" charset="0"/>
            </a:endParaRPr>
          </a:p>
        </p:txBody>
      </p:sp>
      <p:sp>
        <p:nvSpPr>
          <p:cNvPr id="32" name="ZoneTexte 31">
            <a:extLst>
              <a:ext uri="{FF2B5EF4-FFF2-40B4-BE49-F238E27FC236}">
                <a16:creationId xmlns:a16="http://schemas.microsoft.com/office/drawing/2014/main" id="{8A0507A6-CE3A-4C8C-AA8F-60CEEF34AABE}"/>
              </a:ext>
            </a:extLst>
          </p:cNvPr>
          <p:cNvSpPr txBox="1">
            <a:spLocks/>
          </p:cNvSpPr>
          <p:nvPr/>
        </p:nvSpPr>
        <p:spPr>
          <a:xfrm>
            <a:off x="7997869" y="3858034"/>
            <a:ext cx="1409375" cy="345929"/>
          </a:xfrm>
          <a:prstGeom prst="rect">
            <a:avLst/>
          </a:prstGeom>
          <a:noFill/>
          <a:ln>
            <a:noFill/>
          </a:ln>
        </p:spPr>
        <p:txBody>
          <a:bodyPr wrap="square" rtlCol="0">
            <a:spAutoFit/>
          </a:bodyPr>
          <a:lstStyle/>
          <a:p>
            <a:pPr defTabSz="453631" eaLnBrk="1" fontAlgn="auto" hangingPunct="1">
              <a:spcBef>
                <a:spcPts val="0"/>
              </a:spcBef>
              <a:spcAft>
                <a:spcPts val="0"/>
              </a:spcAft>
            </a:pPr>
            <a:r>
              <a:rPr lang="fr-FR" sz="1648">
                <a:solidFill>
                  <a:srgbClr val="000000"/>
                </a:solidFill>
                <a:latin typeface="Avenir Next LT Pro" panose="020B0504020202020204" pitchFamily="34" charset="0"/>
              </a:rPr>
              <a:t>locations</a:t>
            </a:r>
          </a:p>
        </p:txBody>
      </p:sp>
      <p:pic>
        <p:nvPicPr>
          <p:cNvPr id="33" name="Image 32">
            <a:extLst>
              <a:ext uri="{FF2B5EF4-FFF2-40B4-BE49-F238E27FC236}">
                <a16:creationId xmlns:a16="http://schemas.microsoft.com/office/drawing/2014/main" id="{740EB371-1030-4B7E-B609-AE91A72239EC}"/>
              </a:ext>
            </a:extLst>
          </p:cNvPr>
          <p:cNvPicPr>
            <a:picLocks noChangeAspect="1"/>
          </p:cNvPicPr>
          <p:nvPr/>
        </p:nvPicPr>
        <p:blipFill rotWithShape="1">
          <a:blip r:embed="rId3"/>
          <a:srcRect b="33612"/>
          <a:stretch/>
        </p:blipFill>
        <p:spPr>
          <a:xfrm>
            <a:off x="8361879" y="4485551"/>
            <a:ext cx="912872" cy="377802"/>
          </a:xfrm>
          <a:prstGeom prst="rect">
            <a:avLst/>
          </a:prstGeom>
        </p:spPr>
      </p:pic>
      <p:pic>
        <p:nvPicPr>
          <p:cNvPr id="34" name="Image 33">
            <a:extLst>
              <a:ext uri="{FF2B5EF4-FFF2-40B4-BE49-F238E27FC236}">
                <a16:creationId xmlns:a16="http://schemas.microsoft.com/office/drawing/2014/main" id="{CDBE636C-9F8B-4896-854E-6CB3185CD575}"/>
              </a:ext>
            </a:extLst>
          </p:cNvPr>
          <p:cNvPicPr>
            <a:picLocks noChangeAspect="1"/>
          </p:cNvPicPr>
          <p:nvPr/>
        </p:nvPicPr>
        <p:blipFill>
          <a:blip r:embed="rId4"/>
          <a:stretch>
            <a:fillRect/>
          </a:stretch>
        </p:blipFill>
        <p:spPr>
          <a:xfrm>
            <a:off x="8376631" y="4939647"/>
            <a:ext cx="860836" cy="327396"/>
          </a:xfrm>
          <a:prstGeom prst="rect">
            <a:avLst/>
          </a:prstGeom>
        </p:spPr>
      </p:pic>
      <p:pic>
        <p:nvPicPr>
          <p:cNvPr id="35" name="Image 34">
            <a:extLst>
              <a:ext uri="{FF2B5EF4-FFF2-40B4-BE49-F238E27FC236}">
                <a16:creationId xmlns:a16="http://schemas.microsoft.com/office/drawing/2014/main" id="{0CFBDFE5-ADE7-4660-8F12-BE9295769176}"/>
              </a:ext>
            </a:extLst>
          </p:cNvPr>
          <p:cNvPicPr>
            <a:picLocks noChangeAspect="1"/>
          </p:cNvPicPr>
          <p:nvPr/>
        </p:nvPicPr>
        <p:blipFill>
          <a:blip r:embed="rId5"/>
          <a:stretch>
            <a:fillRect/>
          </a:stretch>
        </p:blipFill>
        <p:spPr>
          <a:xfrm>
            <a:off x="8376632" y="4852790"/>
            <a:ext cx="860836" cy="167409"/>
          </a:xfrm>
          <a:prstGeom prst="rect">
            <a:avLst/>
          </a:prstGeom>
        </p:spPr>
      </p:pic>
      <p:sp>
        <p:nvSpPr>
          <p:cNvPr id="39" name="Rectangle 38">
            <a:extLst>
              <a:ext uri="{FF2B5EF4-FFF2-40B4-BE49-F238E27FC236}">
                <a16:creationId xmlns:a16="http://schemas.microsoft.com/office/drawing/2014/main" id="{C48C9969-035C-49D8-A5F8-EC12AEFB2005}"/>
              </a:ext>
            </a:extLst>
          </p:cNvPr>
          <p:cNvSpPr>
            <a:spLocks/>
          </p:cNvSpPr>
          <p:nvPr/>
        </p:nvSpPr>
        <p:spPr>
          <a:xfrm>
            <a:off x="469842" y="5150084"/>
            <a:ext cx="2234580" cy="246221"/>
          </a:xfrm>
          <a:prstGeom prst="rect">
            <a:avLst/>
          </a:prstGeom>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99765"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9953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499296"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99906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49882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998592"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49835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998123"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defTabSz="453631"/>
            <a:r>
              <a:rPr lang="en-GB" sz="1000">
                <a:solidFill>
                  <a:srgbClr val="4482F4"/>
                </a:solidFill>
                <a:latin typeface="Avenir Next LT Pro" panose="020B0504020202020204" pitchFamily="34" charset="0"/>
              </a:rPr>
              <a:t>Tristan Froidure, Head of Research</a:t>
            </a:r>
            <a:endParaRPr lang="fr-FR" sz="1000">
              <a:solidFill>
                <a:srgbClr val="4482F4"/>
              </a:solidFill>
              <a:latin typeface="Avenir Next LT Pro" panose="020B0504020202020204" pitchFamily="34" charset="0"/>
            </a:endParaRPr>
          </a:p>
        </p:txBody>
      </p:sp>
      <p:sp>
        <p:nvSpPr>
          <p:cNvPr id="4" name="ZoneTexte 3">
            <a:extLst>
              <a:ext uri="{FF2B5EF4-FFF2-40B4-BE49-F238E27FC236}">
                <a16:creationId xmlns:a16="http://schemas.microsoft.com/office/drawing/2014/main" id="{CD9035B2-1B29-4420-9778-98C591976789}"/>
              </a:ext>
            </a:extLst>
          </p:cNvPr>
          <p:cNvSpPr txBox="1">
            <a:spLocks/>
          </p:cNvSpPr>
          <p:nvPr/>
        </p:nvSpPr>
        <p:spPr>
          <a:xfrm>
            <a:off x="335553" y="3265773"/>
            <a:ext cx="554912" cy="4929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877" tIns="34877" rIns="34877" bIns="34877" numCol="1" spcCol="38100" rtlCol="0" anchor="ctr">
            <a:spAutoFit/>
          </a:bodyPr>
          <a:lstStyle/>
          <a:p>
            <a:pPr algn="ctr" defTabSz="401093" eaLnBrk="1" fontAlgn="auto">
              <a:spcBef>
                <a:spcPts val="0"/>
              </a:spcBef>
              <a:spcAft>
                <a:spcPts val="0"/>
              </a:spcAft>
            </a:pPr>
            <a:r>
              <a:rPr lang="en-GB" sz="2746">
                <a:solidFill>
                  <a:srgbClr val="000000"/>
                </a:solidFill>
                <a:latin typeface="Avenir Next LT Pro" panose="020B0504020202020204" pitchFamily="34" charset="0"/>
                <a:ea typeface="Helvetica Neue"/>
                <a:cs typeface="Helvetica Neue"/>
                <a:sym typeface="Helvetica Neue"/>
              </a:rPr>
              <a:t>“</a:t>
            </a:r>
            <a:endParaRPr lang="fr-FR" sz="2746">
              <a:solidFill>
                <a:srgbClr val="000000"/>
              </a:solidFill>
              <a:latin typeface="Avenir Next LT Pro" panose="020B0504020202020204" pitchFamily="34" charset="0"/>
              <a:ea typeface="Helvetica Neue"/>
              <a:cs typeface="Helvetica Neue"/>
              <a:sym typeface="Helvetica Neue"/>
            </a:endParaRPr>
          </a:p>
        </p:txBody>
      </p:sp>
      <p:sp>
        <p:nvSpPr>
          <p:cNvPr id="26" name="ZoneTexte 25">
            <a:extLst>
              <a:ext uri="{FF2B5EF4-FFF2-40B4-BE49-F238E27FC236}">
                <a16:creationId xmlns:a16="http://schemas.microsoft.com/office/drawing/2014/main" id="{AE8AEDDB-816E-4330-928D-18AF419AFAB8}"/>
              </a:ext>
            </a:extLst>
          </p:cNvPr>
          <p:cNvSpPr txBox="1">
            <a:spLocks/>
          </p:cNvSpPr>
          <p:nvPr/>
        </p:nvSpPr>
        <p:spPr>
          <a:xfrm>
            <a:off x="6298857" y="4773705"/>
            <a:ext cx="554912" cy="4929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877" tIns="34877" rIns="34877" bIns="34877" numCol="1" spcCol="38100" rtlCol="0" anchor="ctr">
            <a:spAutoFit/>
          </a:bodyPr>
          <a:lstStyle/>
          <a:p>
            <a:pPr algn="ctr" defTabSz="401093" eaLnBrk="1" fontAlgn="auto">
              <a:spcBef>
                <a:spcPts val="0"/>
              </a:spcBef>
              <a:spcAft>
                <a:spcPts val="0"/>
              </a:spcAft>
            </a:pPr>
            <a:r>
              <a:rPr lang="en-GB" sz="2746">
                <a:solidFill>
                  <a:srgbClr val="000000"/>
                </a:solidFill>
                <a:latin typeface="Avenir Next LT Pro" panose="020B0504020202020204" pitchFamily="34" charset="0"/>
                <a:ea typeface="Helvetica Neue"/>
                <a:cs typeface="Helvetica Neue"/>
                <a:sym typeface="Helvetica Neue"/>
              </a:rPr>
              <a:t>“</a:t>
            </a:r>
            <a:endParaRPr lang="fr-FR" sz="2746">
              <a:solidFill>
                <a:srgbClr val="000000"/>
              </a:solidFill>
              <a:latin typeface="Avenir Next LT Pro" panose="020B0504020202020204" pitchFamily="34" charset="0"/>
              <a:ea typeface="Helvetica Neue"/>
              <a:cs typeface="Helvetica Neue"/>
              <a:sym typeface="Helvetica Neue"/>
            </a:endParaRPr>
          </a:p>
        </p:txBody>
      </p:sp>
      <p:sp>
        <p:nvSpPr>
          <p:cNvPr id="41" name="ZoneTexte 40">
            <a:extLst>
              <a:ext uri="{FF2B5EF4-FFF2-40B4-BE49-F238E27FC236}">
                <a16:creationId xmlns:a16="http://schemas.microsoft.com/office/drawing/2014/main" id="{79BFCD35-A654-898E-28C3-A13D7B537F13}"/>
              </a:ext>
            </a:extLst>
          </p:cNvPr>
          <p:cNvSpPr txBox="1">
            <a:spLocks/>
          </p:cNvSpPr>
          <p:nvPr/>
        </p:nvSpPr>
        <p:spPr>
          <a:xfrm>
            <a:off x="365631" y="1864410"/>
            <a:ext cx="6434076" cy="1169551"/>
          </a:xfrm>
          <a:prstGeom prst="rect">
            <a:avLst/>
          </a:prstGeom>
          <a:noFill/>
          <a:ln>
            <a:noFill/>
          </a:ln>
        </p:spPr>
        <p:txBody>
          <a:bodyPr wrap="square" rtlCol="0">
            <a:spAutoFit/>
          </a:bodyPr>
          <a:lstStyle/>
          <a:p>
            <a:pPr defTabSz="551706" eaLnBrk="1" fontAlgn="auto" hangingPunct="1">
              <a:spcBef>
                <a:spcPts val="0"/>
              </a:spcBef>
              <a:spcAft>
                <a:spcPts val="0"/>
              </a:spcAft>
            </a:pPr>
            <a:r>
              <a:rPr lang="fr-FR" sz="1400">
                <a:solidFill>
                  <a:srgbClr val="34BE54"/>
                </a:solidFill>
                <a:latin typeface="Avenir Next LT Pro" panose="020B0504020202020204" pitchFamily="34" charset="0"/>
              </a:rPr>
              <a:t>41% of the team </a:t>
            </a:r>
            <a:r>
              <a:rPr lang="fr-FR" sz="1400" err="1">
                <a:solidFill>
                  <a:srgbClr val="34BE54"/>
                </a:solidFill>
                <a:latin typeface="Avenir Next LT Pro" panose="020B0504020202020204" pitchFamily="34" charset="0"/>
              </a:rPr>
              <a:t>involved</a:t>
            </a:r>
            <a:r>
              <a:rPr lang="fr-FR" sz="1400">
                <a:solidFill>
                  <a:srgbClr val="34BE54"/>
                </a:solidFill>
                <a:latin typeface="Avenir Next LT Pro" panose="020B0504020202020204" pitchFamily="34" charset="0"/>
              </a:rPr>
              <a:t> in  portfolio management &amp; </a:t>
            </a:r>
            <a:r>
              <a:rPr lang="fr-FR" sz="1400" err="1">
                <a:solidFill>
                  <a:srgbClr val="34BE54"/>
                </a:solidFill>
                <a:latin typeface="Avenir Next LT Pro" panose="020B0504020202020204" pitchFamily="34" charset="0"/>
              </a:rPr>
              <a:t>research</a:t>
            </a:r>
            <a:r>
              <a:rPr lang="fr-FR" sz="1400">
                <a:solidFill>
                  <a:srgbClr val="34BE54"/>
                </a:solidFill>
                <a:latin typeface="Avenir Next LT Pro" panose="020B0504020202020204" pitchFamily="34" charset="0"/>
              </a:rPr>
              <a:t> (16 people)</a:t>
            </a:r>
          </a:p>
          <a:p>
            <a:pPr defTabSz="551706" eaLnBrk="1" fontAlgn="auto" hangingPunct="1">
              <a:spcBef>
                <a:spcPts val="0"/>
              </a:spcBef>
              <a:spcAft>
                <a:spcPts val="0"/>
              </a:spcAft>
            </a:pPr>
            <a:endParaRPr lang="fr-FR" sz="1400">
              <a:solidFill>
                <a:srgbClr val="34BE54"/>
              </a:solidFill>
              <a:latin typeface="Avenir Next LT Pro" panose="020B0504020202020204" pitchFamily="34" charset="0"/>
            </a:endParaRPr>
          </a:p>
          <a:p>
            <a:pPr marL="238602" indent="-238602" defTabSz="551706" eaLnBrk="1" fontAlgn="auto" hangingPunct="1">
              <a:spcBef>
                <a:spcPts val="0"/>
              </a:spcBef>
              <a:spcAft>
                <a:spcPts val="0"/>
              </a:spcAft>
              <a:buClr>
                <a:srgbClr val="4482F4"/>
              </a:buClr>
              <a:buFont typeface="Arial" panose="020B0604020202020204" pitchFamily="34" charset="0"/>
              <a:buChar char="•"/>
            </a:pPr>
            <a:r>
              <a:rPr lang="en-GB" sz="1400">
                <a:solidFill>
                  <a:srgbClr val="000000"/>
                </a:solidFill>
                <a:latin typeface="Avenir Next LT Pro" panose="020B0504020202020204" pitchFamily="34" charset="0"/>
              </a:rPr>
              <a:t>Identify issues, create solutions, and guarantee the rationality of solutions</a:t>
            </a:r>
          </a:p>
          <a:p>
            <a:pPr marL="238602" indent="-238602" defTabSz="551706" eaLnBrk="1" fontAlgn="auto" hangingPunct="1">
              <a:spcBef>
                <a:spcPts val="0"/>
              </a:spcBef>
              <a:spcAft>
                <a:spcPts val="0"/>
              </a:spcAft>
              <a:buClr>
                <a:srgbClr val="4482F4"/>
              </a:buClr>
              <a:buFont typeface="Arial" panose="020B0604020202020204" pitchFamily="34" charset="0"/>
              <a:buChar char="•"/>
            </a:pPr>
            <a:r>
              <a:rPr lang="fr-FR" sz="1400">
                <a:solidFill>
                  <a:srgbClr val="000000"/>
                </a:solidFill>
                <a:latin typeface="Avenir Next LT Pro" panose="020B0504020202020204" pitchFamily="34" charset="0"/>
              </a:rPr>
              <a:t>Product </a:t>
            </a:r>
            <a:r>
              <a:rPr lang="fr-FR" sz="1400" err="1">
                <a:solidFill>
                  <a:srgbClr val="000000"/>
                </a:solidFill>
                <a:latin typeface="Avenir Next LT Pro" panose="020B0504020202020204" pitchFamily="34" charset="0"/>
              </a:rPr>
              <a:t>research</a:t>
            </a:r>
            <a:r>
              <a:rPr lang="fr-FR" sz="1400">
                <a:solidFill>
                  <a:srgbClr val="000000"/>
                </a:solidFill>
                <a:latin typeface="Avenir Next LT Pro" panose="020B0504020202020204" pitchFamily="34" charset="0"/>
              </a:rPr>
              <a:t> &amp; </a:t>
            </a:r>
            <a:r>
              <a:rPr lang="fr-FR" sz="1400" err="1">
                <a:solidFill>
                  <a:srgbClr val="000000"/>
                </a:solidFill>
                <a:latin typeface="Avenir Next LT Pro" panose="020B0504020202020204" pitchFamily="34" charset="0"/>
              </a:rPr>
              <a:t>development</a:t>
            </a:r>
            <a:endParaRPr lang="fr-FR" sz="1400">
              <a:solidFill>
                <a:srgbClr val="000000"/>
              </a:solidFill>
              <a:latin typeface="Avenir Next LT Pro" panose="020B0504020202020204" pitchFamily="34" charset="0"/>
            </a:endParaRPr>
          </a:p>
          <a:p>
            <a:pPr marL="238602" indent="-238602" defTabSz="551706" eaLnBrk="1" fontAlgn="auto" hangingPunct="1">
              <a:spcBef>
                <a:spcPts val="0"/>
              </a:spcBef>
              <a:spcAft>
                <a:spcPts val="0"/>
              </a:spcAft>
              <a:buClr>
                <a:srgbClr val="4482F4"/>
              </a:buClr>
              <a:buFont typeface="Arial" panose="020B0604020202020204" pitchFamily="34" charset="0"/>
              <a:buChar char="•"/>
            </a:pPr>
            <a:r>
              <a:rPr lang="fr-FR" sz="1400" err="1">
                <a:solidFill>
                  <a:srgbClr val="000000"/>
                </a:solidFill>
                <a:latin typeface="Avenir Next LT Pro" panose="020B0504020202020204" pitchFamily="34" charset="0"/>
              </a:rPr>
              <a:t>Implementation</a:t>
            </a:r>
            <a:r>
              <a:rPr lang="fr-FR" sz="1400">
                <a:solidFill>
                  <a:srgbClr val="000000"/>
                </a:solidFill>
                <a:latin typeface="Avenir Next LT Pro" panose="020B0504020202020204" pitchFamily="34" charset="0"/>
              </a:rPr>
              <a:t> innovation</a:t>
            </a:r>
          </a:p>
        </p:txBody>
      </p:sp>
    </p:spTree>
    <p:custDataLst>
      <p:tags r:id="rId1"/>
    </p:custDataLst>
    <p:extLst>
      <p:ext uri="{BB962C8B-B14F-4D97-AF65-F5344CB8AC3E}">
        <p14:creationId xmlns:p14="http://schemas.microsoft.com/office/powerpoint/2010/main" val="854799966"/>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28BD61F-3A2D-4CBB-BE6D-8D7E8B71BA31}"/>
              </a:ext>
            </a:extLst>
          </p:cNvPr>
          <p:cNvSpPr>
            <a:spLocks noGrp="1"/>
          </p:cNvSpPr>
          <p:nvPr>
            <p:ph type="body" sz="quarter" idx="20"/>
          </p:nvPr>
        </p:nvSpPr>
        <p:spPr>
          <a:xfrm>
            <a:off x="450234" y="771504"/>
            <a:ext cx="8184990" cy="606722"/>
          </a:xfrm>
        </p:spPr>
        <p:txBody>
          <a:bodyPr/>
          <a:lstStyle/>
          <a:p>
            <a:r>
              <a:rPr lang="en-GB" cap="all"/>
              <a:t>AQR and Fama-French factor exposure</a:t>
            </a:r>
            <a:endParaRPr lang="en-GB" b="0" cap="all"/>
          </a:p>
          <a:p>
            <a:r>
              <a:rPr lang="en-GB" sz="1400" i="1" cap="all"/>
              <a:t>WORLD INCL. EM</a:t>
            </a:r>
            <a:endParaRPr lang="fr-FR" sz="1400" i="1" cap="all"/>
          </a:p>
        </p:txBody>
      </p:sp>
      <p:sp>
        <p:nvSpPr>
          <p:cNvPr id="9" name="TextBox 8">
            <a:extLst>
              <a:ext uri="{FF2B5EF4-FFF2-40B4-BE49-F238E27FC236}">
                <a16:creationId xmlns:a16="http://schemas.microsoft.com/office/drawing/2014/main" id="{EF2BF1D8-9CE0-9B3C-E755-FB4AAE087474}"/>
              </a:ext>
            </a:extLst>
          </p:cNvPr>
          <p:cNvSpPr txBox="1"/>
          <p:nvPr/>
        </p:nvSpPr>
        <p:spPr>
          <a:xfrm>
            <a:off x="450234" y="5666761"/>
            <a:ext cx="4805496" cy="93871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Factors are on AQR Global universe. S</a:t>
            </a:r>
            <a:r>
              <a:rPr kumimoji="0" lang="en-GB" sz="1100" b="0" i="0" u="none" strike="noStrike" kern="1200" cap="none" spc="0" normalizeH="0" baseline="0" noProof="0" err="1">
                <a:ln>
                  <a:noFill/>
                </a:ln>
                <a:solidFill>
                  <a:prstClr val="black"/>
                </a:solidFill>
                <a:effectLst/>
                <a:uLnTx/>
                <a:uFillTx/>
                <a:latin typeface="Avenir Next LT Pro" panose="020B0504020202020204" pitchFamily="34" charset="0"/>
                <a:ea typeface="MS PGothic" panose="020B0600070205080204" pitchFamily="34" charset="-128"/>
                <a:cs typeface="+mn-cs"/>
              </a:rPr>
              <a:t>ize</a:t>
            </a:r>
            <a:r>
              <a:rPr kumimoji="0" lang="en-GB" sz="11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 (SMB), Value (HML),</a:t>
            </a:r>
            <a:br>
              <a:rPr kumimoji="0" lang="en-GB" sz="11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br>
            <a:r>
              <a:rPr kumimoji="0" lang="en-GB" sz="11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Momentum (UMD), Quality (QMJ) and Betting against Beta (BAB).</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*indicates that the estimated coefficient is different from zero with a probability of 90%, ** with a probability of 95% and *** with a probability of 99%.</a:t>
            </a:r>
          </a:p>
        </p:txBody>
      </p:sp>
      <p:sp>
        <p:nvSpPr>
          <p:cNvPr id="4" name="TextBox 3">
            <a:extLst>
              <a:ext uri="{FF2B5EF4-FFF2-40B4-BE49-F238E27FC236}">
                <a16:creationId xmlns:a16="http://schemas.microsoft.com/office/drawing/2014/main" id="{A0EA984D-6C86-42D7-F1CA-3CFF705E2DB3}"/>
              </a:ext>
            </a:extLst>
          </p:cNvPr>
          <p:cNvSpPr txBox="1"/>
          <p:nvPr/>
        </p:nvSpPr>
        <p:spPr>
          <a:xfrm>
            <a:off x="668001" y="1636279"/>
            <a:ext cx="7749454" cy="584775"/>
          </a:xfrm>
          <a:prstGeom prst="rect">
            <a:avLst/>
          </a:prstGeom>
          <a:noFill/>
        </p:spPr>
        <p:txBody>
          <a:bodyPr wrap="square">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Traditional AQR and Fama French factors explain poorly TOBAM LBRTY's excess returns</a:t>
            </a:r>
          </a:p>
        </p:txBody>
      </p:sp>
      <p:graphicFrame>
        <p:nvGraphicFramePr>
          <p:cNvPr id="2" name="Table 1">
            <a:extLst>
              <a:ext uri="{FF2B5EF4-FFF2-40B4-BE49-F238E27FC236}">
                <a16:creationId xmlns:a16="http://schemas.microsoft.com/office/drawing/2014/main" id="{35FB989E-955F-ABA6-78FA-9076E782319D}"/>
              </a:ext>
            </a:extLst>
          </p:cNvPr>
          <p:cNvGraphicFramePr>
            <a:graphicFrameLocks noGrp="1"/>
          </p:cNvGraphicFramePr>
          <p:nvPr/>
        </p:nvGraphicFramePr>
        <p:xfrm>
          <a:off x="450234" y="2460858"/>
          <a:ext cx="4480695" cy="3155735"/>
        </p:xfrm>
        <a:graphic>
          <a:graphicData uri="http://schemas.openxmlformats.org/drawingml/2006/table">
            <a:tbl>
              <a:tblPr/>
              <a:tblGrid>
                <a:gridCol w="1493565">
                  <a:extLst>
                    <a:ext uri="{9D8B030D-6E8A-4147-A177-3AD203B41FA5}">
                      <a16:colId xmlns:a16="http://schemas.microsoft.com/office/drawing/2014/main" val="999758750"/>
                    </a:ext>
                  </a:extLst>
                </a:gridCol>
                <a:gridCol w="1493565">
                  <a:extLst>
                    <a:ext uri="{9D8B030D-6E8A-4147-A177-3AD203B41FA5}">
                      <a16:colId xmlns:a16="http://schemas.microsoft.com/office/drawing/2014/main" val="3708221734"/>
                    </a:ext>
                  </a:extLst>
                </a:gridCol>
                <a:gridCol w="1493565">
                  <a:extLst>
                    <a:ext uri="{9D8B030D-6E8A-4147-A177-3AD203B41FA5}">
                      <a16:colId xmlns:a16="http://schemas.microsoft.com/office/drawing/2014/main" val="2413083459"/>
                    </a:ext>
                  </a:extLst>
                </a:gridCol>
              </a:tblGrid>
              <a:tr h="871039">
                <a:tc>
                  <a:txBody>
                    <a:bodyPr/>
                    <a:lstStyle/>
                    <a:p>
                      <a:pPr algn="ctr" fontAlgn="ctr"/>
                      <a:r>
                        <a:rPr lang="en-GB" sz="1600" b="1" i="0" u="none" strike="noStrike">
                          <a:solidFill>
                            <a:srgbClr val="000000"/>
                          </a:solidFill>
                          <a:effectLst/>
                          <a:latin typeface="Calibri" panose="020F0502020204030204" pitchFamily="34" charset="0"/>
                        </a:rPr>
                        <a:t>AQR</a:t>
                      </a:r>
                    </a:p>
                    <a:p>
                      <a:pPr algn="ctr" fontAlgn="ctr"/>
                      <a:r>
                        <a:rPr lang="en-GB" sz="1600" b="1" i="0" u="none" strike="noStrike">
                          <a:solidFill>
                            <a:srgbClr val="000000"/>
                          </a:solidFill>
                          <a:effectLst/>
                          <a:latin typeface="Calibri" panose="020F0502020204030204" pitchFamily="34" charset="0"/>
                        </a:rPr>
                        <a:t>XR regression</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ctr" fontAlgn="ctr"/>
                      <a:r>
                        <a:rPr lang="en-GB" sz="1600" b="1" i="0" u="none" strike="noStrike">
                          <a:solidFill>
                            <a:srgbClr val="000000"/>
                          </a:solidFill>
                          <a:effectLst/>
                          <a:latin typeface="Calibri" panose="020F0502020204030204" pitchFamily="34" charset="0"/>
                        </a:rPr>
                        <a:t>Whitelisted Benchmark</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ctr" fontAlgn="ctr"/>
                      <a:r>
                        <a:rPr lang="en-GB" sz="1600" b="1" i="0" u="none" strike="noStrike">
                          <a:solidFill>
                            <a:srgbClr val="000000"/>
                          </a:solidFill>
                          <a:effectLst/>
                          <a:latin typeface="Calibri" panose="020F0502020204030204" pitchFamily="34" charset="0"/>
                        </a:rPr>
                        <a:t>TOBAM LBRTY</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1274178911"/>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Market</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ED7D31"/>
                      </a:solidFill>
                      <a:prstDash val="solid"/>
                      <a:round/>
                      <a:headEnd type="none" w="med" len="med"/>
                      <a:tailEnd type="none" w="med" len="med"/>
                    </a:lnT>
                    <a:lnB>
                      <a:noFill/>
                    </a:lnB>
                    <a:solidFill>
                      <a:srgbClr val="D9D9D9"/>
                    </a:solidFill>
                  </a:tcPr>
                </a:tc>
                <a:tc>
                  <a:txBody>
                    <a:bodyPr/>
                    <a:lstStyle/>
                    <a:p>
                      <a:pPr marL="0" algn="ctr" defTabSz="914400" rtl="0" eaLnBrk="1" fontAlgn="b" latinLnBrk="0" hangingPunct="1"/>
                      <a:r>
                        <a:rPr lang="en-GB" sz="1500" b="0" i="0" u="none" strike="noStrike" kern="1200">
                          <a:solidFill>
                            <a:schemeClr val="tx1"/>
                          </a:solidFill>
                          <a:effectLst/>
                          <a:latin typeface="Avenir Next LT Pro" panose="020B0504020202020204" pitchFamily="34" charset="0"/>
                          <a:ea typeface="+mn-ea"/>
                          <a:cs typeface="+mn-cs"/>
                        </a:rPr>
                        <a:t>1.7%***</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ED7D31"/>
                      </a:solidFill>
                      <a:prstDash val="solid"/>
                      <a:round/>
                      <a:headEnd type="none" w="med" len="med"/>
                      <a:tailEnd type="none" w="med" len="med"/>
                    </a:lnT>
                    <a:lnB>
                      <a:noFill/>
                    </a:lnB>
                    <a:solidFill>
                      <a:srgbClr val="D9D9D9"/>
                    </a:solidFill>
                  </a:tcPr>
                </a:tc>
                <a:tc>
                  <a:txBody>
                    <a:bodyPr/>
                    <a:lstStyle/>
                    <a:p>
                      <a:pPr marL="0" algn="ctr" defTabSz="914400" rtl="0" eaLnBrk="1" fontAlgn="b" latinLnBrk="0" hangingPunct="1"/>
                      <a:r>
                        <a:rPr lang="en-GB" sz="1500" b="0" i="0" u="none" strike="noStrike" kern="1200">
                          <a:solidFill>
                            <a:schemeClr val="tx1"/>
                          </a:solidFill>
                          <a:effectLst/>
                          <a:latin typeface="Avenir Next LT Pro" panose="020B0504020202020204" pitchFamily="34" charset="0"/>
                          <a:ea typeface="+mn-ea"/>
                          <a:cs typeface="+mn-cs"/>
                        </a:rPr>
                        <a:t>2.5%***</a:t>
                      </a:r>
                    </a:p>
                  </a:txBody>
                  <a:tcPr marL="9525" marR="9525" marT="9525" marB="0" anchor="ctr">
                    <a:lnL>
                      <a:noFill/>
                    </a:lnL>
                    <a:lnR>
                      <a:noFill/>
                    </a:lnR>
                    <a:lnT w="6350" cap="flat" cmpd="sng" algn="ctr">
                      <a:solidFill>
                        <a:srgbClr val="ED7D31"/>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827970241"/>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SMB</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GB" sz="1500" b="0" i="0" u="none" strike="noStrike" kern="1200">
                          <a:solidFill>
                            <a:schemeClr val="tx1"/>
                          </a:solidFill>
                          <a:effectLst/>
                          <a:latin typeface="Avenir Next LT Pro" panose="020B0504020202020204" pitchFamily="34" charset="0"/>
                          <a:ea typeface="+mn-ea"/>
                          <a:cs typeface="+mn-cs"/>
                        </a:rPr>
                        <a:t>-0.7%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marL="0" algn="ctr" defTabSz="914400" rtl="0" eaLnBrk="1" fontAlgn="b" latinLnBrk="0" hangingPunct="1"/>
                      <a:r>
                        <a:rPr lang="en-GB" sz="1500" b="0" i="0" u="none" strike="noStrike" kern="1200">
                          <a:solidFill>
                            <a:schemeClr val="tx1"/>
                          </a:solidFill>
                          <a:effectLst/>
                          <a:latin typeface="Avenir Next LT Pro" panose="020B0504020202020204" pitchFamily="34" charset="0"/>
                          <a:ea typeface="+mn-ea"/>
                          <a:cs typeface="+mn-cs"/>
                        </a:rPr>
                        <a:t>-2.8% </a:t>
                      </a:r>
                    </a:p>
                  </a:txBody>
                  <a:tcPr marL="9525" marR="9525" marT="9525" marB="0" anchor="ctr">
                    <a:lnL>
                      <a:noFill/>
                    </a:lnL>
                    <a:lnR>
                      <a:noFill/>
                    </a:lnR>
                    <a:lnT>
                      <a:noFill/>
                    </a:lnT>
                    <a:lnB>
                      <a:noFill/>
                    </a:lnB>
                  </a:tcPr>
                </a:tc>
                <a:extLst>
                  <a:ext uri="{0D108BD9-81ED-4DB2-BD59-A6C34878D82A}">
                    <a16:rowId xmlns:a16="http://schemas.microsoft.com/office/drawing/2014/main" val="2306412688"/>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HML</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marL="0" algn="ctr" defTabSz="914400" rtl="0" eaLnBrk="1" fontAlgn="b" latinLnBrk="0" hangingPunct="1"/>
                      <a:r>
                        <a:rPr lang="en-GB" sz="1500" b="0" i="0" u="none" strike="noStrike" kern="1200">
                          <a:solidFill>
                            <a:schemeClr val="tx1"/>
                          </a:solidFill>
                          <a:effectLst/>
                          <a:latin typeface="Avenir Next LT Pro" panose="020B0504020202020204" pitchFamily="34" charset="0"/>
                          <a:ea typeface="+mn-ea"/>
                          <a:cs typeface="+mn-cs"/>
                        </a:rPr>
                        <a:t>-7.5%***</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marL="0" algn="ctr" defTabSz="914400" rtl="0" eaLnBrk="1" fontAlgn="b" latinLnBrk="0" hangingPunct="1"/>
                      <a:r>
                        <a:rPr lang="en-GB" sz="1500" b="0" i="0" u="none" strike="noStrike" kern="1200">
                          <a:solidFill>
                            <a:schemeClr val="tx1"/>
                          </a:solidFill>
                          <a:effectLst/>
                          <a:latin typeface="Avenir Next LT Pro" panose="020B0504020202020204" pitchFamily="34" charset="0"/>
                          <a:ea typeface="+mn-ea"/>
                          <a:cs typeface="+mn-cs"/>
                        </a:rPr>
                        <a:t>-1.9%*</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3194181561"/>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UMD</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GB" sz="1500" b="0" i="0" u="none" strike="noStrike" kern="1200">
                          <a:solidFill>
                            <a:schemeClr val="tx1"/>
                          </a:solidFill>
                          <a:effectLst/>
                          <a:latin typeface="Avenir Next LT Pro" panose="020B0504020202020204" pitchFamily="34" charset="0"/>
                          <a:ea typeface="+mn-ea"/>
                          <a:cs typeface="+mn-cs"/>
                        </a:rPr>
                        <a:t>-0.7%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marL="0" algn="ctr" defTabSz="914400" rtl="0" eaLnBrk="1" fontAlgn="b" latinLnBrk="0" hangingPunct="1"/>
                      <a:r>
                        <a:rPr lang="en-GB" sz="1500" b="0" i="0" u="none" strike="noStrike" kern="1200">
                          <a:solidFill>
                            <a:schemeClr val="tx1"/>
                          </a:solidFill>
                          <a:effectLst/>
                          <a:latin typeface="Avenir Next LT Pro" panose="020B0504020202020204" pitchFamily="34" charset="0"/>
                          <a:ea typeface="+mn-ea"/>
                          <a:cs typeface="+mn-cs"/>
                        </a:rPr>
                        <a:t>-1.1% </a:t>
                      </a:r>
                    </a:p>
                  </a:txBody>
                  <a:tcPr marL="9525" marR="9525" marT="9525" marB="0" anchor="ctr">
                    <a:lnL>
                      <a:noFill/>
                    </a:lnL>
                    <a:lnR>
                      <a:noFill/>
                    </a:lnR>
                    <a:lnT>
                      <a:noFill/>
                    </a:lnT>
                    <a:lnB>
                      <a:noFill/>
                    </a:lnB>
                  </a:tcPr>
                </a:tc>
                <a:extLst>
                  <a:ext uri="{0D108BD9-81ED-4DB2-BD59-A6C34878D82A}">
                    <a16:rowId xmlns:a16="http://schemas.microsoft.com/office/drawing/2014/main" val="4195140420"/>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QMJ</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marL="0" algn="ctr" defTabSz="914400" rtl="0" eaLnBrk="1" fontAlgn="b" latinLnBrk="0" hangingPunct="1"/>
                      <a:r>
                        <a:rPr lang="en-GB" sz="1500" b="0" i="0" u="none" strike="noStrike" kern="1200">
                          <a:solidFill>
                            <a:schemeClr val="tx1"/>
                          </a:solidFill>
                          <a:effectLst/>
                          <a:latin typeface="Avenir Next LT Pro" panose="020B0504020202020204" pitchFamily="34" charset="0"/>
                          <a:ea typeface="+mn-ea"/>
                          <a:cs typeface="+mn-cs"/>
                        </a:rPr>
                        <a:t>6.2%***</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marL="0" algn="ctr" defTabSz="914400" rtl="0" eaLnBrk="1" fontAlgn="b" latinLnBrk="0" hangingPunct="1"/>
                      <a:r>
                        <a:rPr lang="en-GB" sz="1500" b="0" i="0" u="none" strike="noStrike" kern="1200">
                          <a:solidFill>
                            <a:schemeClr val="tx1"/>
                          </a:solidFill>
                          <a:effectLst/>
                          <a:latin typeface="Avenir Next LT Pro" panose="020B0504020202020204" pitchFamily="34" charset="0"/>
                          <a:ea typeface="+mn-ea"/>
                          <a:cs typeface="+mn-cs"/>
                        </a:rPr>
                        <a:t>10.9%***</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433281456"/>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BAB</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ED7D31"/>
                      </a:solidFill>
                      <a:prstDash val="solid"/>
                      <a:round/>
                      <a:headEnd type="none" w="med" len="med"/>
                      <a:tailEnd type="none" w="med" len="med"/>
                    </a:lnB>
                  </a:tcPr>
                </a:tc>
                <a:tc>
                  <a:txBody>
                    <a:bodyPr/>
                    <a:lstStyle/>
                    <a:p>
                      <a:pPr marL="0" algn="ctr" defTabSz="914400" rtl="0" eaLnBrk="1" fontAlgn="b" latinLnBrk="0" hangingPunct="1"/>
                      <a:r>
                        <a:rPr lang="en-GB" sz="1500" b="0" i="0" u="none" strike="noStrike" kern="1200">
                          <a:solidFill>
                            <a:schemeClr val="tx1"/>
                          </a:solidFill>
                          <a:effectLst/>
                          <a:latin typeface="Avenir Next LT Pro" panose="020B0504020202020204" pitchFamily="34" charset="0"/>
                          <a:ea typeface="+mn-ea"/>
                          <a:cs typeface="+mn-cs"/>
                        </a:rPr>
                        <a:t>-1% </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ED7D31"/>
                      </a:solidFill>
                      <a:prstDash val="solid"/>
                      <a:round/>
                      <a:headEnd type="none" w="med" len="med"/>
                      <a:tailEnd type="none" w="med" len="med"/>
                    </a:lnB>
                  </a:tcPr>
                </a:tc>
                <a:tc>
                  <a:txBody>
                    <a:bodyPr/>
                    <a:lstStyle/>
                    <a:p>
                      <a:pPr marL="0" algn="ctr" defTabSz="914400" rtl="0" eaLnBrk="1" fontAlgn="b" latinLnBrk="0" hangingPunct="1"/>
                      <a:r>
                        <a:rPr lang="en-GB" sz="1500" b="0" i="0" u="none" strike="noStrike" kern="1200">
                          <a:solidFill>
                            <a:schemeClr val="tx1"/>
                          </a:solidFill>
                          <a:effectLst/>
                          <a:latin typeface="Avenir Next LT Pro" panose="020B0504020202020204" pitchFamily="34" charset="0"/>
                          <a:ea typeface="+mn-ea"/>
                          <a:cs typeface="+mn-cs"/>
                        </a:rPr>
                        <a:t>-1.6% </a:t>
                      </a:r>
                    </a:p>
                  </a:txBody>
                  <a:tcPr marL="9525" marR="9525" marT="9525" marB="0" anchor="ctr">
                    <a:lnL>
                      <a:noFill/>
                    </a:lnL>
                    <a:lnR>
                      <a:noFill/>
                    </a:lnR>
                    <a:lnT>
                      <a:noFill/>
                    </a:lnT>
                    <a:lnB w="63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1105127055"/>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Alpha</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ED7D31"/>
                      </a:solidFill>
                      <a:prstDash val="solid"/>
                      <a:round/>
                      <a:headEnd type="none" w="med" len="med"/>
                      <a:tailEnd type="none" w="med" len="med"/>
                    </a:lnT>
                    <a:lnB>
                      <a:noFill/>
                    </a:lnB>
                    <a:solidFill>
                      <a:srgbClr val="D9D9D9"/>
                    </a:solidFill>
                  </a:tcPr>
                </a:tc>
                <a:tc>
                  <a:txBody>
                    <a:bodyPr/>
                    <a:lstStyle/>
                    <a:p>
                      <a:pPr marL="0" algn="ctr" defTabSz="914400" rtl="0" eaLnBrk="1" fontAlgn="b" latinLnBrk="0" hangingPunct="1"/>
                      <a:r>
                        <a:rPr lang="en-GB" sz="1500" b="0" i="0" u="none" strike="noStrike" kern="1200">
                          <a:solidFill>
                            <a:schemeClr val="tx1"/>
                          </a:solidFill>
                          <a:effectLst/>
                          <a:latin typeface="Avenir Next LT Pro" panose="020B0504020202020204" pitchFamily="34" charset="0"/>
                          <a:ea typeface="+mn-ea"/>
                          <a:cs typeface="+mn-cs"/>
                        </a:rPr>
                        <a:t>0.6% </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ED7D31"/>
                      </a:solidFill>
                      <a:prstDash val="solid"/>
                      <a:round/>
                      <a:headEnd type="none" w="med" len="med"/>
                      <a:tailEnd type="none" w="med" len="med"/>
                    </a:lnT>
                    <a:lnB>
                      <a:noFill/>
                    </a:lnB>
                    <a:solidFill>
                      <a:srgbClr val="D9D9D9"/>
                    </a:solidFill>
                  </a:tcPr>
                </a:tc>
                <a:tc>
                  <a:txBody>
                    <a:bodyPr/>
                    <a:lstStyle/>
                    <a:p>
                      <a:pPr marL="0" algn="ctr" defTabSz="914400" rtl="0" eaLnBrk="1" fontAlgn="b" latinLnBrk="0" hangingPunct="1"/>
                      <a:r>
                        <a:rPr lang="en-GB" sz="1500" b="0" i="0" u="none" strike="noStrike" kern="1200">
                          <a:solidFill>
                            <a:schemeClr val="tx1"/>
                          </a:solidFill>
                          <a:effectLst/>
                          <a:latin typeface="Avenir Next LT Pro" panose="020B0504020202020204" pitchFamily="34" charset="0"/>
                          <a:ea typeface="+mn-ea"/>
                          <a:cs typeface="+mn-cs"/>
                        </a:rPr>
                        <a:t>0.7% </a:t>
                      </a:r>
                    </a:p>
                  </a:txBody>
                  <a:tcPr marL="9525" marR="9525" marT="9525" marB="0" anchor="ctr">
                    <a:lnL>
                      <a:noFill/>
                    </a:lnL>
                    <a:lnR>
                      <a:noFill/>
                    </a:lnR>
                    <a:lnT w="6350" cap="flat" cmpd="sng" algn="ctr">
                      <a:solidFill>
                        <a:srgbClr val="ED7D31"/>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644221601"/>
                  </a:ext>
                </a:extLst>
              </a:tr>
              <a:tr h="285587">
                <a:tc>
                  <a:txBody>
                    <a:bodyPr/>
                    <a:lstStyle/>
                    <a:p>
                      <a:pPr algn="ctr" fontAlgn="ctr"/>
                      <a:r>
                        <a:rPr lang="en-GB" sz="1600" b="1" i="0" u="none" strike="noStrike">
                          <a:solidFill>
                            <a:srgbClr val="000000"/>
                          </a:solidFill>
                          <a:effectLst/>
                          <a:latin typeface="Avenir Next LT Pro" panose="020B0504020202020204" pitchFamily="34" charset="0"/>
                        </a:rPr>
                        <a:t>R²</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4472C4"/>
                      </a:solidFill>
                      <a:prstDash val="solid"/>
                      <a:round/>
                      <a:headEnd type="none" w="med" len="med"/>
                      <a:tailEnd type="none" w="med" len="med"/>
                    </a:lnB>
                  </a:tcPr>
                </a:tc>
                <a:tc>
                  <a:txBody>
                    <a:bodyPr/>
                    <a:lstStyle/>
                    <a:p>
                      <a:pPr marL="0" algn="ctr" defTabSz="914400" rtl="0" eaLnBrk="1" fontAlgn="b" latinLnBrk="0" hangingPunct="1"/>
                      <a:r>
                        <a:rPr lang="en-GB" sz="1500" b="0" i="0" u="none" strike="noStrike" kern="1200">
                          <a:solidFill>
                            <a:schemeClr val="tx1"/>
                          </a:solidFill>
                          <a:effectLst/>
                          <a:latin typeface="Avenir Next LT Pro" panose="020B0504020202020204" pitchFamily="34" charset="0"/>
                          <a:ea typeface="+mn-ea"/>
                          <a:cs typeface="+mn-cs"/>
                        </a:rPr>
                        <a:t>21%</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4472C4"/>
                      </a:solidFill>
                      <a:prstDash val="solid"/>
                      <a:round/>
                      <a:headEnd type="none" w="med" len="med"/>
                      <a:tailEnd type="none" w="med" len="med"/>
                    </a:lnB>
                  </a:tcPr>
                </a:tc>
                <a:tc>
                  <a:txBody>
                    <a:bodyPr/>
                    <a:lstStyle/>
                    <a:p>
                      <a:pPr marL="0" algn="ctr" defTabSz="914400" rtl="0" eaLnBrk="1" fontAlgn="b" latinLnBrk="0" hangingPunct="1"/>
                      <a:r>
                        <a:rPr lang="en-GB" sz="1500" b="0" i="0" u="none" strike="noStrike" kern="1200">
                          <a:solidFill>
                            <a:schemeClr val="tx1"/>
                          </a:solidFill>
                          <a:effectLst/>
                          <a:latin typeface="Avenir Next LT Pro" panose="020B0504020202020204" pitchFamily="34" charset="0"/>
                          <a:ea typeface="+mn-ea"/>
                          <a:cs typeface="+mn-cs"/>
                        </a:rPr>
                        <a:t>7%</a:t>
                      </a:r>
                    </a:p>
                  </a:txBody>
                  <a:tcPr marL="9525" marR="9525" marT="9525" marB="0" anchor="ctr">
                    <a:lnL>
                      <a:noFill/>
                    </a:lnL>
                    <a:lnR>
                      <a:noFill/>
                    </a:lnR>
                    <a:lnT>
                      <a:noFill/>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063877015"/>
                  </a:ext>
                </a:extLst>
              </a:tr>
            </a:tbl>
          </a:graphicData>
        </a:graphic>
      </p:graphicFrame>
      <p:graphicFrame>
        <p:nvGraphicFramePr>
          <p:cNvPr id="6" name="Table 5">
            <a:extLst>
              <a:ext uri="{FF2B5EF4-FFF2-40B4-BE49-F238E27FC236}">
                <a16:creationId xmlns:a16="http://schemas.microsoft.com/office/drawing/2014/main" id="{A6E1EF9C-E21B-438A-2592-A5AD0E8A89EB}"/>
              </a:ext>
            </a:extLst>
          </p:cNvPr>
          <p:cNvGraphicFramePr>
            <a:graphicFrameLocks noGrp="1"/>
          </p:cNvGraphicFramePr>
          <p:nvPr/>
        </p:nvGraphicFramePr>
        <p:xfrm>
          <a:off x="5442888" y="2471249"/>
          <a:ext cx="4085577" cy="3155736"/>
        </p:xfrm>
        <a:graphic>
          <a:graphicData uri="http://schemas.openxmlformats.org/drawingml/2006/table">
            <a:tbl>
              <a:tblPr/>
              <a:tblGrid>
                <a:gridCol w="1361859">
                  <a:extLst>
                    <a:ext uri="{9D8B030D-6E8A-4147-A177-3AD203B41FA5}">
                      <a16:colId xmlns:a16="http://schemas.microsoft.com/office/drawing/2014/main" val="3973272890"/>
                    </a:ext>
                  </a:extLst>
                </a:gridCol>
                <a:gridCol w="1361859">
                  <a:extLst>
                    <a:ext uri="{9D8B030D-6E8A-4147-A177-3AD203B41FA5}">
                      <a16:colId xmlns:a16="http://schemas.microsoft.com/office/drawing/2014/main" val="426223471"/>
                    </a:ext>
                  </a:extLst>
                </a:gridCol>
                <a:gridCol w="1361859">
                  <a:extLst>
                    <a:ext uri="{9D8B030D-6E8A-4147-A177-3AD203B41FA5}">
                      <a16:colId xmlns:a16="http://schemas.microsoft.com/office/drawing/2014/main" val="2454580729"/>
                    </a:ext>
                  </a:extLst>
                </a:gridCol>
              </a:tblGrid>
              <a:tr h="871040">
                <a:tc>
                  <a:txBody>
                    <a:bodyPr/>
                    <a:lstStyle/>
                    <a:p>
                      <a:pPr algn="ctr" fontAlgn="ctr"/>
                      <a:r>
                        <a:rPr lang="en-GB" sz="1600" b="1" i="0" u="none" strike="noStrike">
                          <a:solidFill>
                            <a:srgbClr val="000000"/>
                          </a:solidFill>
                          <a:effectLst/>
                          <a:latin typeface="Calibri" panose="020F0502020204030204" pitchFamily="34" charset="0"/>
                        </a:rPr>
                        <a:t>Fama-French XR regression</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ctr" fontAlgn="ctr"/>
                      <a:r>
                        <a:rPr lang="en-GB" sz="1600" b="1" i="0" u="none" strike="noStrike">
                          <a:solidFill>
                            <a:srgbClr val="000000"/>
                          </a:solidFill>
                          <a:effectLst/>
                          <a:latin typeface="Calibri" panose="020F0502020204030204" pitchFamily="34" charset="0"/>
                        </a:rPr>
                        <a:t>Whitelisted Benchmark</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ctr" fontAlgn="ctr"/>
                      <a:r>
                        <a:rPr lang="en-GB" sz="1600" b="1" i="0" u="none" strike="noStrike">
                          <a:solidFill>
                            <a:srgbClr val="000000"/>
                          </a:solidFill>
                          <a:effectLst/>
                          <a:latin typeface="Calibri" panose="020F0502020204030204" pitchFamily="34" charset="0"/>
                        </a:rPr>
                        <a:t>TOBAM LBRTY</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2219594395"/>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Market</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ED7D31"/>
                      </a:solidFill>
                      <a:prstDash val="solid"/>
                      <a:round/>
                      <a:headEnd type="none" w="med" len="med"/>
                      <a:tailEnd type="none" w="med" len="med"/>
                    </a:lnT>
                    <a:lnB>
                      <a:noFill/>
                    </a:lnB>
                    <a:solidFill>
                      <a:srgbClr val="D9D9D9"/>
                    </a:solidFill>
                  </a:tcPr>
                </a:tc>
                <a:tc>
                  <a:txBody>
                    <a:bodyPr/>
                    <a:lstStyle/>
                    <a:p>
                      <a:pPr algn="ctr" fontAlgn="b"/>
                      <a:r>
                        <a:rPr lang="en-GB" sz="1500" b="0" i="0" u="none" strike="noStrike">
                          <a:effectLst/>
                          <a:latin typeface="Avenir Next LT Pro" panose="020B0504020202020204" pitchFamily="34" charset="0"/>
                        </a:rPr>
                        <a:t>0.2% </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ED7D31"/>
                      </a:solidFill>
                      <a:prstDash val="solid"/>
                      <a:round/>
                      <a:headEnd type="none" w="med" len="med"/>
                      <a:tailEnd type="none" w="med" len="med"/>
                    </a:lnT>
                    <a:lnB>
                      <a:noFill/>
                    </a:lnB>
                    <a:solidFill>
                      <a:srgbClr val="D9D9D9"/>
                    </a:solidFill>
                  </a:tcPr>
                </a:tc>
                <a:tc>
                  <a:txBody>
                    <a:bodyPr/>
                    <a:lstStyle/>
                    <a:p>
                      <a:pPr algn="ctr" fontAlgn="b"/>
                      <a:r>
                        <a:rPr lang="en-GB" sz="1500" b="0" i="0" u="none" strike="noStrike">
                          <a:effectLst/>
                          <a:latin typeface="Avenir Next LT Pro" panose="020B0504020202020204" pitchFamily="34" charset="0"/>
                        </a:rPr>
                        <a:t>0.1% </a:t>
                      </a:r>
                    </a:p>
                  </a:txBody>
                  <a:tcPr marL="9525" marR="9525" marT="9525" marB="0" anchor="ctr">
                    <a:lnL>
                      <a:noFill/>
                    </a:lnL>
                    <a:lnR>
                      <a:noFill/>
                    </a:lnR>
                    <a:lnT w="6350" cap="flat" cmpd="sng" algn="ctr">
                      <a:solidFill>
                        <a:srgbClr val="ED7D31"/>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179784281"/>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SMB</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500" b="0" i="0" u="none" strike="noStrike">
                          <a:effectLst/>
                          <a:latin typeface="Avenir Next LT Pro" panose="020B0504020202020204" pitchFamily="34" charset="0"/>
                        </a:rPr>
                        <a:t>-7.8%***</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500" b="0" i="0" u="none" strike="noStrike">
                          <a:effectLst/>
                          <a:latin typeface="Avenir Next LT Pro" panose="020B0504020202020204" pitchFamily="34" charset="0"/>
                        </a:rPr>
                        <a:t>-14.0%***</a:t>
                      </a:r>
                    </a:p>
                  </a:txBody>
                  <a:tcPr marL="9525" marR="9525" marT="9525" marB="0" anchor="ctr">
                    <a:lnL>
                      <a:noFill/>
                    </a:lnL>
                    <a:lnR>
                      <a:noFill/>
                    </a:lnR>
                    <a:lnT>
                      <a:noFill/>
                    </a:lnT>
                    <a:lnB>
                      <a:noFill/>
                    </a:lnB>
                  </a:tcPr>
                </a:tc>
                <a:extLst>
                  <a:ext uri="{0D108BD9-81ED-4DB2-BD59-A6C34878D82A}">
                    <a16:rowId xmlns:a16="http://schemas.microsoft.com/office/drawing/2014/main" val="4137958137"/>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HML</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GB" sz="1500" b="0" i="0" u="none" strike="noStrike">
                          <a:effectLst/>
                          <a:latin typeface="Avenir Next LT Pro" panose="020B05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ctr" fontAlgn="b"/>
                      <a:r>
                        <a:rPr lang="en-GB" sz="1500" b="0" i="0" u="none" strike="noStrike">
                          <a:effectLst/>
                          <a:latin typeface="Avenir Next LT Pro" panose="020B0504020202020204" pitchFamily="34" charset="0"/>
                        </a:rPr>
                        <a:t>-2.1% </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2980132172"/>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RMW</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500" b="0" i="0" u="none" strike="noStrike">
                          <a:effectLst/>
                          <a:latin typeface="Avenir Next LT Pro" panose="020B0504020202020204" pitchFamily="34" charset="0"/>
                        </a:rPr>
                        <a:t>4.7%***</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500" b="0" i="0" u="none" strike="noStrike">
                          <a:effectLst/>
                          <a:latin typeface="Avenir Next LT Pro" panose="020B0504020202020204" pitchFamily="34" charset="0"/>
                        </a:rPr>
                        <a:t>8.2%***</a:t>
                      </a:r>
                    </a:p>
                  </a:txBody>
                  <a:tcPr marL="9525" marR="9525" marT="9525" marB="0" anchor="ctr">
                    <a:lnL>
                      <a:noFill/>
                    </a:lnL>
                    <a:lnR>
                      <a:noFill/>
                    </a:lnR>
                    <a:lnT>
                      <a:noFill/>
                    </a:lnT>
                    <a:lnB>
                      <a:noFill/>
                    </a:lnB>
                  </a:tcPr>
                </a:tc>
                <a:extLst>
                  <a:ext uri="{0D108BD9-81ED-4DB2-BD59-A6C34878D82A}">
                    <a16:rowId xmlns:a16="http://schemas.microsoft.com/office/drawing/2014/main" val="4110739902"/>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CMA</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GB" sz="1500" b="0" i="0" u="none" strike="noStrike">
                          <a:effectLst/>
                          <a:latin typeface="Avenir Next LT Pro" panose="020B0504020202020204" pitchFamily="34" charset="0"/>
                        </a:rPr>
                        <a:t>3.1%**</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ctr" fontAlgn="b"/>
                      <a:r>
                        <a:rPr lang="en-GB" sz="1500" b="0" i="0" u="none" strike="noStrike">
                          <a:effectLst/>
                          <a:latin typeface="Avenir Next LT Pro" panose="020B0504020202020204" pitchFamily="34" charset="0"/>
                        </a:rPr>
                        <a:t>5.5%**</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1329651178"/>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WML</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ED7D31"/>
                      </a:solidFill>
                      <a:prstDash val="solid"/>
                      <a:round/>
                      <a:headEnd type="none" w="med" len="med"/>
                      <a:tailEnd type="none" w="med" len="med"/>
                    </a:lnB>
                  </a:tcPr>
                </a:tc>
                <a:tc>
                  <a:txBody>
                    <a:bodyPr/>
                    <a:lstStyle/>
                    <a:p>
                      <a:pPr algn="ctr" fontAlgn="b"/>
                      <a:r>
                        <a:rPr lang="en-GB" sz="1500" b="0" i="0" u="none" strike="noStrike">
                          <a:effectLst/>
                          <a:latin typeface="Avenir Next LT Pro" panose="020B0504020202020204" pitchFamily="34" charset="0"/>
                        </a:rPr>
                        <a:t>-0.9%**</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ED7D31"/>
                      </a:solidFill>
                      <a:prstDash val="solid"/>
                      <a:round/>
                      <a:headEnd type="none" w="med" len="med"/>
                      <a:tailEnd type="none" w="med" len="med"/>
                    </a:lnB>
                  </a:tcPr>
                </a:tc>
                <a:tc>
                  <a:txBody>
                    <a:bodyPr/>
                    <a:lstStyle/>
                    <a:p>
                      <a:pPr algn="ctr" fontAlgn="b"/>
                      <a:r>
                        <a:rPr lang="en-GB" sz="1500" b="0" i="0" u="none" strike="noStrike">
                          <a:effectLst/>
                          <a:latin typeface="Avenir Next LT Pro" panose="020B0504020202020204" pitchFamily="34" charset="0"/>
                        </a:rPr>
                        <a:t>-0.7% </a:t>
                      </a:r>
                    </a:p>
                  </a:txBody>
                  <a:tcPr marL="9525" marR="9525" marT="9525" marB="0" anchor="ctr">
                    <a:lnL>
                      <a:noFill/>
                    </a:lnL>
                    <a:lnR>
                      <a:noFill/>
                    </a:lnR>
                    <a:lnT>
                      <a:noFill/>
                    </a:lnT>
                    <a:lnB w="63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2991703666"/>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Alpha</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ED7D31"/>
                      </a:solidFill>
                      <a:prstDash val="solid"/>
                      <a:round/>
                      <a:headEnd type="none" w="med" len="med"/>
                      <a:tailEnd type="none" w="med" len="med"/>
                    </a:lnT>
                    <a:lnB>
                      <a:noFill/>
                    </a:lnB>
                    <a:solidFill>
                      <a:srgbClr val="D9D9D9"/>
                    </a:solidFill>
                  </a:tcPr>
                </a:tc>
                <a:tc>
                  <a:txBody>
                    <a:bodyPr/>
                    <a:lstStyle/>
                    <a:p>
                      <a:pPr algn="ctr" fontAlgn="b"/>
                      <a:r>
                        <a:rPr lang="en-GB" sz="1500" b="0" i="0" u="none" strike="noStrike">
                          <a:effectLst/>
                          <a:latin typeface="Avenir Next LT Pro" panose="020B0504020202020204" pitchFamily="34" charset="0"/>
                        </a:rPr>
                        <a:t>0.6% </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ED7D31"/>
                      </a:solidFill>
                      <a:prstDash val="solid"/>
                      <a:round/>
                      <a:headEnd type="none" w="med" len="med"/>
                      <a:tailEnd type="none" w="med" len="med"/>
                    </a:lnT>
                    <a:lnB>
                      <a:noFill/>
                    </a:lnB>
                    <a:solidFill>
                      <a:srgbClr val="D9D9D9"/>
                    </a:solidFill>
                  </a:tcPr>
                </a:tc>
                <a:tc>
                  <a:txBody>
                    <a:bodyPr/>
                    <a:lstStyle/>
                    <a:p>
                      <a:pPr algn="ctr" fontAlgn="b"/>
                      <a:r>
                        <a:rPr lang="en-GB" sz="1500" b="0" i="0" u="none" strike="noStrike">
                          <a:effectLst/>
                          <a:latin typeface="Avenir Next LT Pro" panose="020B0504020202020204" pitchFamily="34" charset="0"/>
                        </a:rPr>
                        <a:t>0.7% </a:t>
                      </a:r>
                    </a:p>
                  </a:txBody>
                  <a:tcPr marL="9525" marR="9525" marT="9525" marB="0" anchor="ctr">
                    <a:lnL>
                      <a:noFill/>
                    </a:lnL>
                    <a:lnR>
                      <a:noFill/>
                    </a:lnR>
                    <a:lnT w="6350" cap="flat" cmpd="sng" algn="ctr">
                      <a:solidFill>
                        <a:srgbClr val="ED7D31"/>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018604847"/>
                  </a:ext>
                </a:extLst>
              </a:tr>
              <a:tr h="285587">
                <a:tc>
                  <a:txBody>
                    <a:bodyPr/>
                    <a:lstStyle/>
                    <a:p>
                      <a:pPr algn="ctr" fontAlgn="ctr"/>
                      <a:r>
                        <a:rPr lang="en-GB" sz="1600" b="1" i="0" u="none" strike="noStrike">
                          <a:solidFill>
                            <a:srgbClr val="000000"/>
                          </a:solidFill>
                          <a:effectLst/>
                          <a:latin typeface="Avenir Next LT Pro" panose="020B0504020202020204" pitchFamily="34" charset="0"/>
                        </a:rPr>
                        <a:t>R²</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4472C4"/>
                      </a:solidFill>
                      <a:prstDash val="solid"/>
                      <a:round/>
                      <a:headEnd type="none" w="med" len="med"/>
                      <a:tailEnd type="none" w="med" len="med"/>
                    </a:lnB>
                  </a:tcPr>
                </a:tc>
                <a:tc>
                  <a:txBody>
                    <a:bodyPr/>
                    <a:lstStyle/>
                    <a:p>
                      <a:pPr algn="ctr" fontAlgn="b"/>
                      <a:r>
                        <a:rPr lang="en-GB" sz="1500" b="0" i="0" u="none" strike="noStrike">
                          <a:effectLst/>
                          <a:latin typeface="Avenir Next LT Pro" panose="020B0504020202020204" pitchFamily="34" charset="0"/>
                        </a:rPr>
                        <a:t>26%</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4472C4"/>
                      </a:solidFill>
                      <a:prstDash val="solid"/>
                      <a:round/>
                      <a:headEnd type="none" w="med" len="med"/>
                      <a:tailEnd type="none" w="med" len="med"/>
                    </a:lnB>
                  </a:tcPr>
                </a:tc>
                <a:tc>
                  <a:txBody>
                    <a:bodyPr/>
                    <a:lstStyle/>
                    <a:p>
                      <a:pPr algn="ctr" fontAlgn="b"/>
                      <a:r>
                        <a:rPr lang="en-GB" sz="1500" b="0" i="0" u="none" strike="noStrike">
                          <a:effectLst/>
                          <a:latin typeface="Avenir Next LT Pro" panose="020B0504020202020204" pitchFamily="34" charset="0"/>
                        </a:rPr>
                        <a:t>14%</a:t>
                      </a:r>
                    </a:p>
                  </a:txBody>
                  <a:tcPr marL="9525" marR="9525" marT="9525" marB="0" anchor="ctr">
                    <a:lnL>
                      <a:noFill/>
                    </a:lnL>
                    <a:lnR>
                      <a:noFill/>
                    </a:lnR>
                    <a:lnT>
                      <a:noFill/>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042922864"/>
                  </a:ext>
                </a:extLst>
              </a:tr>
            </a:tbl>
          </a:graphicData>
        </a:graphic>
      </p:graphicFrame>
      <p:sp>
        <p:nvSpPr>
          <p:cNvPr id="10" name="TextBox 9">
            <a:extLst>
              <a:ext uri="{FF2B5EF4-FFF2-40B4-BE49-F238E27FC236}">
                <a16:creationId xmlns:a16="http://schemas.microsoft.com/office/drawing/2014/main" id="{55EC674F-F6FF-29CF-C515-802AA2872057}"/>
              </a:ext>
            </a:extLst>
          </p:cNvPr>
          <p:cNvSpPr txBox="1"/>
          <p:nvPr/>
        </p:nvSpPr>
        <p:spPr>
          <a:xfrm>
            <a:off x="0" y="7115264"/>
            <a:ext cx="9329530" cy="611642"/>
          </a:xfrm>
          <a:prstGeom prst="rect">
            <a:avLst/>
          </a:prstGeom>
          <a:noFill/>
        </p:spPr>
        <p:txBody>
          <a:bodyPr wrap="square">
            <a:spAutoFit/>
          </a:bodyPr>
          <a:lstStyle/>
          <a:p>
            <a:pPr marL="28575" marR="0" lvl="0" indent="0" algn="l" defTabSz="914400" rtl="0" eaLnBrk="0" fontAlgn="base" latinLnBrk="0" hangingPunct="0">
              <a:lnSpc>
                <a:spcPct val="107000"/>
              </a:lnSpc>
              <a:spcBef>
                <a:spcPct val="0"/>
              </a:spcBef>
              <a:spcAft>
                <a:spcPts val="800"/>
              </a:spcAft>
              <a:buClrTx/>
              <a:buSzTx/>
              <a:buFontTx/>
              <a:buNone/>
              <a:tabLst/>
              <a:defRPr/>
            </a:pPr>
            <a:r>
              <a:rPr kumimoji="0" lang="en-GB" sz="800" b="0" i="1"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The period covered is from September 2008 to June 2024. Source AQR; Kenneth website and TOBAM. Returns reflect back tested data for the entire time provided. Back tested results are for information purposes only. They are intended to illustrate how the Strategy may have behaved had it been launched. Warning: Past performance is not an indicator or a guarantee of future performance. The value of your investment and income received from it can go down as well as up and you may not get back the full amount invested. Performance details provided are in reference index specific local currency</a:t>
            </a:r>
            <a:r>
              <a:rPr kumimoji="0" lang="en-GB" sz="800" b="0" i="0" u="none" strike="noStrike" kern="1200" cap="none" spc="0" normalizeH="0" baseline="0" noProof="0">
                <a:ln>
                  <a:noFill/>
                </a:ln>
                <a:solidFill>
                  <a:srgbClr val="FFFFFF"/>
                </a:solidFill>
                <a:effectLst/>
                <a:uLnTx/>
                <a:uFillTx/>
                <a:latin typeface="Avenir Next LT Pro" panose="020B0504020202020204" pitchFamily="34" charset="0"/>
                <a:ea typeface="MS PGothic" panose="020B0600070205080204" pitchFamily="34" charset="-128"/>
                <a:cs typeface="+mn-cs"/>
              </a:rPr>
              <a:t>.</a:t>
            </a:r>
            <a:endParaRPr kumimoji="0" lang="en-GB" sz="800" b="0" i="1"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endParaRPr>
          </a:p>
        </p:txBody>
      </p:sp>
      <p:sp>
        <p:nvSpPr>
          <p:cNvPr id="11" name="TextBox 10">
            <a:extLst>
              <a:ext uri="{FF2B5EF4-FFF2-40B4-BE49-F238E27FC236}">
                <a16:creationId xmlns:a16="http://schemas.microsoft.com/office/drawing/2014/main" id="{D424ED3A-55A6-8CA6-C928-AB1F206E257B}"/>
              </a:ext>
            </a:extLst>
          </p:cNvPr>
          <p:cNvSpPr txBox="1"/>
          <p:nvPr/>
        </p:nvSpPr>
        <p:spPr>
          <a:xfrm>
            <a:off x="5255730" y="5616593"/>
            <a:ext cx="4617140" cy="93871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Factors are on Developed universe. S</a:t>
            </a:r>
            <a:r>
              <a:rPr kumimoji="0" lang="en-GB" sz="1100" b="0" i="0" u="none" strike="noStrike" kern="1200" cap="none" spc="0" normalizeH="0" baseline="0" noProof="0" err="1">
                <a:ln>
                  <a:noFill/>
                </a:ln>
                <a:solidFill>
                  <a:prstClr val="black"/>
                </a:solidFill>
                <a:effectLst/>
                <a:uLnTx/>
                <a:uFillTx/>
                <a:latin typeface="Avenir Next LT Pro" panose="020B0504020202020204" pitchFamily="34" charset="0"/>
                <a:ea typeface="MS PGothic" panose="020B0600070205080204" pitchFamily="34" charset="-128"/>
                <a:cs typeface="+mn-cs"/>
              </a:rPr>
              <a:t>ize</a:t>
            </a:r>
            <a:r>
              <a:rPr kumimoji="0" lang="en-GB" sz="11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 (SMB), Value (HML),</a:t>
            </a:r>
            <a:br>
              <a:rPr kumimoji="0" lang="en-GB" sz="11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br>
            <a:r>
              <a:rPr kumimoji="0" lang="en-GB" sz="11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Quality(RMW&amp;CMA), M</a:t>
            </a:r>
            <a:r>
              <a:rPr kumimoji="0" lang="en-GB" sz="1100" b="0" i="0" u="none" strike="noStrike" kern="1200" cap="none" spc="0" normalizeH="0" baseline="0" noProof="0" err="1">
                <a:ln>
                  <a:noFill/>
                </a:ln>
                <a:solidFill>
                  <a:prstClr val="black"/>
                </a:solidFill>
                <a:effectLst/>
                <a:uLnTx/>
                <a:uFillTx/>
                <a:latin typeface="Avenir Next LT Pro" panose="020B0504020202020204" pitchFamily="34" charset="0"/>
                <a:ea typeface="MS PGothic" panose="020B0600070205080204" pitchFamily="34" charset="-128"/>
                <a:cs typeface="+mn-cs"/>
              </a:rPr>
              <a:t>omentum</a:t>
            </a:r>
            <a:r>
              <a:rPr kumimoji="0" lang="en-GB" sz="11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 (WML)</a:t>
            </a:r>
            <a:br>
              <a:rPr kumimoji="0" lang="en-GB" sz="11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br>
            <a:r>
              <a:rPr kumimoji="0" lang="en-GB" sz="11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*indicates that the estimated coefficient is different from zero with a probability of 90%, ** with a probability of 95% and *** with a probability of 99%.</a:t>
            </a:r>
          </a:p>
        </p:txBody>
      </p:sp>
    </p:spTree>
    <p:extLst>
      <p:ext uri="{BB962C8B-B14F-4D97-AF65-F5344CB8AC3E}">
        <p14:creationId xmlns:p14="http://schemas.microsoft.com/office/powerpoint/2010/main" val="83786777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450234" y="771504"/>
            <a:ext cx="8184990" cy="412856"/>
          </a:xfrm>
        </p:spPr>
        <p:txBody>
          <a:bodyPr/>
          <a:lstStyle/>
          <a:p>
            <a:r>
              <a:rPr lang="en-US" cap="all"/>
              <a:t>TOBAM LBRTY Tracking error decomposition</a:t>
            </a:r>
          </a:p>
          <a:p>
            <a:r>
              <a:rPr lang="en-GB" sz="1400" i="1" cap="all"/>
              <a:t>World including </a:t>
            </a:r>
            <a:r>
              <a:rPr lang="en-GB" sz="1400" i="1" cap="all" err="1"/>
              <a:t>em</a:t>
            </a:r>
            <a:endParaRPr lang="fr-FR" sz="1400" i="1" cap="all"/>
          </a:p>
          <a:p>
            <a:r>
              <a:rPr lang="en-US" sz="1400" cap="all"/>
              <a:t> </a:t>
            </a:r>
            <a:br>
              <a:rPr lang="en-US" cap="all"/>
            </a:br>
            <a:endParaRPr lang="fr-FR" cap="all"/>
          </a:p>
          <a:p>
            <a:br>
              <a:rPr lang="en-US" b="0" cap="all">
                <a:highlight>
                  <a:srgbClr val="00FFFF"/>
                </a:highlight>
              </a:rPr>
            </a:br>
            <a:endParaRPr lang="fr-FR" sz="1236" i="1" cap="all">
              <a:highlight>
                <a:srgbClr val="00FFFF"/>
              </a:highlight>
            </a:endParaRPr>
          </a:p>
          <a:p>
            <a:endParaRPr lang="en-GB"/>
          </a:p>
        </p:txBody>
      </p:sp>
      <p:sp>
        <p:nvSpPr>
          <p:cNvPr id="4" name="TextBox 3">
            <a:extLst>
              <a:ext uri="{FF2B5EF4-FFF2-40B4-BE49-F238E27FC236}">
                <a16:creationId xmlns:a16="http://schemas.microsoft.com/office/drawing/2014/main" id="{CA9B198F-D8B5-3344-645E-76A4FA0F7653}"/>
              </a:ext>
            </a:extLst>
          </p:cNvPr>
          <p:cNvSpPr txBox="1"/>
          <p:nvPr/>
        </p:nvSpPr>
        <p:spPr>
          <a:xfrm>
            <a:off x="545529" y="2046813"/>
            <a:ext cx="8614710" cy="604204"/>
          </a:xfrm>
          <a:prstGeom prst="rect">
            <a:avLst/>
          </a:prstGeom>
          <a:noFill/>
        </p:spPr>
        <p:txBody>
          <a:bodyPr wrap="square">
            <a:spAutoFit/>
          </a:bodyPr>
          <a:lstStyle/>
          <a:p>
            <a:pPr marL="28575" algn="just">
              <a:lnSpc>
                <a:spcPct val="107000"/>
              </a:lnSpc>
              <a:spcAft>
                <a:spcPts val="800"/>
              </a:spcAft>
            </a:pPr>
            <a:r>
              <a:rPr lang="en-GB" sz="1600">
                <a:latin typeface="Avenir Next LT Pro" panose="020B0504020202020204" pitchFamily="34" charset="0"/>
              </a:rPr>
              <a:t>Majority of the TE vs. parent index and 44% of the TE vs. Whitelisted Benchmark is due to the reduction of exposure to authoritarian countries</a:t>
            </a:r>
          </a:p>
        </p:txBody>
      </p:sp>
      <p:sp>
        <p:nvSpPr>
          <p:cNvPr id="2" name="TextBox 1">
            <a:extLst>
              <a:ext uri="{FF2B5EF4-FFF2-40B4-BE49-F238E27FC236}">
                <a16:creationId xmlns:a16="http://schemas.microsoft.com/office/drawing/2014/main" id="{90EF3FDF-1B25-384E-75FA-5D26D824186F}"/>
              </a:ext>
            </a:extLst>
          </p:cNvPr>
          <p:cNvSpPr txBox="1"/>
          <p:nvPr/>
        </p:nvSpPr>
        <p:spPr>
          <a:xfrm>
            <a:off x="7759578" y="6273001"/>
            <a:ext cx="1964975" cy="215444"/>
          </a:xfrm>
          <a:prstGeom prst="rect">
            <a:avLst/>
          </a:prstGeom>
          <a:noFill/>
        </p:spPr>
        <p:txBody>
          <a:bodyPr wrap="square" rtlCol="0">
            <a:spAutoFit/>
          </a:bodyPr>
          <a:lstStyle/>
          <a:p>
            <a:r>
              <a:rPr lang="en-US" sz="800" i="1">
                <a:latin typeface="Helvetica LT Std" panose="020B0504020202020204" pitchFamily="34" charset="0"/>
              </a:rPr>
              <a:t>Source: TOBAM</a:t>
            </a:r>
            <a:endParaRPr lang="en-GB" sz="800" i="1">
              <a:latin typeface="Helvetica LT Std" panose="020B0504020202020204" pitchFamily="34" charset="0"/>
            </a:endParaRPr>
          </a:p>
        </p:txBody>
      </p:sp>
      <p:sp>
        <p:nvSpPr>
          <p:cNvPr id="16" name="TextBox 15">
            <a:extLst>
              <a:ext uri="{FF2B5EF4-FFF2-40B4-BE49-F238E27FC236}">
                <a16:creationId xmlns:a16="http://schemas.microsoft.com/office/drawing/2014/main" id="{4D0AAF49-ECD4-B5A7-87DA-83B727EE5108}"/>
              </a:ext>
            </a:extLst>
          </p:cNvPr>
          <p:cNvSpPr txBox="1"/>
          <p:nvPr/>
        </p:nvSpPr>
        <p:spPr>
          <a:xfrm>
            <a:off x="1158463" y="6270830"/>
            <a:ext cx="4876548" cy="546368"/>
          </a:xfrm>
          <a:prstGeom prst="rect">
            <a:avLst/>
          </a:prstGeom>
          <a:noFill/>
        </p:spPr>
        <p:txBody>
          <a:bodyPr wrap="square">
            <a:spAutoFit/>
          </a:bodyPr>
          <a:lstStyle/>
          <a:p>
            <a:pPr marL="28575" algn="just">
              <a:lnSpc>
                <a:spcPct val="107000"/>
              </a:lnSpc>
              <a:spcAft>
                <a:spcPts val="800"/>
              </a:spcAft>
            </a:pPr>
            <a:r>
              <a:rPr lang="en-GB" sz="1100">
                <a:latin typeface="Helvetica LT Std Light" pitchFamily="34" charset="0"/>
              </a:rPr>
              <a:t>TCR = Total contribution to tracking error</a:t>
            </a:r>
          </a:p>
          <a:p>
            <a:pPr marL="28575" algn="just">
              <a:lnSpc>
                <a:spcPct val="107000"/>
              </a:lnSpc>
              <a:spcAft>
                <a:spcPts val="800"/>
              </a:spcAft>
            </a:pPr>
            <a:r>
              <a:rPr lang="en-GB" sz="1100">
                <a:latin typeface="Helvetica LT Std Light" pitchFamily="34" charset="0"/>
              </a:rPr>
              <a:t>PCR = Percentage contributions to tracking error</a:t>
            </a:r>
          </a:p>
        </p:txBody>
      </p:sp>
      <p:graphicFrame>
        <p:nvGraphicFramePr>
          <p:cNvPr id="7" name="Table 6">
            <a:extLst>
              <a:ext uri="{FF2B5EF4-FFF2-40B4-BE49-F238E27FC236}">
                <a16:creationId xmlns:a16="http://schemas.microsoft.com/office/drawing/2014/main" id="{796396FA-36F0-0011-AB4F-7392E6704402}"/>
              </a:ext>
            </a:extLst>
          </p:cNvPr>
          <p:cNvGraphicFramePr>
            <a:graphicFrameLocks noGrp="1"/>
          </p:cNvGraphicFramePr>
          <p:nvPr>
            <p:extLst>
              <p:ext uri="{D42A27DB-BD31-4B8C-83A1-F6EECF244321}">
                <p14:modId xmlns:p14="http://schemas.microsoft.com/office/powerpoint/2010/main" val="1437263224"/>
              </p:ext>
            </p:extLst>
          </p:nvPr>
        </p:nvGraphicFramePr>
        <p:xfrm>
          <a:off x="1279264" y="2713918"/>
          <a:ext cx="7462802" cy="3429386"/>
        </p:xfrm>
        <a:graphic>
          <a:graphicData uri="http://schemas.openxmlformats.org/drawingml/2006/table">
            <a:tbl>
              <a:tblPr/>
              <a:tblGrid>
                <a:gridCol w="2053982">
                  <a:extLst>
                    <a:ext uri="{9D8B030D-6E8A-4147-A177-3AD203B41FA5}">
                      <a16:colId xmlns:a16="http://schemas.microsoft.com/office/drawing/2014/main" val="243157793"/>
                    </a:ext>
                  </a:extLst>
                </a:gridCol>
                <a:gridCol w="1352205">
                  <a:extLst>
                    <a:ext uri="{9D8B030D-6E8A-4147-A177-3AD203B41FA5}">
                      <a16:colId xmlns:a16="http://schemas.microsoft.com/office/drawing/2014/main" val="462399037"/>
                    </a:ext>
                  </a:extLst>
                </a:gridCol>
                <a:gridCol w="1352205">
                  <a:extLst>
                    <a:ext uri="{9D8B030D-6E8A-4147-A177-3AD203B41FA5}">
                      <a16:colId xmlns:a16="http://schemas.microsoft.com/office/drawing/2014/main" val="2379187253"/>
                    </a:ext>
                  </a:extLst>
                </a:gridCol>
                <a:gridCol w="1352205">
                  <a:extLst>
                    <a:ext uri="{9D8B030D-6E8A-4147-A177-3AD203B41FA5}">
                      <a16:colId xmlns:a16="http://schemas.microsoft.com/office/drawing/2014/main" val="2234869414"/>
                    </a:ext>
                  </a:extLst>
                </a:gridCol>
                <a:gridCol w="1352205">
                  <a:extLst>
                    <a:ext uri="{9D8B030D-6E8A-4147-A177-3AD203B41FA5}">
                      <a16:colId xmlns:a16="http://schemas.microsoft.com/office/drawing/2014/main" val="3633442254"/>
                    </a:ext>
                  </a:extLst>
                </a:gridCol>
              </a:tblGrid>
              <a:tr h="741100">
                <a:tc>
                  <a:txBody>
                    <a:bodyPr/>
                    <a:lstStyle/>
                    <a:p>
                      <a:pPr algn="ctr" fontAlgn="ctr"/>
                      <a:r>
                        <a:rPr lang="en-GB" sz="1600" b="0" i="0" u="none" strike="noStrike">
                          <a:effectLst/>
                          <a:latin typeface="Avenir Next LT Pro" panose="020B0504020202020204" pitchFamily="34" charset="0"/>
                        </a:rPr>
                        <a:t>World (Including EM)         Nov 2009 - Jun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GB" sz="1600" b="0" i="0" u="none" strike="noStrike">
                          <a:effectLst/>
                          <a:latin typeface="Avenir Next LT Pro" panose="020B0504020202020204" pitchFamily="34" charset="0"/>
                        </a:rPr>
                        <a:t>Tracking error attribution vs. </a:t>
                      </a:r>
                      <a:r>
                        <a:rPr lang="en-GB" sz="1600" b="1" i="0" u="sng" strike="noStrike">
                          <a:effectLst/>
                          <a:latin typeface="Avenir Next LT Pro" panose="020B0504020202020204" pitchFamily="34" charset="0"/>
                        </a:rPr>
                        <a:t>Parent Index</a:t>
                      </a:r>
                      <a:endParaRPr lang="en-GB" sz="1600" b="0" i="0" u="none" strike="noStrike">
                        <a:effectLst/>
                        <a:latin typeface="Avenir Next LT Pro" panose="020B05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lgn="ctr" fontAlgn="b"/>
                      <a:r>
                        <a:rPr lang="en-GB" sz="1600" b="0" i="0" u="none" strike="noStrike">
                          <a:effectLst/>
                          <a:latin typeface="Avenir Next LT Pro" panose="020B0504020202020204" pitchFamily="34" charset="0"/>
                        </a:rPr>
                        <a:t>Tracking error attribution vs. </a:t>
                      </a:r>
                      <a:r>
                        <a:rPr lang="en-GB" sz="1600" b="1" i="0" u="sng" strike="noStrike">
                          <a:effectLst/>
                          <a:latin typeface="Avenir Next LT Pro" panose="020B0504020202020204" pitchFamily="34" charset="0"/>
                        </a:rPr>
                        <a:t>Whitelisted Benchmark</a:t>
                      </a:r>
                      <a:endParaRPr lang="en-GB" sz="1600" b="0" i="0" u="none" strike="noStrike">
                        <a:effectLst/>
                        <a:latin typeface="Avenir Next LT Pro" panose="020B05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992546730"/>
                  </a:ext>
                </a:extLst>
              </a:tr>
              <a:tr h="579991">
                <a:tc>
                  <a:txBody>
                    <a:bodyPr/>
                    <a:lstStyle/>
                    <a:p>
                      <a:pPr algn="ctr" fontAlgn="ctr"/>
                      <a:r>
                        <a:rPr lang="en-GB" sz="1600" b="1" i="1" u="none" strike="noStrike">
                          <a:solidFill>
                            <a:srgbClr val="000000"/>
                          </a:solidFill>
                          <a:effectLst/>
                          <a:latin typeface="Avenir Next LT Pro" panose="020B0504020202020204" pitchFamily="34" charset="0"/>
                        </a:rPr>
                        <a:t>Risk factor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600" b="1" i="0" u="none" strike="noStrike">
                          <a:solidFill>
                            <a:srgbClr val="000000"/>
                          </a:solidFill>
                          <a:effectLst/>
                          <a:latin typeface="Avenir Next LT Pro" panose="020B0504020202020204" pitchFamily="34" charset="0"/>
                        </a:rPr>
                        <a:t>TCR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600" b="1" i="0" u="none" strike="noStrike">
                          <a:solidFill>
                            <a:srgbClr val="000000"/>
                          </a:solidFill>
                          <a:effectLst/>
                          <a:latin typeface="Avenir Next LT Pro" panose="020B0504020202020204" pitchFamily="34" charset="0"/>
                        </a:rPr>
                        <a:t>PCR</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600" b="1" i="0" u="none" strike="noStrike">
                          <a:solidFill>
                            <a:srgbClr val="000000"/>
                          </a:solidFill>
                          <a:effectLst/>
                          <a:latin typeface="Avenir Next LT Pro" panose="020B0504020202020204" pitchFamily="34" charset="0"/>
                        </a:rPr>
                        <a:t> TCR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600" b="1" i="0" u="none" strike="noStrike">
                          <a:solidFill>
                            <a:srgbClr val="000000"/>
                          </a:solidFill>
                          <a:effectLst/>
                          <a:latin typeface="Avenir Next LT Pro" panose="020B0504020202020204" pitchFamily="34" charset="0"/>
                        </a:rPr>
                        <a:t> PCR</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4817876"/>
                  </a:ext>
                </a:extLst>
              </a:tr>
              <a:tr h="322218">
                <a:tc>
                  <a:txBody>
                    <a:bodyPr/>
                    <a:lstStyle/>
                    <a:p>
                      <a:pPr algn="ctr" fontAlgn="b"/>
                      <a:r>
                        <a:rPr lang="en-GB" sz="1600" b="0" i="0" u="none" strike="noStrike">
                          <a:solidFill>
                            <a:srgbClr val="000000"/>
                          </a:solidFill>
                          <a:effectLst/>
                          <a:latin typeface="Avenir Next LT Pro" panose="020B0504020202020204" pitchFamily="34" charset="0"/>
                        </a:rPr>
                        <a:t>Market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6.6%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6.4%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774490583"/>
                  </a:ext>
                </a:extLst>
              </a:tr>
              <a:tr h="322218">
                <a:tc>
                  <a:txBody>
                    <a:bodyPr/>
                    <a:lstStyle/>
                    <a:p>
                      <a:pPr algn="ctr" fontAlgn="b"/>
                      <a:r>
                        <a:rPr lang="en-GB" sz="1600" b="0" i="0" u="none" strike="noStrike">
                          <a:solidFill>
                            <a:srgbClr val="000000"/>
                          </a:solidFill>
                          <a:effectLst/>
                          <a:latin typeface="Avenir Next LT Pro" panose="020B0504020202020204" pitchFamily="34" charset="0"/>
                        </a:rPr>
                        <a:t>Authoritarian countries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600" b="0" i="0" u="none" strike="noStrike">
                          <a:effectLst/>
                          <a:latin typeface="Avenir Next LT Pro" panose="020B0504020202020204" pitchFamily="34" charset="0"/>
                        </a:rPr>
                        <a:t>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a:txBody>
                    <a:bodyPr/>
                    <a:lstStyle/>
                    <a:p>
                      <a:pPr algn="ctr" fontAlgn="b"/>
                      <a:r>
                        <a:rPr lang="en-GB" sz="1600" b="1" i="0" u="none" strike="noStrike">
                          <a:solidFill>
                            <a:schemeClr val="tx2"/>
                          </a:solidFill>
                          <a:effectLst/>
                          <a:latin typeface="Avenir Next LT Pro" panose="020B0504020202020204" pitchFamily="34" charset="0"/>
                        </a:rPr>
                        <a:t>6.8%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600" b="0" i="0" u="none" strike="noStrike">
                          <a:effectLst/>
                          <a:latin typeface="Avenir Next LT Pro" panose="020B0504020202020204" pitchFamily="34" charset="0"/>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a:txBody>
                    <a:bodyPr/>
                    <a:lstStyle/>
                    <a:p>
                      <a:pPr algn="ctr" fontAlgn="b"/>
                      <a:r>
                        <a:rPr lang="en-GB" sz="1600" b="0" i="0" u="none" strike="noStrike">
                          <a:effectLst/>
                          <a:latin typeface="Avenir Next LT Pro" panose="020B0504020202020204" pitchFamily="34" charset="0"/>
                        </a:rPr>
                        <a:t>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90864919"/>
                  </a:ext>
                </a:extLst>
              </a:tr>
              <a:tr h="322218">
                <a:tc>
                  <a:txBody>
                    <a:bodyPr/>
                    <a:lstStyle/>
                    <a:p>
                      <a:pPr algn="ctr" fontAlgn="b"/>
                      <a:r>
                        <a:rPr lang="en-GB" sz="1600" b="0" i="0" u="none" strike="noStrike">
                          <a:solidFill>
                            <a:srgbClr val="000000"/>
                          </a:solidFill>
                          <a:effectLst/>
                          <a:latin typeface="Avenir Next LT Pro" panose="020B0504020202020204" pitchFamily="34" charset="0"/>
                        </a:rPr>
                        <a:t>Indirect exposure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D9D9D9"/>
                    </a:solidFill>
                  </a:tcPr>
                </a:tc>
                <a:tc>
                  <a:txBody>
                    <a:bodyPr/>
                    <a:lstStyle/>
                    <a:p>
                      <a:pPr algn="ctr" fontAlgn="b"/>
                      <a:r>
                        <a:rPr lang="en-GB" sz="1600" b="1" i="0" u="none" strike="noStrike">
                          <a:solidFill>
                            <a:schemeClr val="tx2"/>
                          </a:solidFill>
                          <a:effectLst/>
                          <a:latin typeface="Avenir Next LT Pro" panose="020B0504020202020204" pitchFamily="34" charset="0"/>
                        </a:rPr>
                        <a:t>55.0%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D9D9D9"/>
                    </a:solidFill>
                  </a:tcPr>
                </a:tc>
                <a:tc>
                  <a:txBody>
                    <a:bodyPr/>
                    <a:lstStyle/>
                    <a:p>
                      <a:pPr algn="ctr" fontAlgn="b"/>
                      <a:r>
                        <a:rPr lang="en-GB" sz="1600" b="1" i="0" u="none" strike="noStrike">
                          <a:solidFill>
                            <a:schemeClr val="tx2"/>
                          </a:solidFill>
                          <a:effectLst/>
                          <a:latin typeface="Avenir Next LT Pro" panose="020B0504020202020204" pitchFamily="34" charset="0"/>
                        </a:rPr>
                        <a:t>43.9%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177529457"/>
                  </a:ext>
                </a:extLst>
              </a:tr>
              <a:tr h="322218">
                <a:tc>
                  <a:txBody>
                    <a:bodyPr/>
                    <a:lstStyle/>
                    <a:p>
                      <a:pPr algn="ctr" fontAlgn="b"/>
                      <a:r>
                        <a:rPr lang="en-GB" sz="1600" b="0" i="0" u="none" strike="noStrike">
                          <a:solidFill>
                            <a:srgbClr val="000000"/>
                          </a:solidFill>
                          <a:effectLst/>
                          <a:latin typeface="Avenir Next LT Pro" panose="020B0504020202020204" pitchFamily="34" charset="0"/>
                        </a:rPr>
                        <a:t>Sector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600" b="0" i="0" u="none" strike="noStrike">
                          <a:effectLst/>
                          <a:latin typeface="Avenir Next LT Pro" panose="020B0504020202020204" pitchFamily="34" charset="0"/>
                        </a:rPr>
                        <a:t>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a:txBody>
                    <a:bodyPr/>
                    <a:lstStyle/>
                    <a:p>
                      <a:pPr algn="ctr" fontAlgn="b"/>
                      <a:r>
                        <a:rPr lang="en-GB" sz="1600" b="0" i="0" u="none" strike="noStrike">
                          <a:effectLst/>
                          <a:latin typeface="Avenir Next LT Pro" panose="020B0504020202020204" pitchFamily="34" charset="0"/>
                        </a:rPr>
                        <a:t>9.0%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600" b="0" i="0" u="none" strike="noStrike">
                          <a:effectLst/>
                          <a:latin typeface="Avenir Next LT Pro" panose="020B0504020202020204" pitchFamily="34" charset="0"/>
                        </a:rPr>
                        <a:t>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a:txBody>
                    <a:bodyPr/>
                    <a:lstStyle/>
                    <a:p>
                      <a:pPr algn="ctr" fontAlgn="b"/>
                      <a:r>
                        <a:rPr lang="en-GB" sz="1600" b="0" i="0" u="none" strike="noStrike">
                          <a:effectLst/>
                          <a:latin typeface="Avenir Next LT Pro" panose="020B0504020202020204" pitchFamily="34" charset="0"/>
                        </a:rPr>
                        <a:t>14.5%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67096234"/>
                  </a:ext>
                </a:extLst>
              </a:tr>
              <a:tr h="322218">
                <a:tc>
                  <a:txBody>
                    <a:bodyPr/>
                    <a:lstStyle/>
                    <a:p>
                      <a:pPr algn="ctr" fontAlgn="b"/>
                      <a:r>
                        <a:rPr lang="en-GB" sz="1600" b="0" i="0" u="none" strike="noStrike">
                          <a:solidFill>
                            <a:srgbClr val="000000"/>
                          </a:solidFill>
                          <a:effectLst/>
                          <a:latin typeface="Avenir Next LT Pro" panose="020B0504020202020204" pitchFamily="34" charset="0"/>
                        </a:rPr>
                        <a:t>Residuals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600" b="0" i="0" u="none" strike="noStrike">
                          <a:effectLst/>
                          <a:latin typeface="Avenir Next LT Pro" panose="020B05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600" b="0" i="0" u="none" strike="noStrike">
                          <a:effectLst/>
                          <a:latin typeface="Avenir Next LT Pro" panose="020B0504020202020204" pitchFamily="34" charset="0"/>
                        </a:rPr>
                        <a:t>22.5%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600" b="0" i="0" u="none" strike="noStrike">
                          <a:effectLst/>
                          <a:latin typeface="Avenir Next LT Pro" panose="020B05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600" b="0" i="0" u="none" strike="noStrike">
                          <a:effectLst/>
                          <a:latin typeface="Avenir Next LT Pro" panose="020B0504020202020204" pitchFamily="34" charset="0"/>
                        </a:rPr>
                        <a:t>35.2%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621119"/>
                  </a:ext>
                </a:extLst>
              </a:tr>
              <a:tr h="322218">
                <a:tc>
                  <a:txBody>
                    <a:bodyPr/>
                    <a:lstStyle/>
                    <a:p>
                      <a:pPr algn="ctr" fontAlgn="b"/>
                      <a:r>
                        <a:rPr lang="en-GB" sz="1600" b="0" i="1" u="none" strike="noStrike">
                          <a:solidFill>
                            <a:srgbClr val="000000"/>
                          </a:solidFill>
                          <a:effectLst/>
                          <a:latin typeface="Avenir Next LT Pro" panose="020B0504020202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effectLst/>
                          <a:latin typeface="Avenir Next LT Pro" panose="020B050402020202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effectLst/>
                          <a:latin typeface="Avenir Next LT Pro" panose="020B0504020202020204" pitchFamily="34" charset="0"/>
                        </a:rPr>
                        <a:t>100.0%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effectLst/>
                          <a:latin typeface="Avenir Next LT Pro" panose="020B050402020202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effectLst/>
                          <a:latin typeface="Avenir Next LT Pro" panose="020B0504020202020204" pitchFamily="34" charset="0"/>
                        </a:rPr>
                        <a:t>100.0%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3138532"/>
                  </a:ext>
                </a:extLst>
              </a:tr>
            </a:tbl>
          </a:graphicData>
        </a:graphic>
      </p:graphicFrame>
    </p:spTree>
    <p:extLst>
      <p:ext uri="{BB962C8B-B14F-4D97-AF65-F5344CB8AC3E}">
        <p14:creationId xmlns:p14="http://schemas.microsoft.com/office/powerpoint/2010/main" val="2835592741"/>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4B5C1-E6F1-77BD-92BD-E96C9FCA6E73}"/>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0F61F64-543B-0325-D36C-8ABED3694AB6}"/>
              </a:ext>
            </a:extLst>
          </p:cNvPr>
          <p:cNvSpPr>
            <a:spLocks noGrp="1"/>
          </p:cNvSpPr>
          <p:nvPr>
            <p:ph type="body" sz="quarter" idx="16"/>
          </p:nvPr>
        </p:nvSpPr>
        <p:spPr>
          <a:xfrm>
            <a:off x="412148" y="671072"/>
            <a:ext cx="8781279" cy="6797858"/>
          </a:xfrm>
        </p:spPr>
        <p:txBody>
          <a:bodyPr/>
          <a:lstStyle/>
          <a:p>
            <a:pPr marL="458055" indent="-458055">
              <a:lnSpc>
                <a:spcPct val="350000"/>
              </a:lnSpc>
              <a:buClr>
                <a:srgbClr val="F38B30"/>
              </a:buClr>
              <a:buSzPct val="350000"/>
            </a:pPr>
            <a:r>
              <a:rPr lang="en-GB" sz="1691" dirty="0"/>
              <a:t> </a:t>
            </a:r>
            <a:r>
              <a:rPr lang="en-GB" sz="1691" dirty="0">
                <a:sym typeface="Helvetica Neue Medium"/>
              </a:rPr>
              <a:t>Introduction to TOBAM and Anti-Benchmark</a:t>
            </a:r>
          </a:p>
          <a:p>
            <a:pPr marL="458055" indent="-458055">
              <a:lnSpc>
                <a:spcPct val="350000"/>
              </a:lnSpc>
              <a:buClr>
                <a:srgbClr val="34BE54"/>
              </a:buClr>
              <a:buSzPct val="350000"/>
            </a:pPr>
            <a:r>
              <a:rPr lang="fr-FR" sz="1691" dirty="0"/>
              <a:t>TOBAM Product </a:t>
            </a:r>
            <a:r>
              <a:rPr lang="fr-FR" sz="1691" dirty="0" err="1"/>
              <a:t>Offering</a:t>
            </a:r>
            <a:endParaRPr lang="fr-FR" sz="1691" dirty="0"/>
          </a:p>
          <a:p>
            <a:pPr marL="458055" indent="-458055">
              <a:lnSpc>
                <a:spcPct val="350000"/>
              </a:lnSpc>
              <a:buClr>
                <a:srgbClr val="34BE54"/>
              </a:buClr>
              <a:buSzPct val="350000"/>
            </a:pPr>
            <a:endParaRPr lang="fr-FR" sz="1691" dirty="0"/>
          </a:p>
          <a:p>
            <a:pPr marL="458055" indent="-458055">
              <a:lnSpc>
                <a:spcPct val="350000"/>
              </a:lnSpc>
              <a:buClr>
                <a:srgbClr val="34BE54"/>
              </a:buClr>
              <a:buSzPct val="350000"/>
            </a:pPr>
            <a:endParaRPr lang="en-GB" sz="1691" dirty="0"/>
          </a:p>
          <a:p>
            <a:pPr marL="458055" indent="-458055">
              <a:lnSpc>
                <a:spcPct val="350000"/>
              </a:lnSpc>
              <a:buClr>
                <a:srgbClr val="4482F4"/>
              </a:buClr>
              <a:buSzPct val="350000"/>
            </a:pPr>
            <a:endParaRPr lang="en-GB" sz="1691" dirty="0"/>
          </a:p>
          <a:p>
            <a:pPr marL="458055" indent="-458055">
              <a:lnSpc>
                <a:spcPct val="350000"/>
              </a:lnSpc>
              <a:buClr>
                <a:srgbClr val="4482F4"/>
              </a:buClr>
              <a:buSzPct val="350000"/>
            </a:pPr>
            <a:r>
              <a:rPr lang="en-GB" sz="1691" dirty="0"/>
              <a:t>Conclusion</a:t>
            </a:r>
          </a:p>
          <a:p>
            <a:pPr marL="458055" indent="-458055">
              <a:lnSpc>
                <a:spcPct val="350000"/>
              </a:lnSpc>
              <a:buClr>
                <a:srgbClr val="FF7005"/>
              </a:buClr>
              <a:buSzPct val="350000"/>
            </a:pPr>
            <a:r>
              <a:rPr lang="en-GB" sz="1691" dirty="0"/>
              <a:t> Appendix</a:t>
            </a:r>
          </a:p>
        </p:txBody>
      </p:sp>
      <p:sp>
        <p:nvSpPr>
          <p:cNvPr id="2" name="Rectangle 1">
            <a:extLst>
              <a:ext uri="{FF2B5EF4-FFF2-40B4-BE49-F238E27FC236}">
                <a16:creationId xmlns:a16="http://schemas.microsoft.com/office/drawing/2014/main" id="{46A02A02-FDFB-727D-341A-BC47BCC0D337}"/>
              </a:ext>
            </a:extLst>
          </p:cNvPr>
          <p:cNvSpPr/>
          <p:nvPr/>
        </p:nvSpPr>
        <p:spPr>
          <a:xfrm>
            <a:off x="1993446" y="3477583"/>
            <a:ext cx="5618682" cy="1184836"/>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5901" tIns="42950" rIns="85901" bIns="42950" numCol="1" spcCol="0" rtlCol="0" fromWordArt="0" anchor="ctr" anchorCtr="0" forceAA="0" compatLnSpc="1">
            <a:prstTxWarp prst="textNoShape">
              <a:avLst/>
            </a:prstTxWarp>
            <a:noAutofit/>
          </a:bodyPr>
          <a:lstStyle/>
          <a:p>
            <a:pPr marL="285750" indent="-285750" defTabSz="481153" eaLnBrk="1" fontAlgn="auto" hangingPunct="1">
              <a:spcBef>
                <a:spcPts val="0"/>
              </a:spcBef>
              <a:spcAft>
                <a:spcPts val="0"/>
              </a:spcAft>
              <a:buClr>
                <a:srgbClr val="34BE54"/>
              </a:buClr>
              <a:buFont typeface="Arial" panose="020B0604020202020204" pitchFamily="34" charset="0"/>
              <a:buChar char="•"/>
              <a:defRPr/>
            </a:pPr>
            <a:r>
              <a:rPr lang="en-GB" sz="1503" b="1" dirty="0">
                <a:solidFill>
                  <a:srgbClr val="34BE54"/>
                </a:solidFill>
                <a:latin typeface="Avenir Next LT Pro"/>
              </a:rPr>
              <a:t>2023: LBRTY®</a:t>
            </a:r>
          </a:p>
          <a:p>
            <a:pPr marL="285750" marR="0" lvl="0" indent="-285750" algn="l" defTabSz="481153" rtl="0" eaLnBrk="1" fontAlgn="auto" latinLnBrk="0" hangingPunct="1">
              <a:lnSpc>
                <a:spcPct val="100000"/>
              </a:lnSpc>
              <a:spcBef>
                <a:spcPts val="0"/>
              </a:spcBef>
              <a:spcAft>
                <a:spcPts val="0"/>
              </a:spcAft>
              <a:buClr>
                <a:srgbClr val="34BE54"/>
              </a:buClr>
              <a:buSzTx/>
              <a:buFont typeface="Arial" panose="020B0604020202020204" pitchFamily="34" charset="0"/>
              <a:buChar char="•"/>
              <a:tabLst/>
              <a:defRPr/>
            </a:pPr>
            <a:endParaRPr kumimoji="0" lang="en-GB" sz="1503" b="1" i="0" u="none" strike="noStrike" kern="1200" cap="none" spc="0" normalizeH="0" baseline="0" noProof="0" dirty="0">
              <a:ln>
                <a:noFill/>
              </a:ln>
              <a:solidFill>
                <a:srgbClr val="34BE54"/>
              </a:solidFill>
              <a:effectLst/>
              <a:uLnTx/>
              <a:uFillTx/>
              <a:latin typeface="Avenir Next LT Pro"/>
              <a:ea typeface="+mn-ea"/>
              <a:cs typeface="+mn-cs"/>
            </a:endParaRP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r>
              <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Investment Philosophy – The case for Civil and Democratic Rights</a:t>
            </a: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r>
              <a:rPr kumimoji="0" lang="en-GB" sz="1600" i="0" u="none" strike="noStrike" kern="1200" cap="none" spc="0" normalizeH="0" baseline="0" noProof="0" dirty="0">
                <a:ln>
                  <a:noFill/>
                </a:ln>
                <a:solidFill>
                  <a:schemeClr val="tx1"/>
                </a:solidFill>
                <a:effectLst/>
                <a:uLnTx/>
                <a:uFillTx/>
                <a:latin typeface="Avenir Next LT Pro" panose="020B0504020202020204" pitchFamily="34" charset="0"/>
                <a:ea typeface="+mn-ea"/>
                <a:cs typeface="+mn-cs"/>
              </a:rPr>
              <a:t> Measuring Civil and Democratic Rights and portfolio construction</a:t>
            </a: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r>
              <a:rPr kumimoji="0" lang="en-GB" sz="1600" i="0" u="none" strike="noStrike" kern="1200" cap="none" spc="0" normalizeH="0" baseline="0" noProof="0" dirty="0">
                <a:ln>
                  <a:noFill/>
                </a:ln>
                <a:solidFill>
                  <a:srgbClr val="34BE54"/>
                </a:solidFill>
                <a:effectLst/>
                <a:uLnTx/>
                <a:uFillTx/>
                <a:latin typeface="Avenir Next LT Pro" panose="020B0504020202020204" pitchFamily="34" charset="0"/>
                <a:ea typeface="+mn-ea"/>
                <a:cs typeface="+mn-cs"/>
              </a:rPr>
              <a:t>Empirical results: EM</a:t>
            </a: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endParaRPr kumimoji="0" lang="en-GB" sz="1600" b="1" i="0" u="none" strike="noStrike" kern="1200" cap="none" spc="0" normalizeH="0" baseline="0" noProof="0" dirty="0">
              <a:ln>
                <a:noFill/>
              </a:ln>
              <a:solidFill>
                <a:srgbClr val="34BE54"/>
              </a:solidFill>
              <a:effectLst/>
              <a:uLnTx/>
              <a:uFillTx/>
              <a:latin typeface="Avenir Next LT Pro" panose="020B0504020202020204" pitchFamily="34" charset="0"/>
              <a:ea typeface="+mn-ea"/>
              <a:cs typeface="+mn-cs"/>
            </a:endParaRP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endParaRPr kumimoji="0" lang="en-GB" sz="1600" b="1" i="0" u="none" strike="noStrike" kern="1200" cap="none" spc="0" normalizeH="0" baseline="0" noProof="0" dirty="0">
              <a:ln>
                <a:noFill/>
              </a:ln>
              <a:solidFill>
                <a:srgbClr val="34BE54"/>
              </a:solidFill>
              <a:effectLst/>
              <a:uLnTx/>
              <a:uFillTx/>
              <a:latin typeface="Avenir Next LT Pro" panose="020B0504020202020204" pitchFamily="34" charset="0"/>
              <a:ea typeface="+mn-ea"/>
              <a:cs typeface="+mn-cs"/>
            </a:endParaRPr>
          </a:p>
          <a:p>
            <a:pPr marL="785515" marR="0" lvl="1" indent="-285750" algn="l" defTabSz="481153" rtl="0" eaLnBrk="1" fontAlgn="auto" latinLnBrk="0" hangingPunct="1">
              <a:lnSpc>
                <a:spcPct val="100000"/>
              </a:lnSpc>
              <a:spcBef>
                <a:spcPts val="0"/>
              </a:spcBef>
              <a:spcAft>
                <a:spcPts val="0"/>
              </a:spcAft>
              <a:buClr>
                <a:srgbClr val="34BE54"/>
              </a:buClr>
              <a:buSzTx/>
              <a:buFont typeface="Arial" panose="020B0604020202020204" pitchFamily="34" charset="0"/>
              <a:buChar char="•"/>
              <a:tabLst/>
              <a:defRPr/>
            </a:pPr>
            <a:endParaRPr kumimoji="0" lang="en-GB" sz="1503" b="1" i="0" u="none" strike="noStrike" kern="1200" cap="none" spc="0" normalizeH="0" baseline="0" noProof="0" dirty="0">
              <a:ln>
                <a:noFill/>
              </a:ln>
              <a:solidFill>
                <a:srgbClr val="34BE54"/>
              </a:solidFill>
              <a:effectLst/>
              <a:uLnTx/>
              <a:uFillTx/>
              <a:latin typeface="Avenir Next LT Pro"/>
              <a:ea typeface="+mn-ea"/>
              <a:cs typeface="+mn-cs"/>
            </a:endParaRPr>
          </a:p>
          <a:p>
            <a:pPr marL="285750" marR="0" lvl="0" indent="-285750" algn="l" defTabSz="481153" rtl="0" eaLnBrk="1" fontAlgn="auto" latinLnBrk="0" hangingPunct="1">
              <a:lnSpc>
                <a:spcPct val="100000"/>
              </a:lnSpc>
              <a:spcBef>
                <a:spcPts val="0"/>
              </a:spcBef>
              <a:spcAft>
                <a:spcPts val="0"/>
              </a:spcAft>
              <a:buClr>
                <a:srgbClr val="34BE54"/>
              </a:buClr>
              <a:buSzTx/>
              <a:buFont typeface="Arial" panose="020B0604020202020204" pitchFamily="34" charset="0"/>
              <a:buChar char="•"/>
              <a:tabLst/>
              <a:defRPr/>
            </a:pPr>
            <a:endParaRPr kumimoji="0" lang="en-GB" sz="1503" b="1" i="0" u="none" strike="noStrike" kern="1200" cap="none" spc="0" normalizeH="0" baseline="0" noProof="0" dirty="0">
              <a:ln>
                <a:noFill/>
              </a:ln>
              <a:solidFill>
                <a:srgbClr val="34BE54"/>
              </a:solidFill>
              <a:effectLst/>
              <a:uLnTx/>
              <a:uFillTx/>
              <a:latin typeface="Avenir Next LT Pro"/>
              <a:ea typeface="+mn-ea"/>
              <a:cs typeface="+mn-cs"/>
            </a:endParaRPr>
          </a:p>
        </p:txBody>
      </p:sp>
      <p:sp>
        <p:nvSpPr>
          <p:cNvPr id="5" name="Footer Placeholder 4">
            <a:extLst>
              <a:ext uri="{FF2B5EF4-FFF2-40B4-BE49-F238E27FC236}">
                <a16:creationId xmlns:a16="http://schemas.microsoft.com/office/drawing/2014/main" id="{2A0E5AD3-A35C-B745-0858-023A78C0FB24}"/>
              </a:ext>
            </a:extLst>
          </p:cNvPr>
          <p:cNvSpPr txBox="1">
            <a:spLocks/>
          </p:cNvSpPr>
          <p:nvPr/>
        </p:nvSpPr>
        <p:spPr>
          <a:xfrm>
            <a:off x="266549" y="71452"/>
            <a:ext cx="2786013" cy="166382"/>
          </a:xfrm>
          <a:prstGeom prst="rect">
            <a:avLst/>
          </a:prstGeom>
        </p:spPr>
        <p:txBody>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99765"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9953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499296"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99906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49882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998592"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49835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998123"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defTabSz="425428" eaLnBrk="1" fontAlgn="auto">
              <a:spcBef>
                <a:spcPts val="0"/>
              </a:spcBef>
              <a:spcAft>
                <a:spcPts val="0"/>
              </a:spcAft>
              <a:defRPr/>
            </a:pPr>
            <a:r>
              <a:rPr lang="en-US" sz="773">
                <a:solidFill>
                  <a:srgbClr val="000000"/>
                </a:solidFill>
                <a:latin typeface="Avenir Next LT Pro"/>
              </a:rPr>
              <a:t>For institutional investors only</a:t>
            </a:r>
            <a:endParaRPr lang="en-US" sz="1000" dirty="0">
              <a:solidFill>
                <a:srgbClr val="000000"/>
              </a:solidFill>
              <a:latin typeface="Avenir Next LT Pro"/>
            </a:endParaRPr>
          </a:p>
        </p:txBody>
      </p:sp>
    </p:spTree>
    <p:extLst>
      <p:ext uri="{BB962C8B-B14F-4D97-AF65-F5344CB8AC3E}">
        <p14:creationId xmlns:p14="http://schemas.microsoft.com/office/powerpoint/2010/main" val="856846915"/>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EC4588-9A80-3D1E-1375-ED45C2867192}"/>
              </a:ext>
            </a:extLst>
          </p:cNvPr>
          <p:cNvSpPr txBox="1">
            <a:spLocks/>
          </p:cNvSpPr>
          <p:nvPr/>
        </p:nvSpPr>
        <p:spPr>
          <a:xfrm>
            <a:off x="450234" y="771504"/>
            <a:ext cx="8184990" cy="604204"/>
          </a:xfrm>
          <a:prstGeom prst="rect">
            <a:avLst/>
          </a:prstGeom>
        </p:spPr>
        <p:txBody>
          <a:bodyPr vert="horz" lIns="0" tIns="0" rIns="0" bIns="0" rtlCol="0" anchor="t">
            <a:noAutofit/>
          </a:bodyPr>
          <a:lstStyle>
            <a:lvl1pPr marL="0" indent="0" algn="l" defTabSz="665887" rtl="0" eaLnBrk="1" latinLnBrk="0" hangingPunct="1">
              <a:lnSpc>
                <a:spcPct val="100000"/>
              </a:lnSpc>
              <a:spcBef>
                <a:spcPts val="0"/>
              </a:spcBef>
              <a:spcAft>
                <a:spcPts val="437"/>
              </a:spcAft>
              <a:buSzTx/>
              <a:buFontTx/>
              <a:buNone/>
              <a:defRPr sz="1854" b="0" i="0" kern="1200" cap="none" baseline="0">
                <a:solidFill>
                  <a:srgbClr val="EE7D14"/>
                </a:solidFill>
                <a:latin typeface="Avenir Next LT Pro" panose="020B0504020202020204" pitchFamily="34" charset="0"/>
                <a:ea typeface="+mn-ea"/>
                <a:cs typeface="Arial" panose="020B0604020202020204" pitchFamily="34" charset="0"/>
              </a:defRPr>
            </a:lvl1pPr>
            <a:lvl2pPr marL="0" indent="0" algn="ctr" defTabSz="665887" rtl="0" eaLnBrk="1" latinLnBrk="0" hangingPunct="1">
              <a:lnSpc>
                <a:spcPct val="100000"/>
              </a:lnSpc>
              <a:spcBef>
                <a:spcPts val="0"/>
              </a:spcBef>
              <a:spcAft>
                <a:spcPts val="437"/>
              </a:spcAft>
              <a:buClr>
                <a:schemeClr val="bg2"/>
              </a:buClr>
              <a:buSzTx/>
              <a:buFont typeface="Arial" panose="020B0604020202020204" pitchFamily="34" charset="0"/>
              <a:buNone/>
              <a:defRPr sz="1545" b="1" i="0" kern="1200">
                <a:solidFill>
                  <a:schemeClr val="tx1"/>
                </a:solidFill>
                <a:latin typeface="AvenirNext LT Pro Bold" panose="020B0504020202020204" pitchFamily="34" charset="77"/>
                <a:ea typeface="+mn-ea"/>
                <a:cs typeface="Arial" panose="020B0604020202020204" pitchFamily="34" charset="0"/>
              </a:defRPr>
            </a:lvl2pPr>
            <a:lvl3pPr marL="0" indent="0" algn="ctr" defTabSz="665887" rtl="0" eaLnBrk="1" latinLnBrk="0" hangingPunct="1">
              <a:lnSpc>
                <a:spcPct val="100000"/>
              </a:lnSpc>
              <a:spcBef>
                <a:spcPts val="0"/>
              </a:spcBef>
              <a:spcAft>
                <a:spcPts val="437"/>
              </a:spcAft>
              <a:buClr>
                <a:schemeClr val="accent1"/>
              </a:buClr>
              <a:buSzTx/>
              <a:buFont typeface="Arial" panose="020B0604020202020204" pitchFamily="34" charset="0"/>
              <a:buNone/>
              <a:defRPr sz="1545" b="1" i="0" kern="1200">
                <a:solidFill>
                  <a:schemeClr val="tx1"/>
                </a:solidFill>
                <a:latin typeface="AvenirNext LT Pro Bold" panose="020B0504020202020204" pitchFamily="34" charset="77"/>
                <a:ea typeface="+mn-ea"/>
                <a:cs typeface="Arial" panose="020B0604020202020204" pitchFamily="34" charset="0"/>
              </a:defRPr>
            </a:lvl3pPr>
            <a:lvl4pPr marL="0" indent="0" algn="ctr" defTabSz="665887" rtl="0" eaLnBrk="1" latinLnBrk="0" hangingPunct="1">
              <a:lnSpc>
                <a:spcPct val="100000"/>
              </a:lnSpc>
              <a:spcBef>
                <a:spcPts val="0"/>
              </a:spcBef>
              <a:spcAft>
                <a:spcPts val="437"/>
              </a:spcAft>
              <a:buClr>
                <a:schemeClr val="tx2"/>
              </a:buClr>
              <a:buSzTx/>
              <a:buFont typeface="Arial" panose="020B0604020202020204" pitchFamily="34" charset="0"/>
              <a:buNone/>
              <a:defRPr sz="1545" b="1" i="0" kern="1200">
                <a:solidFill>
                  <a:schemeClr val="tx1"/>
                </a:solidFill>
                <a:latin typeface="AvenirNext LT Pro Bold" panose="020B0504020202020204" pitchFamily="34" charset="77"/>
                <a:ea typeface="+mn-ea"/>
                <a:cs typeface="Arial" panose="020B0604020202020204" pitchFamily="34" charset="0"/>
              </a:defRPr>
            </a:lvl4pPr>
            <a:lvl5pPr marL="0" indent="0" algn="ctr" defTabSz="665887" rtl="0" eaLnBrk="1" latinLnBrk="0" hangingPunct="1">
              <a:lnSpc>
                <a:spcPct val="100000"/>
              </a:lnSpc>
              <a:spcBef>
                <a:spcPts val="0"/>
              </a:spcBef>
              <a:spcAft>
                <a:spcPts val="437"/>
              </a:spcAft>
              <a:buClr>
                <a:schemeClr val="tx2"/>
              </a:buClr>
              <a:buSzTx/>
              <a:buFont typeface="Arial" panose="020B0604020202020204" pitchFamily="34" charset="0"/>
              <a:buNone/>
              <a:defRPr sz="1545" b="1" i="0" kern="1200">
                <a:solidFill>
                  <a:schemeClr val="tx1"/>
                </a:solidFill>
                <a:latin typeface="AvenirNext LT Pro Bold" panose="020B0504020202020204" pitchFamily="34" charset="77"/>
                <a:ea typeface="+mn-ea"/>
                <a:cs typeface="Arial" panose="020B0604020202020204" pitchFamily="34" charset="0"/>
              </a:defRPr>
            </a:lvl5pPr>
            <a:lvl6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6pPr>
            <a:lvl7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7pPr>
            <a:lvl8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8pPr>
            <a:lvl9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9pPr>
          </a:lstStyle>
          <a:p>
            <a:pPr fontAlgn="auto"/>
            <a:r>
              <a:rPr lang="en-US" cap="all"/>
              <a:t>portfolios relative Authoritarian exposure</a:t>
            </a:r>
          </a:p>
          <a:p>
            <a:pPr fontAlgn="auto"/>
            <a:r>
              <a:rPr lang="en-GB" sz="1400" i="1" cap="all"/>
              <a:t>EM</a:t>
            </a:r>
          </a:p>
          <a:p>
            <a:pPr fontAlgn="auto"/>
            <a:r>
              <a:rPr lang="en-US" cap="all"/>
              <a:t> </a:t>
            </a:r>
            <a:endParaRPr lang="en-GB" cap="all"/>
          </a:p>
          <a:p>
            <a:pPr fontAlgn="auto"/>
            <a:endParaRPr lang="en-GB"/>
          </a:p>
        </p:txBody>
      </p:sp>
      <p:sp>
        <p:nvSpPr>
          <p:cNvPr id="4" name="TextBox 3">
            <a:extLst>
              <a:ext uri="{FF2B5EF4-FFF2-40B4-BE49-F238E27FC236}">
                <a16:creationId xmlns:a16="http://schemas.microsoft.com/office/drawing/2014/main" id="{CA9B198F-D8B5-3344-645E-76A4FA0F7653}"/>
              </a:ext>
            </a:extLst>
          </p:cNvPr>
          <p:cNvSpPr txBox="1"/>
          <p:nvPr/>
        </p:nvSpPr>
        <p:spPr>
          <a:xfrm>
            <a:off x="1233955" y="2377550"/>
            <a:ext cx="8089695" cy="975332"/>
          </a:xfrm>
          <a:prstGeom prst="rect">
            <a:avLst/>
          </a:prstGeom>
          <a:noFill/>
        </p:spPr>
        <p:txBody>
          <a:bodyPr wrap="square">
            <a:spAutoFit/>
          </a:bodyPr>
          <a:lstStyle/>
          <a:p>
            <a:pPr marL="28575" algn="just">
              <a:lnSpc>
                <a:spcPct val="107000"/>
              </a:lnSpc>
              <a:spcAft>
                <a:spcPts val="800"/>
              </a:spcAft>
            </a:pPr>
            <a:endParaRPr lang="en-GB" sz="1400">
              <a:latin typeface="Helvetica LT Std Light" pitchFamily="34" charset="0"/>
            </a:endParaRPr>
          </a:p>
          <a:p>
            <a:pPr marL="28575" algn="just">
              <a:lnSpc>
                <a:spcPct val="107000"/>
              </a:lnSpc>
              <a:spcAft>
                <a:spcPts val="800"/>
              </a:spcAft>
            </a:pPr>
            <a:endParaRPr lang="en-GB" sz="1400">
              <a:latin typeface="Helvetica LT Std Light" pitchFamily="34" charset="0"/>
            </a:endParaRPr>
          </a:p>
          <a:p>
            <a:pPr marL="28575" algn="just">
              <a:lnSpc>
                <a:spcPct val="107000"/>
              </a:lnSpc>
              <a:spcAft>
                <a:spcPts val="800"/>
              </a:spcAft>
            </a:pPr>
            <a:endParaRPr lang="en-GB" sz="1400">
              <a:latin typeface="Helvetica LT Std Light" pitchFamily="34" charset="0"/>
            </a:endParaRPr>
          </a:p>
        </p:txBody>
      </p:sp>
      <p:pic>
        <p:nvPicPr>
          <p:cNvPr id="5" name="Picture 4">
            <a:extLst>
              <a:ext uri="{FF2B5EF4-FFF2-40B4-BE49-F238E27FC236}">
                <a16:creationId xmlns:a16="http://schemas.microsoft.com/office/drawing/2014/main" id="{917E07E0-B6EC-8A3C-38D5-0695DDBFD4A6}"/>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568395" y="1745476"/>
            <a:ext cx="8428591" cy="4308562"/>
          </a:xfrm>
          <a:prstGeom prst="rect">
            <a:avLst/>
          </a:prstGeom>
        </p:spPr>
      </p:pic>
      <p:sp>
        <p:nvSpPr>
          <p:cNvPr id="6" name="TextBox 5">
            <a:extLst>
              <a:ext uri="{FF2B5EF4-FFF2-40B4-BE49-F238E27FC236}">
                <a16:creationId xmlns:a16="http://schemas.microsoft.com/office/drawing/2014/main" id="{BA9EE35C-0AF0-9B3C-1E02-85A56813228A}"/>
              </a:ext>
            </a:extLst>
          </p:cNvPr>
          <p:cNvSpPr txBox="1"/>
          <p:nvPr/>
        </p:nvSpPr>
        <p:spPr>
          <a:xfrm>
            <a:off x="568394" y="6531821"/>
            <a:ext cx="9195439" cy="867673"/>
          </a:xfrm>
          <a:prstGeom prst="rect">
            <a:avLst/>
          </a:prstGeom>
          <a:noFill/>
        </p:spPr>
        <p:txBody>
          <a:bodyPr wrap="square">
            <a:spAutoFit/>
          </a:bodyPr>
          <a:lstStyle/>
          <a:p>
            <a:pPr marL="28575" algn="just">
              <a:lnSpc>
                <a:spcPct val="107000"/>
              </a:lnSpc>
              <a:spcAft>
                <a:spcPts val="800"/>
              </a:spcAft>
            </a:pPr>
            <a:r>
              <a:rPr lang="en-US" sz="1600">
                <a:latin typeface="Avenir Next LT Pro" panose="020B0504020202020204" pitchFamily="34" charset="0"/>
              </a:rPr>
              <a:t>Within a given country companies exhibit a large spectrum of authoritarian exposures allowing TOBAM LBRTY portfolio to exhibit an authoritarian exposure 50 to 70% lower compared to its parent index.</a:t>
            </a:r>
          </a:p>
        </p:txBody>
      </p:sp>
      <p:sp>
        <p:nvSpPr>
          <p:cNvPr id="7" name="TextBox 6">
            <a:extLst>
              <a:ext uri="{FF2B5EF4-FFF2-40B4-BE49-F238E27FC236}">
                <a16:creationId xmlns:a16="http://schemas.microsoft.com/office/drawing/2014/main" id="{080B472D-7E4A-FE07-CE68-0F46504E7EDD}"/>
              </a:ext>
            </a:extLst>
          </p:cNvPr>
          <p:cNvSpPr txBox="1"/>
          <p:nvPr/>
        </p:nvSpPr>
        <p:spPr>
          <a:xfrm>
            <a:off x="6008092" y="5838594"/>
            <a:ext cx="2627132" cy="215444"/>
          </a:xfrm>
          <a:prstGeom prst="rect">
            <a:avLst/>
          </a:prstGeom>
          <a:noFill/>
        </p:spPr>
        <p:txBody>
          <a:bodyPr wrap="square" rtlCol="0">
            <a:spAutoFit/>
          </a:bodyPr>
          <a:lstStyle/>
          <a:p>
            <a:r>
              <a:rPr lang="en-US" sz="800" i="1">
                <a:latin typeface="Avenir Next LT Pro" panose="020B0504020202020204" pitchFamily="34" charset="0"/>
              </a:rPr>
              <a:t>Source: TOBAM. </a:t>
            </a:r>
            <a:r>
              <a:rPr lang="en-GB" sz="800" i="1">
                <a:latin typeface="Avenir Next LT Pro" panose="020B0504020202020204" pitchFamily="34" charset="0"/>
              </a:rPr>
              <a:t>August 2008 to June 2024</a:t>
            </a:r>
          </a:p>
        </p:txBody>
      </p:sp>
      <p:sp>
        <p:nvSpPr>
          <p:cNvPr id="2" name="Footer Placeholder 4">
            <a:extLst>
              <a:ext uri="{FF2B5EF4-FFF2-40B4-BE49-F238E27FC236}">
                <a16:creationId xmlns:a16="http://schemas.microsoft.com/office/drawing/2014/main" id="{D734E703-D566-71A2-6185-C53CEA8F47F2}"/>
              </a:ext>
            </a:extLst>
          </p:cNvPr>
          <p:cNvSpPr>
            <a:spLocks noGrp="1"/>
          </p:cNvSpPr>
          <p:nvPr>
            <p:ph type="ftr" sz="quarter" idx="4294967295"/>
          </p:nvPr>
        </p:nvSpPr>
        <p:spPr>
          <a:xfrm>
            <a:off x="266549" y="71452"/>
            <a:ext cx="2786013" cy="166382"/>
          </a:xfrm>
          <a:prstGeom prst="rect">
            <a:avLst/>
          </a:prstGeom>
        </p:spPr>
        <p:txBody>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99765"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9953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499296"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99906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49882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998592"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49835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998123"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0" marR="0" lvl="0" indent="0" algn="l" defTabSz="425428" rtl="0" eaLnBrk="1" fontAlgn="auto" latinLnBrk="0" hangingPunct="0">
              <a:lnSpc>
                <a:spcPct val="100000"/>
              </a:lnSpc>
              <a:spcBef>
                <a:spcPts val="0"/>
              </a:spcBef>
              <a:spcAft>
                <a:spcPts val="0"/>
              </a:spcAft>
              <a:buClrTx/>
              <a:buSzTx/>
              <a:buFontTx/>
              <a:buNone/>
              <a:tabLst/>
              <a:defRPr/>
            </a:pPr>
            <a:r>
              <a:rPr lang="en-US" sz="773" dirty="0">
                <a:solidFill>
                  <a:srgbClr val="000000"/>
                </a:solidFill>
                <a:latin typeface="Avenir Next LT Pro"/>
              </a:rPr>
              <a:t>For institutional investors only</a:t>
            </a:r>
            <a:endParaRPr kumimoji="0" lang="en-US" sz="1000" b="0" i="0" u="none" strike="noStrike" kern="1200" cap="none" spc="0" normalizeH="0" baseline="0" noProof="0" dirty="0">
              <a:ln>
                <a:noFill/>
              </a:ln>
              <a:solidFill>
                <a:srgbClr val="000000"/>
              </a:solidFill>
              <a:effectLst/>
              <a:uLnTx/>
              <a:uFillTx/>
              <a:latin typeface="Avenir Next LT Pro"/>
              <a:ea typeface="MS PGothic" panose="020B0600070205080204" pitchFamily="34" charset="-128"/>
              <a:cs typeface="+mn-cs"/>
            </a:endParaRPr>
          </a:p>
        </p:txBody>
      </p:sp>
    </p:spTree>
    <p:extLst>
      <p:ext uri="{BB962C8B-B14F-4D97-AF65-F5344CB8AC3E}">
        <p14:creationId xmlns:p14="http://schemas.microsoft.com/office/powerpoint/2010/main" val="13861924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3FA6FBD-62A2-9F6B-C8EE-9CDFFD12DF15}"/>
              </a:ext>
            </a:extLst>
          </p:cNvPr>
          <p:cNvGraphicFramePr>
            <a:graphicFrameLocks noGrp="1"/>
          </p:cNvGraphicFramePr>
          <p:nvPr>
            <p:extLst>
              <p:ext uri="{D42A27DB-BD31-4B8C-83A1-F6EECF244321}">
                <p14:modId xmlns:p14="http://schemas.microsoft.com/office/powerpoint/2010/main" val="2784226152"/>
              </p:ext>
            </p:extLst>
          </p:nvPr>
        </p:nvGraphicFramePr>
        <p:xfrm>
          <a:off x="834339" y="2159275"/>
          <a:ext cx="7986416" cy="3964839"/>
        </p:xfrm>
        <a:graphic>
          <a:graphicData uri="http://schemas.openxmlformats.org/drawingml/2006/table">
            <a:tbl>
              <a:tblPr/>
              <a:tblGrid>
                <a:gridCol w="3955870">
                  <a:extLst>
                    <a:ext uri="{9D8B030D-6E8A-4147-A177-3AD203B41FA5}">
                      <a16:colId xmlns:a16="http://schemas.microsoft.com/office/drawing/2014/main" val="1527081534"/>
                    </a:ext>
                  </a:extLst>
                </a:gridCol>
                <a:gridCol w="858751">
                  <a:extLst>
                    <a:ext uri="{9D8B030D-6E8A-4147-A177-3AD203B41FA5}">
                      <a16:colId xmlns:a16="http://schemas.microsoft.com/office/drawing/2014/main" val="4120795522"/>
                    </a:ext>
                  </a:extLst>
                </a:gridCol>
                <a:gridCol w="1057265">
                  <a:extLst>
                    <a:ext uri="{9D8B030D-6E8A-4147-A177-3AD203B41FA5}">
                      <a16:colId xmlns:a16="http://schemas.microsoft.com/office/drawing/2014/main" val="1381180591"/>
                    </a:ext>
                  </a:extLst>
                </a:gridCol>
                <a:gridCol w="1057265">
                  <a:extLst>
                    <a:ext uri="{9D8B030D-6E8A-4147-A177-3AD203B41FA5}">
                      <a16:colId xmlns:a16="http://schemas.microsoft.com/office/drawing/2014/main" val="1759583630"/>
                    </a:ext>
                  </a:extLst>
                </a:gridCol>
                <a:gridCol w="1057265">
                  <a:extLst>
                    <a:ext uri="{9D8B030D-6E8A-4147-A177-3AD203B41FA5}">
                      <a16:colId xmlns:a16="http://schemas.microsoft.com/office/drawing/2014/main" val="1059031113"/>
                    </a:ext>
                  </a:extLst>
                </a:gridCol>
              </a:tblGrid>
              <a:tr h="544530">
                <a:tc>
                  <a:txBody>
                    <a:bodyPr/>
                    <a:lstStyle/>
                    <a:p>
                      <a:pPr algn="ctr" fontAlgn="b"/>
                      <a:r>
                        <a:rPr lang="en-GB" sz="1400" b="1" i="0" u="none" strike="noStrike">
                          <a:solidFill>
                            <a:srgbClr val="000000"/>
                          </a:solidFill>
                          <a:effectLst/>
                          <a:latin typeface="Avenir Next LT Pro" panose="020B0504020202020204" pitchFamily="34" charset="0"/>
                        </a:rPr>
                        <a:t>Statistics</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Avenir Next LT Pro" panose="020B0504020202020204" pitchFamily="34" charset="0"/>
                        </a:rPr>
                        <a:t>BBG EM</a:t>
                      </a:r>
                    </a:p>
                  </a:txBody>
                  <a:tcPr marL="9525" marR="9525" marT="9525"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Avenir Next LT Pro" panose="020B0504020202020204" pitchFamily="34" charset="0"/>
                        </a:rPr>
                        <a:t>BBG EM ex China</a:t>
                      </a:r>
                    </a:p>
                  </a:txBody>
                  <a:tcPr marL="9525" marR="9525" marT="9525" marB="0" anchor="ctr">
                    <a:lnL w="12700" cap="flat" cmpd="sng" algn="ctr">
                      <a:no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1" u="none" strike="noStrike">
                          <a:solidFill>
                            <a:srgbClr val="ED7D31"/>
                          </a:solidFill>
                          <a:effectLst/>
                          <a:latin typeface="Avenir Next LT Pro" panose="020B0504020202020204" pitchFamily="34" charset="0"/>
                        </a:rPr>
                        <a:t>Whitelisted Benchmark</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a:solidFill>
                            <a:srgbClr val="ED7D31"/>
                          </a:solidFill>
                          <a:effectLst/>
                          <a:latin typeface="Avenir Next LT Pro" panose="020B0504020202020204" pitchFamily="34" charset="0"/>
                        </a:rPr>
                        <a:t>TOBAM LBRTY</a:t>
                      </a:r>
                    </a:p>
                  </a:txBody>
                  <a:tcPr marL="9525" marR="9525" marT="952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4099098"/>
                  </a:ext>
                </a:extLst>
              </a:tr>
              <a:tr h="277480">
                <a:tc>
                  <a:txBody>
                    <a:bodyPr/>
                    <a:lstStyle/>
                    <a:p>
                      <a:pPr algn="ctr" fontAlgn="b"/>
                      <a:r>
                        <a:rPr lang="en-GB" sz="1600" b="0" i="0" u="none" strike="noStrike">
                          <a:solidFill>
                            <a:srgbClr val="000000"/>
                          </a:solidFill>
                          <a:effectLst/>
                          <a:latin typeface="Avenir Next LT Pro" panose="020B0504020202020204" pitchFamily="34" charset="0"/>
                        </a:rPr>
                        <a:t>Annualized Gross return</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1600" b="0" i="0" u="none" strike="noStrike">
                          <a:effectLst/>
                          <a:latin typeface="Avenir Next LT Pro" panose="020B0504020202020204" pitchFamily="34" charset="0"/>
                        </a:rPr>
                        <a:t>4.1%</a:t>
                      </a:r>
                    </a:p>
                  </a:txBody>
                  <a:tcPr marL="9525" marR="9525" marT="9525"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600" b="0" i="0" u="none" strike="noStrike">
                          <a:effectLst/>
                          <a:latin typeface="Avenir Next LT Pro" panose="020B0504020202020204" pitchFamily="34" charset="0"/>
                        </a:rPr>
                        <a:t>4.8%</a:t>
                      </a:r>
                    </a:p>
                  </a:txBody>
                  <a:tcPr marL="9525" marR="9525" marT="9525" marB="0" anchor="ctr">
                    <a:lnL w="12700" cap="flat" cmpd="sng" algn="ctr">
                      <a:no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600" b="0" i="0" u="none" strike="noStrike">
                          <a:effectLst/>
                          <a:latin typeface="Avenir Next LT Pro" panose="020B0504020202020204" pitchFamily="34" charset="0"/>
                        </a:rPr>
                        <a:t>5.2%</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600" b="1" i="0" u="none" strike="noStrike">
                          <a:effectLst/>
                          <a:latin typeface="Avenir Next LT Pro" panose="020B0504020202020204" pitchFamily="34" charset="0"/>
                        </a:rPr>
                        <a:t>6.9%</a:t>
                      </a:r>
                    </a:p>
                  </a:txBody>
                  <a:tcPr marL="9525" marR="9525" marT="952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21286660"/>
                  </a:ext>
                </a:extLst>
              </a:tr>
              <a:tr h="277480">
                <a:tc>
                  <a:txBody>
                    <a:bodyPr/>
                    <a:lstStyle/>
                    <a:p>
                      <a:pPr algn="ctr" fontAlgn="b"/>
                      <a:r>
                        <a:rPr lang="en-GB" sz="1600" b="0" i="0" u="none" strike="noStrike">
                          <a:solidFill>
                            <a:srgbClr val="000000"/>
                          </a:solidFill>
                          <a:effectLst/>
                          <a:latin typeface="Avenir Next LT Pro" panose="020B0504020202020204" pitchFamily="34" charset="0"/>
                        </a:rPr>
                        <a:t>Annualized Net return</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4.1%</a:t>
                      </a:r>
                    </a:p>
                  </a:txBody>
                  <a:tcPr marL="9525" marR="9525" marT="9525" marB="0" anchor="ctr">
                    <a:lnL w="12700" cap="flat" cmpd="sng" algn="ctr">
                      <a:solidFill>
                        <a:schemeClr val="tx1"/>
                      </a:solidFill>
                      <a:prstDash val="solid"/>
                      <a:round/>
                      <a:headEnd type="none" w="med" len="med"/>
                      <a:tailEnd type="none" w="med" len="med"/>
                    </a:lnL>
                    <a:lnR>
                      <a:noFill/>
                    </a:lnR>
                    <a:lnT w="6350" cap="flat" cmpd="sng" algn="ctr">
                      <a:no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4.8%</a:t>
                      </a:r>
                    </a:p>
                  </a:txBody>
                  <a:tcPr marL="9525" marR="9525" marT="9525" marB="0" anchor="ctr">
                    <a:lnL w="1270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4.8%</a:t>
                      </a:r>
                    </a:p>
                  </a:txBody>
                  <a:tcPr marL="9525" marR="9525" marT="9525" marB="0" anchor="ctr">
                    <a:lnL>
                      <a:noFill/>
                    </a:lnL>
                    <a:lnR>
                      <a:noFill/>
                    </a:lnR>
                    <a:lnT w="6350" cap="flat" cmpd="sng" algn="ctr">
                      <a:noFill/>
                      <a:prstDash val="solid"/>
                      <a:round/>
                      <a:headEnd type="none" w="med" len="med"/>
                      <a:tailEnd type="none" w="med" len="med"/>
                    </a:lnT>
                    <a:lnB>
                      <a:noFill/>
                    </a:lnB>
                    <a:solidFill>
                      <a:srgbClr val="D9D9D9"/>
                    </a:solidFill>
                  </a:tcPr>
                </a:tc>
                <a:tc>
                  <a:txBody>
                    <a:bodyPr/>
                    <a:lstStyle/>
                    <a:p>
                      <a:pPr algn="ctr" fontAlgn="b"/>
                      <a:r>
                        <a:rPr lang="en-GB" sz="1600" b="1" i="0" u="none" strike="noStrike">
                          <a:effectLst/>
                          <a:latin typeface="Avenir Next LT Pro" panose="020B0504020202020204" pitchFamily="34" charset="0"/>
                        </a:rPr>
                        <a:t>6.5%</a:t>
                      </a:r>
                    </a:p>
                  </a:txBody>
                  <a:tcPr marL="9525" marR="9525" marT="9525" marB="0" anchor="ctr">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solidFill>
                      <a:srgbClr val="D9D9D9"/>
                    </a:solidFill>
                  </a:tcPr>
                </a:tc>
                <a:extLst>
                  <a:ext uri="{0D108BD9-81ED-4DB2-BD59-A6C34878D82A}">
                    <a16:rowId xmlns:a16="http://schemas.microsoft.com/office/drawing/2014/main" val="2484892533"/>
                  </a:ext>
                </a:extLst>
              </a:tr>
              <a:tr h="277480">
                <a:tc>
                  <a:txBody>
                    <a:bodyPr/>
                    <a:lstStyle/>
                    <a:p>
                      <a:pPr algn="ctr" fontAlgn="b"/>
                      <a:r>
                        <a:rPr lang="en-GB" sz="1600" b="0" i="0" u="none" strike="noStrike">
                          <a:solidFill>
                            <a:srgbClr val="000000"/>
                          </a:solidFill>
                          <a:effectLst/>
                          <a:latin typeface="Avenir Next LT Pro" panose="020B0504020202020204" pitchFamily="34" charset="0"/>
                        </a:rPr>
                        <a:t>Vol</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tcPr>
                </a:tc>
                <a:tc>
                  <a:txBody>
                    <a:bodyPr/>
                    <a:lstStyle/>
                    <a:p>
                      <a:pPr algn="ctr" fontAlgn="b"/>
                      <a:r>
                        <a:rPr lang="en-GB" sz="1600" b="0" i="0" u="none" strike="noStrike">
                          <a:effectLst/>
                          <a:latin typeface="Avenir Next LT Pro" panose="020B0504020202020204" pitchFamily="34" charset="0"/>
                        </a:rPr>
                        <a:t>19.7%</a:t>
                      </a:r>
                    </a:p>
                  </a:txBody>
                  <a:tcPr marL="9525" marR="9525" marT="9525" marB="0" anchor="ctr">
                    <a:lnL w="12700" cap="flat" cmpd="sng" algn="ctr">
                      <a:solidFill>
                        <a:schemeClr val="tx1"/>
                      </a:solidFill>
                      <a:prstDash val="solid"/>
                      <a:round/>
                      <a:headEnd type="none" w="med" len="med"/>
                      <a:tailEnd type="none" w="med" len="med"/>
                    </a:lnL>
                    <a:lnR>
                      <a:noFill/>
                    </a:lnR>
                    <a:lnT w="6350" cap="flat" cmpd="sng" algn="ctr">
                      <a:noFill/>
                      <a:prstDash val="solid"/>
                      <a:round/>
                      <a:headEnd type="none" w="med" len="med"/>
                      <a:tailEnd type="none" w="med" len="med"/>
                    </a:lnT>
                    <a:lnB>
                      <a:noFill/>
                    </a:lnB>
                  </a:tcPr>
                </a:tc>
                <a:tc>
                  <a:txBody>
                    <a:bodyPr/>
                    <a:lstStyle/>
                    <a:p>
                      <a:pPr algn="ctr" fontAlgn="b"/>
                      <a:r>
                        <a:rPr lang="en-GB" sz="1600" b="0" i="0" u="none" strike="noStrike">
                          <a:effectLst/>
                          <a:latin typeface="Avenir Next LT Pro" panose="020B0504020202020204" pitchFamily="34" charset="0"/>
                        </a:rPr>
                        <a:t>19.7%</a:t>
                      </a:r>
                    </a:p>
                  </a:txBody>
                  <a:tcPr marL="9525" marR="9525" marT="9525" marB="0" anchor="ctr">
                    <a:lnL w="1270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a:noFill/>
                    </a:lnB>
                  </a:tcPr>
                </a:tc>
                <a:tc>
                  <a:txBody>
                    <a:bodyPr/>
                    <a:lstStyle/>
                    <a:p>
                      <a:pPr algn="ctr" fontAlgn="b"/>
                      <a:r>
                        <a:rPr lang="en-GB" sz="1600" b="0" i="0" u="none" strike="noStrike">
                          <a:effectLst/>
                          <a:latin typeface="Avenir Next LT Pro" panose="020B0504020202020204" pitchFamily="34" charset="0"/>
                        </a:rPr>
                        <a:t>19.0%</a:t>
                      </a:r>
                    </a:p>
                  </a:txBody>
                  <a:tcPr marL="9525" marR="9525" marT="9525" marB="0" anchor="ctr">
                    <a:lnL>
                      <a:noFill/>
                    </a:lnL>
                    <a:lnR>
                      <a:noFill/>
                    </a:lnR>
                    <a:lnT w="6350" cap="flat" cmpd="sng" algn="ctr">
                      <a:noFill/>
                      <a:prstDash val="solid"/>
                      <a:round/>
                      <a:headEnd type="none" w="med" len="med"/>
                      <a:tailEnd type="none" w="med" len="med"/>
                    </a:lnT>
                    <a:lnB>
                      <a:noFill/>
                    </a:lnB>
                  </a:tcPr>
                </a:tc>
                <a:tc>
                  <a:txBody>
                    <a:bodyPr/>
                    <a:lstStyle/>
                    <a:p>
                      <a:pPr algn="ctr" fontAlgn="b"/>
                      <a:r>
                        <a:rPr lang="en-GB" sz="1600" b="1" i="0" u="none" strike="noStrike">
                          <a:effectLst/>
                          <a:latin typeface="Avenir Next LT Pro" panose="020B0504020202020204" pitchFamily="34" charset="0"/>
                        </a:rPr>
                        <a:t>18.2%</a:t>
                      </a:r>
                    </a:p>
                  </a:txBody>
                  <a:tcPr marL="9525" marR="9525" marT="9525" marB="0" anchor="ctr">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4151342898"/>
                  </a:ext>
                </a:extLst>
              </a:tr>
              <a:tr h="277480">
                <a:tc>
                  <a:txBody>
                    <a:bodyPr/>
                    <a:lstStyle/>
                    <a:p>
                      <a:pPr algn="ctr" fontAlgn="b"/>
                      <a:r>
                        <a:rPr lang="en-GB" sz="1600" b="0" i="0" u="none" strike="noStrike">
                          <a:solidFill>
                            <a:srgbClr val="000000"/>
                          </a:solidFill>
                          <a:effectLst/>
                          <a:latin typeface="Avenir Next LT Pro" panose="020B0504020202020204" pitchFamily="34" charset="0"/>
                        </a:rPr>
                        <a:t>Sharpe Ratio</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0.16</a:t>
                      </a:r>
                    </a:p>
                  </a:txBody>
                  <a:tcPr marL="9525" marR="9525" marT="9525" marB="0" anchor="ctr">
                    <a:lnL w="12700" cap="flat" cmpd="sng" algn="ctr">
                      <a:solidFill>
                        <a:schemeClr val="tx1"/>
                      </a:solidFill>
                      <a:prstDash val="solid"/>
                      <a:round/>
                      <a:headEnd type="none" w="med" len="med"/>
                      <a:tailEnd type="none" w="med" len="med"/>
                    </a:lnL>
                    <a:lnR>
                      <a:noFill/>
                    </a:lnR>
                    <a:lnT w="6350" cap="flat" cmpd="sng" algn="ctr">
                      <a:no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0.19</a:t>
                      </a:r>
                    </a:p>
                  </a:txBody>
                  <a:tcPr marL="9525" marR="9525" marT="9525" marB="0" anchor="ctr">
                    <a:lnL w="1270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0.20</a:t>
                      </a:r>
                    </a:p>
                  </a:txBody>
                  <a:tcPr marL="9525" marR="9525" marT="9525" marB="0" anchor="ctr">
                    <a:lnL>
                      <a:noFill/>
                    </a:lnL>
                    <a:lnR>
                      <a:noFill/>
                    </a:lnR>
                    <a:lnT w="6350" cap="flat" cmpd="sng" algn="ctr">
                      <a:noFill/>
                      <a:prstDash val="solid"/>
                      <a:round/>
                      <a:headEnd type="none" w="med" len="med"/>
                      <a:tailEnd type="none" w="med" len="med"/>
                    </a:lnT>
                    <a:lnB>
                      <a:noFill/>
                    </a:lnB>
                    <a:solidFill>
                      <a:srgbClr val="D9D9D9"/>
                    </a:solidFill>
                  </a:tcPr>
                </a:tc>
                <a:tc>
                  <a:txBody>
                    <a:bodyPr/>
                    <a:lstStyle/>
                    <a:p>
                      <a:pPr algn="ctr" fontAlgn="b"/>
                      <a:r>
                        <a:rPr lang="en-GB" sz="1600" b="1" i="0" u="none" strike="noStrike">
                          <a:effectLst/>
                          <a:latin typeface="Avenir Next LT Pro" panose="020B0504020202020204" pitchFamily="34" charset="0"/>
                        </a:rPr>
                        <a:t>0.30</a:t>
                      </a:r>
                    </a:p>
                  </a:txBody>
                  <a:tcPr marL="9525" marR="9525" marT="9525" marB="0" anchor="ctr">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solidFill>
                      <a:srgbClr val="D9D9D9"/>
                    </a:solidFill>
                  </a:tcPr>
                </a:tc>
                <a:extLst>
                  <a:ext uri="{0D108BD9-81ED-4DB2-BD59-A6C34878D82A}">
                    <a16:rowId xmlns:a16="http://schemas.microsoft.com/office/drawing/2014/main" val="591732246"/>
                  </a:ext>
                </a:extLst>
              </a:tr>
              <a:tr h="277480">
                <a:tc>
                  <a:txBody>
                    <a:bodyPr/>
                    <a:lstStyle/>
                    <a:p>
                      <a:pPr algn="ctr" fontAlgn="b"/>
                      <a:r>
                        <a:rPr lang="en-GB" sz="1600" b="0" i="0" u="none" strike="noStrike">
                          <a:solidFill>
                            <a:srgbClr val="000000"/>
                          </a:solidFill>
                          <a:effectLst/>
                          <a:latin typeface="Avenir Next LT Pro" panose="020B0504020202020204" pitchFamily="34" charset="0"/>
                        </a:rPr>
                        <a:t>Beta to Mkt</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tcPr>
                </a:tc>
                <a:tc>
                  <a:txBody>
                    <a:bodyPr/>
                    <a:lstStyle/>
                    <a:p>
                      <a:pPr algn="ctr" fontAlgn="b"/>
                      <a:r>
                        <a:rPr lang="en-GB" sz="1600" b="0" i="0" u="none" strike="noStrike">
                          <a:effectLst/>
                          <a:latin typeface="Avenir Next LT Pro" panose="020B0504020202020204" pitchFamily="34" charset="0"/>
                        </a:rPr>
                        <a:t>1.0</a:t>
                      </a:r>
                    </a:p>
                  </a:txBody>
                  <a:tcPr marL="9525" marR="9525" marT="9525" marB="0" anchor="ctr">
                    <a:lnL w="12700" cap="flat" cmpd="sng" algn="ctr">
                      <a:solidFill>
                        <a:schemeClr val="tx1"/>
                      </a:solidFill>
                      <a:prstDash val="solid"/>
                      <a:round/>
                      <a:headEnd type="none" w="med" len="med"/>
                      <a:tailEnd type="none" w="med" len="med"/>
                    </a:lnL>
                    <a:lnR>
                      <a:noFill/>
                    </a:lnR>
                    <a:lnT w="6350" cap="flat" cmpd="sng" algn="ctr">
                      <a:noFill/>
                      <a:prstDash val="solid"/>
                      <a:round/>
                      <a:headEnd type="none" w="med" len="med"/>
                      <a:tailEnd type="none" w="med" len="med"/>
                    </a:lnT>
                    <a:lnB>
                      <a:noFill/>
                    </a:lnB>
                  </a:tcPr>
                </a:tc>
                <a:tc>
                  <a:txBody>
                    <a:bodyPr/>
                    <a:lstStyle/>
                    <a:p>
                      <a:pPr algn="ctr" fontAlgn="b"/>
                      <a:r>
                        <a:rPr lang="en-GB" sz="1600" b="0" i="0" u="none" strike="noStrike">
                          <a:effectLst/>
                          <a:latin typeface="Avenir Next LT Pro" panose="020B0504020202020204" pitchFamily="34" charset="0"/>
                        </a:rPr>
                        <a:t>1.0</a:t>
                      </a:r>
                    </a:p>
                  </a:txBody>
                  <a:tcPr marL="9525" marR="9525" marT="9525" marB="0" anchor="ctr">
                    <a:lnL w="1270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a:noFill/>
                    </a:lnB>
                  </a:tcPr>
                </a:tc>
                <a:tc>
                  <a:txBody>
                    <a:bodyPr/>
                    <a:lstStyle/>
                    <a:p>
                      <a:pPr algn="ctr" fontAlgn="b"/>
                      <a:r>
                        <a:rPr lang="en-GB" sz="1600" b="0" i="0" u="none" strike="noStrike">
                          <a:effectLst/>
                          <a:latin typeface="Avenir Next LT Pro" panose="020B0504020202020204" pitchFamily="34" charset="0"/>
                        </a:rPr>
                        <a:t>0.9</a:t>
                      </a:r>
                    </a:p>
                  </a:txBody>
                  <a:tcPr marL="9525" marR="9525" marT="9525" marB="0" anchor="ctr">
                    <a:lnL>
                      <a:noFill/>
                    </a:lnL>
                    <a:lnR>
                      <a:noFill/>
                    </a:lnR>
                    <a:lnT w="6350" cap="flat" cmpd="sng" algn="ctr">
                      <a:noFill/>
                      <a:prstDash val="solid"/>
                      <a:round/>
                      <a:headEnd type="none" w="med" len="med"/>
                      <a:tailEnd type="none" w="med" len="med"/>
                    </a:lnT>
                    <a:lnB>
                      <a:noFill/>
                    </a:lnB>
                  </a:tcPr>
                </a:tc>
                <a:tc>
                  <a:txBody>
                    <a:bodyPr/>
                    <a:lstStyle/>
                    <a:p>
                      <a:pPr algn="ctr" fontAlgn="b"/>
                      <a:r>
                        <a:rPr lang="en-GB" sz="1600" b="1" i="0" u="none" strike="noStrike">
                          <a:effectLst/>
                          <a:latin typeface="Avenir Next LT Pro" panose="020B0504020202020204" pitchFamily="34" charset="0"/>
                        </a:rPr>
                        <a:t>0.9</a:t>
                      </a:r>
                    </a:p>
                  </a:txBody>
                  <a:tcPr marL="9525" marR="9525" marT="9525" marB="0" anchor="ctr">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1641424663"/>
                  </a:ext>
                </a:extLst>
              </a:tr>
              <a:tr h="277480">
                <a:tc>
                  <a:txBody>
                    <a:bodyPr/>
                    <a:lstStyle/>
                    <a:p>
                      <a:pPr algn="ctr" fontAlgn="b"/>
                      <a:r>
                        <a:rPr lang="en-GB" sz="1600" b="0" i="0" u="none" strike="noStrike">
                          <a:solidFill>
                            <a:srgbClr val="000000"/>
                          </a:solidFill>
                          <a:effectLst/>
                          <a:latin typeface="Avenir Next LT Pro" panose="020B0504020202020204" pitchFamily="34" charset="0"/>
                        </a:rPr>
                        <a:t>Average Number of stocks</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1109</a:t>
                      </a:r>
                    </a:p>
                  </a:txBody>
                  <a:tcPr marL="9525" marR="9525" marT="9525" marB="0" anchor="ctr">
                    <a:lnL w="12700" cap="flat" cmpd="sng" algn="ctr">
                      <a:solidFill>
                        <a:schemeClr val="tx1"/>
                      </a:solidFill>
                      <a:prstDash val="solid"/>
                      <a:round/>
                      <a:headEnd type="none" w="med" len="med"/>
                      <a:tailEnd type="none" w="med" len="med"/>
                    </a:lnL>
                    <a:lnR>
                      <a:noFill/>
                    </a:lnR>
                    <a:lnT w="6350" cap="flat" cmpd="sng" algn="ctr">
                      <a:no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831</a:t>
                      </a:r>
                    </a:p>
                  </a:txBody>
                  <a:tcPr marL="9525" marR="9525" marT="9525" marB="0" anchor="ctr">
                    <a:lnL w="1270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450</a:t>
                      </a:r>
                    </a:p>
                  </a:txBody>
                  <a:tcPr marL="9525" marR="9525" marT="9525" marB="0" anchor="ctr">
                    <a:lnL>
                      <a:noFill/>
                    </a:lnL>
                    <a:lnR>
                      <a:noFill/>
                    </a:lnR>
                    <a:lnT w="6350" cap="flat" cmpd="sng" algn="ctr">
                      <a:noFill/>
                      <a:prstDash val="solid"/>
                      <a:round/>
                      <a:headEnd type="none" w="med" len="med"/>
                      <a:tailEnd type="none" w="med" len="med"/>
                    </a:lnT>
                    <a:lnB>
                      <a:noFill/>
                    </a:lnB>
                    <a:solidFill>
                      <a:srgbClr val="D9D9D9"/>
                    </a:solidFill>
                  </a:tcPr>
                </a:tc>
                <a:tc>
                  <a:txBody>
                    <a:bodyPr/>
                    <a:lstStyle/>
                    <a:p>
                      <a:pPr algn="ctr" fontAlgn="b"/>
                      <a:r>
                        <a:rPr lang="en-GB" sz="1600" b="1" i="0" u="none" strike="noStrike">
                          <a:effectLst/>
                          <a:latin typeface="Avenir Next LT Pro" panose="020B0504020202020204" pitchFamily="34" charset="0"/>
                        </a:rPr>
                        <a:t>132</a:t>
                      </a:r>
                    </a:p>
                  </a:txBody>
                  <a:tcPr marL="9525" marR="9525" marT="9525" marB="0" anchor="ctr">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338557172"/>
                  </a:ext>
                </a:extLst>
              </a:tr>
              <a:tr h="281827">
                <a:tc>
                  <a:txBody>
                    <a:bodyPr/>
                    <a:lstStyle/>
                    <a:p>
                      <a:pPr algn="ctr" fontAlgn="b"/>
                      <a:r>
                        <a:rPr lang="en-GB" sz="1600" b="0" i="0" u="none" strike="noStrike">
                          <a:solidFill>
                            <a:srgbClr val="000000"/>
                          </a:solidFill>
                          <a:effectLst/>
                          <a:latin typeface="Avenir Next LT Pro" panose="020B0504020202020204" pitchFamily="34" charset="0"/>
                        </a:rPr>
                        <a:t>Average Eff. Number of stocks</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tcPr>
                </a:tc>
                <a:tc>
                  <a:txBody>
                    <a:bodyPr/>
                    <a:lstStyle/>
                    <a:p>
                      <a:pPr algn="ctr" fontAlgn="b"/>
                      <a:r>
                        <a:rPr lang="en-GB" sz="1600" b="0" i="0" u="none" strike="noStrike">
                          <a:effectLst/>
                          <a:latin typeface="Avenir Next LT Pro" panose="020B0504020202020204" pitchFamily="34" charset="0"/>
                        </a:rPr>
                        <a:t>157.4</a:t>
                      </a:r>
                    </a:p>
                  </a:txBody>
                  <a:tcPr marL="9525" marR="9525" marT="9525" marB="0" anchor="ctr">
                    <a:lnL w="12700" cap="flat" cmpd="sng" algn="ctr">
                      <a:solidFill>
                        <a:schemeClr val="tx1"/>
                      </a:solidFill>
                      <a:prstDash val="solid"/>
                      <a:round/>
                      <a:headEnd type="none" w="med" len="med"/>
                      <a:tailEnd type="none" w="med" len="med"/>
                    </a:lnL>
                    <a:lnR>
                      <a:noFill/>
                    </a:lnR>
                    <a:lnT w="6350" cap="flat" cmpd="sng" algn="ctr">
                      <a:noFill/>
                      <a:prstDash val="solid"/>
                      <a:round/>
                      <a:headEnd type="none" w="med" len="med"/>
                      <a:tailEnd type="none" w="med" len="med"/>
                    </a:lnT>
                    <a:lnB>
                      <a:noFill/>
                    </a:lnB>
                  </a:tcPr>
                </a:tc>
                <a:tc>
                  <a:txBody>
                    <a:bodyPr/>
                    <a:lstStyle/>
                    <a:p>
                      <a:pPr algn="ctr" fontAlgn="b"/>
                      <a:r>
                        <a:rPr lang="en-GB" sz="1600" b="0" i="0" u="none" strike="noStrike">
                          <a:effectLst/>
                          <a:latin typeface="Avenir Next LT Pro" panose="020B0504020202020204" pitchFamily="34" charset="0"/>
                        </a:rPr>
                        <a:t>132.9</a:t>
                      </a:r>
                    </a:p>
                  </a:txBody>
                  <a:tcPr marL="9525" marR="9525" marT="9525" marB="0" anchor="ctr">
                    <a:lnL w="1270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a:noFill/>
                    </a:lnB>
                  </a:tcPr>
                </a:tc>
                <a:tc>
                  <a:txBody>
                    <a:bodyPr/>
                    <a:lstStyle/>
                    <a:p>
                      <a:pPr algn="ctr" fontAlgn="b"/>
                      <a:r>
                        <a:rPr lang="en-GB" sz="1600" b="0" i="0" u="none" strike="noStrike">
                          <a:effectLst/>
                          <a:latin typeface="Avenir Next LT Pro" panose="020B0504020202020204" pitchFamily="34" charset="0"/>
                        </a:rPr>
                        <a:t>111.3</a:t>
                      </a:r>
                    </a:p>
                  </a:txBody>
                  <a:tcPr marL="9525" marR="9525" marT="9525" marB="0" anchor="ctr">
                    <a:lnL>
                      <a:noFill/>
                    </a:lnL>
                    <a:lnR>
                      <a:noFill/>
                    </a:lnR>
                    <a:lnT w="6350" cap="flat" cmpd="sng" algn="ctr">
                      <a:noFill/>
                      <a:prstDash val="solid"/>
                      <a:round/>
                      <a:headEnd type="none" w="med" len="med"/>
                      <a:tailEnd type="none" w="med" len="med"/>
                    </a:lnT>
                    <a:lnB>
                      <a:noFill/>
                    </a:lnB>
                  </a:tcPr>
                </a:tc>
                <a:tc>
                  <a:txBody>
                    <a:bodyPr/>
                    <a:lstStyle/>
                    <a:p>
                      <a:pPr algn="ctr" fontAlgn="b"/>
                      <a:r>
                        <a:rPr lang="en-GB" sz="1600" b="1" i="0" u="none" strike="noStrike">
                          <a:effectLst/>
                          <a:latin typeface="Avenir Next LT Pro" panose="020B0504020202020204" pitchFamily="34" charset="0"/>
                        </a:rPr>
                        <a:t>60.9</a:t>
                      </a:r>
                    </a:p>
                  </a:txBody>
                  <a:tcPr marL="9525" marR="9525" marT="9525" marB="0" anchor="ctr">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1603851299"/>
                  </a:ext>
                </a:extLst>
              </a:tr>
              <a:tr h="363682">
                <a:tc>
                  <a:txBody>
                    <a:bodyPr/>
                    <a:lstStyle/>
                    <a:p>
                      <a:pPr algn="ctr" fontAlgn="b"/>
                      <a:r>
                        <a:rPr lang="en-GB" sz="1600" b="0" i="0" u="none" strike="noStrike">
                          <a:solidFill>
                            <a:srgbClr val="000000"/>
                          </a:solidFill>
                          <a:effectLst/>
                          <a:latin typeface="Avenir Next LT Pro" panose="020B0504020202020204" pitchFamily="34" charset="0"/>
                        </a:rPr>
                        <a:t>Authoritarian Exposure (</a:t>
                      </a:r>
                      <a:r>
                        <a:rPr lang="en-GB" sz="1600" b="0" i="0" u="none" strike="noStrike">
                          <a:solidFill>
                            <a:schemeClr val="tx2"/>
                          </a:solidFill>
                          <a:effectLst/>
                          <a:latin typeface="Avenir Next LT Pro" panose="020B0504020202020204" pitchFamily="34" charset="0"/>
                        </a:rPr>
                        <a:t>H1 2024</a:t>
                      </a:r>
                      <a:r>
                        <a:rPr lang="en-GB" sz="1600" b="0" i="0" u="none" strike="noStrike">
                          <a:solidFill>
                            <a:srgbClr val="000000"/>
                          </a:solidFill>
                          <a:effectLst/>
                          <a:latin typeface="Avenir Next LT Pro" panose="020B0504020202020204" pitchFamily="34" charset="0"/>
                        </a:rPr>
                        <a:t>)</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15.1%</a:t>
                      </a:r>
                    </a:p>
                  </a:txBody>
                  <a:tcPr marL="9525" marR="9525" marT="9525" marB="0" anchor="ctr">
                    <a:lnL w="12700" cap="flat" cmpd="sng" algn="ctr">
                      <a:solidFill>
                        <a:schemeClr val="tx1"/>
                      </a:solidFill>
                      <a:prstDash val="solid"/>
                      <a:round/>
                      <a:headEnd type="none" w="med" len="med"/>
                      <a:tailEnd type="none" w="med" len="med"/>
                    </a:lnL>
                    <a:lnR>
                      <a:noFill/>
                    </a:lnR>
                    <a:lnT w="6350" cap="flat" cmpd="sng" algn="ctr">
                      <a:no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9.8%</a:t>
                      </a:r>
                    </a:p>
                  </a:txBody>
                  <a:tcPr marL="9525" marR="9525" marT="9525" marB="0" anchor="ctr">
                    <a:lnL w="1270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7.4%</a:t>
                      </a:r>
                    </a:p>
                  </a:txBody>
                  <a:tcPr marL="9525" marR="9525" marT="9525" marB="0" anchor="ctr">
                    <a:lnL>
                      <a:noFill/>
                    </a:lnL>
                    <a:lnR>
                      <a:noFill/>
                    </a:lnR>
                    <a:lnT w="6350" cap="flat" cmpd="sng" algn="ctr">
                      <a:noFill/>
                      <a:prstDash val="solid"/>
                      <a:round/>
                      <a:headEnd type="none" w="med" len="med"/>
                      <a:tailEnd type="none" w="med" len="med"/>
                    </a:lnT>
                    <a:lnB>
                      <a:noFill/>
                    </a:lnB>
                    <a:solidFill>
                      <a:srgbClr val="D9D9D9"/>
                    </a:solidFill>
                  </a:tcPr>
                </a:tc>
                <a:tc>
                  <a:txBody>
                    <a:bodyPr/>
                    <a:lstStyle/>
                    <a:p>
                      <a:pPr algn="ctr" fontAlgn="b"/>
                      <a:r>
                        <a:rPr lang="en-GB" sz="1600" b="1" i="0" u="none" strike="noStrike">
                          <a:effectLst/>
                          <a:latin typeface="Avenir Next LT Pro" panose="020B0504020202020204" pitchFamily="34" charset="0"/>
                        </a:rPr>
                        <a:t>4.5%</a:t>
                      </a:r>
                    </a:p>
                  </a:txBody>
                  <a:tcPr marL="9525" marR="9525" marT="9525" marB="0" anchor="ctr">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659024039"/>
                  </a:ext>
                </a:extLst>
              </a:tr>
              <a:tr h="277480">
                <a:tc>
                  <a:txBody>
                    <a:bodyPr/>
                    <a:lstStyle/>
                    <a:p>
                      <a:pPr algn="ctr" fontAlgn="b"/>
                      <a:r>
                        <a:rPr lang="en-GB" sz="1600" b="0" i="0" u="none" strike="noStrike">
                          <a:solidFill>
                            <a:srgbClr val="000000"/>
                          </a:solidFill>
                          <a:effectLst/>
                          <a:latin typeface="Avenir Next LT Pro" panose="020B0504020202020204" pitchFamily="34" charset="0"/>
                        </a:rPr>
                        <a:t>Relative Authoritarian Exposure (</a:t>
                      </a:r>
                      <a:r>
                        <a:rPr lang="en-GB" sz="1600" b="0" i="0" u="none" strike="noStrike">
                          <a:solidFill>
                            <a:schemeClr val="tx2"/>
                          </a:solidFill>
                          <a:effectLst/>
                          <a:latin typeface="Avenir Next LT Pro" panose="020B0504020202020204" pitchFamily="34" charset="0"/>
                        </a:rPr>
                        <a:t>H1 2024</a:t>
                      </a:r>
                      <a:r>
                        <a:rPr lang="en-GB" sz="1600" b="0" i="0" u="none" strike="noStrike">
                          <a:solidFill>
                            <a:srgbClr val="000000"/>
                          </a:solidFill>
                          <a:effectLst/>
                          <a:latin typeface="Avenir Next LT Pro" panose="020B0504020202020204" pitchFamily="34" charset="0"/>
                        </a:rPr>
                        <a:t>)</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noFill/>
                  </a:tcPr>
                </a:tc>
                <a:tc>
                  <a:txBody>
                    <a:bodyPr/>
                    <a:lstStyle/>
                    <a:p>
                      <a:pPr algn="ctr" fontAlgn="b"/>
                      <a:r>
                        <a:rPr lang="en-GB" sz="1600" b="0" i="0" u="none" strike="noStrike">
                          <a:effectLst/>
                          <a:latin typeface="Avenir Next LT Pro" panose="020B0504020202020204" pitchFamily="34" charset="0"/>
                        </a:rPr>
                        <a:t>100%</a:t>
                      </a:r>
                    </a:p>
                  </a:txBody>
                  <a:tcPr marL="9525" marR="9525" marT="9525" marB="0" anchor="ctr">
                    <a:lnL w="12700" cap="flat" cmpd="sng" algn="ctr">
                      <a:solidFill>
                        <a:schemeClr val="tx1"/>
                      </a:solidFill>
                      <a:prstDash val="solid"/>
                      <a:round/>
                      <a:headEnd type="none" w="med" len="med"/>
                      <a:tailEnd type="none" w="med" len="med"/>
                    </a:lnL>
                    <a:lnR>
                      <a:noFill/>
                    </a:lnR>
                    <a:lnT w="6350" cap="flat" cmpd="sng" algn="ctr">
                      <a:noFill/>
                      <a:prstDash val="solid"/>
                      <a:round/>
                      <a:headEnd type="none" w="med" len="med"/>
                      <a:tailEnd type="none" w="med" len="med"/>
                    </a:lnT>
                    <a:lnB>
                      <a:noFill/>
                    </a:lnB>
                    <a:noFill/>
                  </a:tcPr>
                </a:tc>
                <a:tc>
                  <a:txBody>
                    <a:bodyPr/>
                    <a:lstStyle/>
                    <a:p>
                      <a:pPr algn="ctr" fontAlgn="b"/>
                      <a:r>
                        <a:rPr lang="en-GB" sz="1600" b="0" i="0" u="none" strike="noStrike">
                          <a:effectLst/>
                          <a:latin typeface="Avenir Next LT Pro" panose="020B0504020202020204" pitchFamily="34" charset="0"/>
                        </a:rPr>
                        <a:t>65%</a:t>
                      </a:r>
                    </a:p>
                  </a:txBody>
                  <a:tcPr marL="9525" marR="9525" marT="9525" marB="0" anchor="ctr">
                    <a:lnL w="1270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a:noFill/>
                    </a:lnB>
                    <a:noFill/>
                  </a:tcPr>
                </a:tc>
                <a:tc>
                  <a:txBody>
                    <a:bodyPr/>
                    <a:lstStyle/>
                    <a:p>
                      <a:pPr algn="ctr" fontAlgn="b"/>
                      <a:r>
                        <a:rPr lang="en-GB" sz="1600" b="0" i="0" u="none" strike="noStrike">
                          <a:effectLst/>
                          <a:latin typeface="Avenir Next LT Pro" panose="020B0504020202020204" pitchFamily="34" charset="0"/>
                        </a:rPr>
                        <a:t>49%</a:t>
                      </a:r>
                    </a:p>
                  </a:txBody>
                  <a:tcPr marL="9525" marR="9525" marT="9525" marB="0" anchor="ctr">
                    <a:lnL>
                      <a:noFill/>
                    </a:lnL>
                    <a:lnR>
                      <a:noFill/>
                    </a:lnR>
                    <a:lnT w="6350" cap="flat" cmpd="sng" algn="ctr">
                      <a:noFill/>
                      <a:prstDash val="solid"/>
                      <a:round/>
                      <a:headEnd type="none" w="med" len="med"/>
                      <a:tailEnd type="none" w="med" len="med"/>
                    </a:lnT>
                    <a:lnB>
                      <a:noFill/>
                    </a:lnB>
                    <a:noFill/>
                  </a:tcPr>
                </a:tc>
                <a:tc>
                  <a:txBody>
                    <a:bodyPr/>
                    <a:lstStyle/>
                    <a:p>
                      <a:pPr algn="ctr" fontAlgn="b"/>
                      <a:r>
                        <a:rPr lang="en-GB" sz="1600" b="1" i="0" u="none" strike="noStrike">
                          <a:effectLst/>
                          <a:latin typeface="Avenir Next LT Pro" panose="020B0504020202020204" pitchFamily="34" charset="0"/>
                        </a:rPr>
                        <a:t>30%</a:t>
                      </a:r>
                    </a:p>
                  </a:txBody>
                  <a:tcPr marL="9525" marR="9525" marT="9525" marB="0" anchor="ctr">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noFill/>
                  </a:tcPr>
                </a:tc>
                <a:extLst>
                  <a:ext uri="{0D108BD9-81ED-4DB2-BD59-A6C34878D82A}">
                    <a16:rowId xmlns:a16="http://schemas.microsoft.com/office/drawing/2014/main" val="181617417"/>
                  </a:ext>
                </a:extLst>
              </a:tr>
              <a:tr h="277480">
                <a:tc>
                  <a:txBody>
                    <a:bodyPr/>
                    <a:lstStyle/>
                    <a:p>
                      <a:pPr algn="ctr" fontAlgn="b"/>
                      <a:r>
                        <a:rPr lang="en-GB" sz="1600" b="0" i="0" u="none" strike="noStrike">
                          <a:solidFill>
                            <a:srgbClr val="000000"/>
                          </a:solidFill>
                          <a:effectLst/>
                          <a:latin typeface="Avenir Next LT Pro" panose="020B0504020202020204" pitchFamily="34" charset="0"/>
                        </a:rPr>
                        <a:t>TE(Parent index)</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a:noFill/>
                    </a:lnR>
                    <a:lnT w="6350" cap="flat" cmpd="sng" algn="ctr">
                      <a:no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5.3%</a:t>
                      </a:r>
                    </a:p>
                  </a:txBody>
                  <a:tcPr marL="9525" marR="9525" marT="9525" marB="0" anchor="ctr">
                    <a:lnL w="1270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6.7%</a:t>
                      </a:r>
                    </a:p>
                  </a:txBody>
                  <a:tcPr marL="9525" marR="9525" marT="9525" marB="0" anchor="ctr">
                    <a:lnL>
                      <a:noFill/>
                    </a:lnL>
                    <a:lnR>
                      <a:noFill/>
                    </a:lnR>
                    <a:lnT w="6350" cap="flat" cmpd="sng" algn="ctr">
                      <a:noFill/>
                      <a:prstDash val="solid"/>
                      <a:round/>
                      <a:headEnd type="none" w="med" len="med"/>
                      <a:tailEnd type="none" w="med" len="med"/>
                    </a:lnT>
                    <a:lnB>
                      <a:noFill/>
                    </a:lnB>
                    <a:solidFill>
                      <a:srgbClr val="D9D9D9"/>
                    </a:solidFill>
                  </a:tcPr>
                </a:tc>
                <a:tc>
                  <a:txBody>
                    <a:bodyPr/>
                    <a:lstStyle/>
                    <a:p>
                      <a:pPr algn="ctr" fontAlgn="b"/>
                      <a:r>
                        <a:rPr lang="en-GB" sz="1600" b="1" i="0" u="none" strike="noStrike">
                          <a:effectLst/>
                          <a:latin typeface="Avenir Next LT Pro" panose="020B0504020202020204" pitchFamily="34" charset="0"/>
                        </a:rPr>
                        <a:t>8.7%</a:t>
                      </a:r>
                    </a:p>
                  </a:txBody>
                  <a:tcPr marL="9525" marR="9525" marT="9525" marB="0" anchor="ctr">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solidFill>
                      <a:srgbClr val="D9D9D9"/>
                    </a:solidFill>
                  </a:tcPr>
                </a:tc>
                <a:extLst>
                  <a:ext uri="{0D108BD9-81ED-4DB2-BD59-A6C34878D82A}">
                    <a16:rowId xmlns:a16="http://schemas.microsoft.com/office/drawing/2014/main" val="2629865030"/>
                  </a:ext>
                </a:extLst>
              </a:tr>
              <a:tr h="277480">
                <a:tc>
                  <a:txBody>
                    <a:bodyPr/>
                    <a:lstStyle/>
                    <a:p>
                      <a:pPr algn="ctr" fontAlgn="b"/>
                      <a:r>
                        <a:rPr lang="en-GB" sz="1600" b="0" i="0" u="none" strike="noStrike">
                          <a:solidFill>
                            <a:srgbClr val="000000"/>
                          </a:solidFill>
                          <a:effectLst/>
                          <a:latin typeface="Avenir Next LT Pro" panose="020B0504020202020204" pitchFamily="34" charset="0"/>
                        </a:rPr>
                        <a:t>TE(</a:t>
                      </a:r>
                      <a:r>
                        <a:rPr lang="en-GB" sz="1600" b="0" i="0" u="none" strike="noStrike" kern="1200">
                          <a:solidFill>
                            <a:srgbClr val="000000"/>
                          </a:solidFill>
                          <a:effectLst/>
                          <a:latin typeface="Avenir Next LT Pro" panose="020B0504020202020204" pitchFamily="34" charset="0"/>
                          <a:ea typeface="+mn-ea"/>
                          <a:cs typeface="+mn-cs"/>
                        </a:rPr>
                        <a:t>Whitelisted</a:t>
                      </a:r>
                      <a:r>
                        <a:rPr lang="en-GB" sz="1600" b="0" i="0" u="none" strike="noStrike">
                          <a:solidFill>
                            <a:srgbClr val="000000"/>
                          </a:solidFill>
                          <a:effectLst/>
                          <a:latin typeface="Avenir Next LT Pro" panose="020B0504020202020204" pitchFamily="34" charset="0"/>
                        </a:rPr>
                        <a:t> index)</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b"/>
                      <a:r>
                        <a:rPr lang="en-GB" sz="1600" b="0" i="0" u="none" strike="noStrike">
                          <a:effectLst/>
                          <a:latin typeface="Avenir Next LT Pro" panose="020B0504020202020204" pitchFamily="34" charset="0"/>
                        </a:rPr>
                        <a:t>6.7%</a:t>
                      </a:r>
                    </a:p>
                  </a:txBody>
                  <a:tcPr marL="9525" marR="9525" marT="9525" marB="0" anchor="ctr">
                    <a:lnL w="12700" cap="flat" cmpd="sng" algn="ctr">
                      <a:solidFill>
                        <a:schemeClr val="tx1"/>
                      </a:solid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b"/>
                      <a:r>
                        <a:rPr lang="en-GB" sz="1600" b="0" i="0" u="none" strike="noStrike">
                          <a:effectLst/>
                          <a:latin typeface="Avenir Next LT Pro" panose="020B0504020202020204" pitchFamily="34" charset="0"/>
                        </a:rPr>
                        <a:t>4.5%</a:t>
                      </a:r>
                    </a:p>
                  </a:txBody>
                  <a:tcPr marL="9525" marR="9525" marT="9525" marB="0" anchor="ctr">
                    <a:lnL w="1270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b"/>
                      <a:r>
                        <a:rPr lang="en-GB" sz="1600" b="0" i="0" u="none" strike="noStrike">
                          <a:effectLst/>
                          <a:latin typeface="Avenir Next LT Pro" panose="020B0504020202020204" pitchFamily="34" charset="0"/>
                        </a:rPr>
                        <a:t>0.0%</a:t>
                      </a:r>
                    </a:p>
                  </a:txBody>
                  <a:tcPr marL="9525" marR="9525" marT="9525" marB="0" anchor="ctr">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b"/>
                      <a:r>
                        <a:rPr lang="en-GB" sz="1600" b="1" i="0" u="none" strike="noStrike">
                          <a:effectLst/>
                          <a:latin typeface="Avenir Next LT Pro" panose="020B0504020202020204" pitchFamily="34" charset="0"/>
                        </a:rPr>
                        <a:t>6.2%</a:t>
                      </a:r>
                    </a:p>
                  </a:txBody>
                  <a:tcPr marL="9525" marR="9525" marT="9525" marB="0" anchor="ctr">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87497317"/>
                  </a:ext>
                </a:extLst>
              </a:tr>
              <a:tr h="277480">
                <a:tc>
                  <a:txBody>
                    <a:bodyPr/>
                    <a:lstStyle/>
                    <a:p>
                      <a:pPr marL="0" algn="ctr" defTabSz="914400" rtl="0" eaLnBrk="1" fontAlgn="b" latinLnBrk="0" hangingPunct="1"/>
                      <a:r>
                        <a:rPr lang="pt-BR" sz="1600" b="0" i="0" u="none" strike="noStrike" kern="1200">
                          <a:solidFill>
                            <a:srgbClr val="000000"/>
                          </a:solidFill>
                          <a:effectLst/>
                          <a:latin typeface="Avenir Next LT Pro" panose="020B0504020202020204" pitchFamily="34" charset="0"/>
                          <a:ea typeface="+mn-ea"/>
                          <a:cs typeface="+mn-cs"/>
                        </a:rPr>
                        <a:t>TE(BBG EM ex China index)</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fontAlgn="b"/>
                      <a:r>
                        <a:rPr lang="en-GB" sz="1600" b="0" i="0" u="none" strike="noStrike">
                          <a:effectLst/>
                          <a:latin typeface="Avenir Next LT Pro" panose="020B0504020202020204" pitchFamily="34" charset="0"/>
                        </a:rPr>
                        <a:t>5.3%</a:t>
                      </a:r>
                    </a:p>
                  </a:txBody>
                  <a:tcPr marL="9525" marR="9525" marT="9525" marB="0" anchor="ctr">
                    <a:lnL w="12700" cap="flat" cmpd="sng" algn="ctr">
                      <a:solidFill>
                        <a:schemeClr val="tx1"/>
                      </a:solid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fontAlgn="b"/>
                      <a:r>
                        <a:rPr lang="en-GB" sz="1600" b="0" i="0" u="none" strike="noStrike">
                          <a:effectLst/>
                          <a:latin typeface="Avenir Next LT Pro" panose="020B0504020202020204" pitchFamily="34" charset="0"/>
                        </a:rPr>
                        <a:t>0.0%</a:t>
                      </a:r>
                    </a:p>
                  </a:txBody>
                  <a:tcPr marL="9525" marR="9525" marT="9525" marB="0" anchor="ctr">
                    <a:lnL w="1270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fontAlgn="b"/>
                      <a:r>
                        <a:rPr lang="en-GB" sz="1600" b="0" i="0" u="none" strike="noStrike">
                          <a:effectLst/>
                          <a:latin typeface="Avenir Next LT Pro" panose="020B0504020202020204" pitchFamily="34" charset="0"/>
                        </a:rPr>
                        <a:t>4.5%</a:t>
                      </a:r>
                    </a:p>
                  </a:txBody>
                  <a:tcPr marL="9525" marR="9525" marT="9525"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fontAlgn="b"/>
                      <a:r>
                        <a:rPr lang="en-GB" sz="1600" b="1" i="0" u="none" strike="noStrike">
                          <a:effectLst/>
                          <a:latin typeface="Avenir Next LT Pro" panose="020B0504020202020204" pitchFamily="34" charset="0"/>
                        </a:rPr>
                        <a:t>7.0%</a:t>
                      </a:r>
                    </a:p>
                  </a:txBody>
                  <a:tcPr marL="9525" marR="9525" marT="9525" marB="0" anchor="ctr">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957985297"/>
                  </a:ext>
                </a:extLst>
              </a:tr>
            </a:tbl>
          </a:graphicData>
        </a:graphic>
      </p:graphicFrame>
      <p:sp>
        <p:nvSpPr>
          <p:cNvPr id="3" name="Espace réservé du texte 2">
            <a:extLst>
              <a:ext uri="{FF2B5EF4-FFF2-40B4-BE49-F238E27FC236}">
                <a16:creationId xmlns:a16="http://schemas.microsoft.com/office/drawing/2014/main" id="{528BD61F-3A2D-4CBB-BE6D-8D7E8B71BA31}"/>
              </a:ext>
            </a:extLst>
          </p:cNvPr>
          <p:cNvSpPr>
            <a:spLocks noGrp="1"/>
          </p:cNvSpPr>
          <p:nvPr>
            <p:ph type="body" sz="quarter" idx="20"/>
          </p:nvPr>
        </p:nvSpPr>
        <p:spPr/>
        <p:txBody>
          <a:bodyPr/>
          <a:lstStyle/>
          <a:p>
            <a:r>
              <a:rPr lang="en-GB" sz="2000" b="0" cap="all" err="1"/>
              <a:t>Backtest</a:t>
            </a:r>
            <a:r>
              <a:rPr lang="en-GB" sz="2000" b="0" cap="all"/>
              <a:t> summary</a:t>
            </a:r>
          </a:p>
          <a:p>
            <a:r>
              <a:rPr lang="en-GB" sz="1400" i="1" cap="all"/>
              <a:t>EM</a:t>
            </a:r>
            <a:endParaRPr lang="fr-FR" sz="1400" i="1" cap="all"/>
          </a:p>
        </p:txBody>
      </p:sp>
      <p:sp>
        <p:nvSpPr>
          <p:cNvPr id="12" name="TextBox 11">
            <a:extLst>
              <a:ext uri="{FF2B5EF4-FFF2-40B4-BE49-F238E27FC236}">
                <a16:creationId xmlns:a16="http://schemas.microsoft.com/office/drawing/2014/main" id="{5051178B-F766-7C52-51EE-B6F75239B68F}"/>
              </a:ext>
            </a:extLst>
          </p:cNvPr>
          <p:cNvSpPr txBox="1"/>
          <p:nvPr/>
        </p:nvSpPr>
        <p:spPr>
          <a:xfrm>
            <a:off x="534496" y="7000896"/>
            <a:ext cx="8975120" cy="743345"/>
          </a:xfrm>
          <a:prstGeom prst="rect">
            <a:avLst/>
          </a:prstGeom>
          <a:noFill/>
        </p:spPr>
        <p:txBody>
          <a:bodyPr wrap="square">
            <a:spAutoFit/>
          </a:bodyPr>
          <a:lstStyle/>
          <a:p>
            <a:pPr marL="28575">
              <a:lnSpc>
                <a:spcPct val="107000"/>
              </a:lnSpc>
              <a:spcAft>
                <a:spcPts val="800"/>
              </a:spcAft>
            </a:pPr>
            <a:r>
              <a:rPr lang="en-GB" sz="800" i="1">
                <a:latin typeface="Avenir Next LT Pro" panose="020B0504020202020204" pitchFamily="34" charset="0"/>
              </a:rPr>
              <a:t>The period covered is from August 2008 to June 2024. Returns reflect back tested data for the entire time provided. Back tested results are for information purposes only. They are intended to illustrate how the Strategy may have behaved had it been launched. Back tested performance returns and/or charts illustrating performance provided on this page are gross of management fees, sales charges and other commissions, other taxes and relevant costs to be paid by an investor are not included in the calculations. The net performance, are computed assuming a hypothetical fee of 45bps . Warning: Past performance is not an indicator or a guarantee of future performance. The value of your investment and income received from it can go down as well as up and you may not get back the full amount invested. Performance details provided are in reference index specific local currency.</a:t>
            </a:r>
          </a:p>
        </p:txBody>
      </p:sp>
      <p:sp>
        <p:nvSpPr>
          <p:cNvPr id="7" name="Rectangle 6">
            <a:extLst>
              <a:ext uri="{FF2B5EF4-FFF2-40B4-BE49-F238E27FC236}">
                <a16:creationId xmlns:a16="http://schemas.microsoft.com/office/drawing/2014/main" id="{D33721A4-4690-1611-2A2F-0BC8F1B5B1BC}"/>
              </a:ext>
            </a:extLst>
          </p:cNvPr>
          <p:cNvSpPr/>
          <p:nvPr/>
        </p:nvSpPr>
        <p:spPr>
          <a:xfrm>
            <a:off x="7660433" y="4632026"/>
            <a:ext cx="1282966" cy="65890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D5D2E74-5537-8EB0-A11A-2CD409D747A4}"/>
              </a:ext>
            </a:extLst>
          </p:cNvPr>
          <p:cNvSpPr/>
          <p:nvPr/>
        </p:nvSpPr>
        <p:spPr>
          <a:xfrm>
            <a:off x="7720392" y="2043671"/>
            <a:ext cx="1163048" cy="419604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9345" eaLnBrk="0" fontAlgn="base" hangingPunct="0">
              <a:spcBef>
                <a:spcPct val="0"/>
              </a:spcBef>
              <a:spcAft>
                <a:spcPct val="0"/>
              </a:spcAft>
            </a:pPr>
            <a:endParaRPr lang="en-GB" sz="1751">
              <a:solidFill>
                <a:prstClr val="white"/>
              </a:solidFill>
              <a:latin typeface="Arial"/>
            </a:endParaRPr>
          </a:p>
        </p:txBody>
      </p:sp>
    </p:spTree>
    <p:extLst>
      <p:ext uri="{BB962C8B-B14F-4D97-AF65-F5344CB8AC3E}">
        <p14:creationId xmlns:p14="http://schemas.microsoft.com/office/powerpoint/2010/main" val="3272006289"/>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450234" y="771503"/>
            <a:ext cx="8184990" cy="611641"/>
          </a:xfrm>
        </p:spPr>
        <p:txBody>
          <a:bodyPr/>
          <a:lstStyle/>
          <a:p>
            <a:r>
              <a:rPr lang="en-US" cap="all"/>
              <a:t>5-year Rolling excess returns</a:t>
            </a:r>
            <a:br>
              <a:rPr lang="en-US" cap="all"/>
            </a:br>
            <a:r>
              <a:rPr lang="en-US" sz="1400" i="1" cap="all"/>
              <a:t>VS BBG EM ex China - </a:t>
            </a:r>
            <a:r>
              <a:rPr lang="en-US" sz="1400" i="1" cap="all" err="1"/>
              <a:t>em</a:t>
            </a:r>
            <a:endParaRPr lang="en-US" sz="1400" i="1" cap="all"/>
          </a:p>
          <a:p>
            <a:endParaRPr lang="fr-FR" cap="all"/>
          </a:p>
          <a:p>
            <a:br>
              <a:rPr lang="en-US" b="0" cap="all">
                <a:highlight>
                  <a:srgbClr val="00FFFF"/>
                </a:highlight>
              </a:rPr>
            </a:br>
            <a:endParaRPr lang="fr-FR" sz="1236" i="1" cap="all">
              <a:highlight>
                <a:srgbClr val="00FFFF"/>
              </a:highlight>
            </a:endParaRPr>
          </a:p>
          <a:p>
            <a:endParaRPr lang="en-GB"/>
          </a:p>
        </p:txBody>
      </p:sp>
      <p:sp>
        <p:nvSpPr>
          <p:cNvPr id="4" name="TextBox 3">
            <a:extLst>
              <a:ext uri="{FF2B5EF4-FFF2-40B4-BE49-F238E27FC236}">
                <a16:creationId xmlns:a16="http://schemas.microsoft.com/office/drawing/2014/main" id="{CA9B198F-D8B5-3344-645E-76A4FA0F7653}"/>
              </a:ext>
            </a:extLst>
          </p:cNvPr>
          <p:cNvSpPr txBox="1"/>
          <p:nvPr/>
        </p:nvSpPr>
        <p:spPr>
          <a:xfrm>
            <a:off x="1233955" y="2377550"/>
            <a:ext cx="8089695" cy="975332"/>
          </a:xfrm>
          <a:prstGeom prst="rect">
            <a:avLst/>
          </a:prstGeom>
          <a:noFill/>
        </p:spPr>
        <p:txBody>
          <a:bodyPr wrap="square">
            <a:spAutoFit/>
          </a:bodyPr>
          <a:lstStyle/>
          <a:p>
            <a:pPr marL="28575" algn="just">
              <a:lnSpc>
                <a:spcPct val="107000"/>
              </a:lnSpc>
              <a:spcAft>
                <a:spcPts val="800"/>
              </a:spcAft>
            </a:pPr>
            <a:endParaRPr lang="en-GB" sz="1400">
              <a:latin typeface="Helvetica LT Std Light" pitchFamily="34" charset="0"/>
            </a:endParaRPr>
          </a:p>
          <a:p>
            <a:pPr marL="28575" algn="just">
              <a:lnSpc>
                <a:spcPct val="107000"/>
              </a:lnSpc>
              <a:spcAft>
                <a:spcPts val="800"/>
              </a:spcAft>
            </a:pPr>
            <a:endParaRPr lang="en-GB" sz="1400">
              <a:latin typeface="Helvetica LT Std Light" pitchFamily="34" charset="0"/>
            </a:endParaRPr>
          </a:p>
          <a:p>
            <a:pPr marL="28575" algn="just">
              <a:lnSpc>
                <a:spcPct val="107000"/>
              </a:lnSpc>
              <a:spcAft>
                <a:spcPts val="800"/>
              </a:spcAft>
            </a:pPr>
            <a:endParaRPr lang="en-GB" sz="1400">
              <a:latin typeface="Helvetica LT Std Light" pitchFamily="34" charset="0"/>
            </a:endParaRPr>
          </a:p>
        </p:txBody>
      </p:sp>
      <p:pic>
        <p:nvPicPr>
          <p:cNvPr id="5" name="Picture 4">
            <a:extLst>
              <a:ext uri="{FF2B5EF4-FFF2-40B4-BE49-F238E27FC236}">
                <a16:creationId xmlns:a16="http://schemas.microsoft.com/office/drawing/2014/main" id="{917E07E0-B6EC-8A3C-38D5-0695DDBFD4A6}"/>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1577463" y="1420163"/>
            <a:ext cx="7018833" cy="3587917"/>
          </a:xfrm>
          <a:prstGeom prst="rect">
            <a:avLst/>
          </a:prstGeom>
        </p:spPr>
      </p:pic>
      <p:sp>
        <p:nvSpPr>
          <p:cNvPr id="2" name="TextBox 1">
            <a:extLst>
              <a:ext uri="{FF2B5EF4-FFF2-40B4-BE49-F238E27FC236}">
                <a16:creationId xmlns:a16="http://schemas.microsoft.com/office/drawing/2014/main" id="{90EF3FDF-1B25-384E-75FA-5D26D824186F}"/>
              </a:ext>
            </a:extLst>
          </p:cNvPr>
          <p:cNvSpPr txBox="1"/>
          <p:nvPr/>
        </p:nvSpPr>
        <p:spPr>
          <a:xfrm>
            <a:off x="7142536" y="1457789"/>
            <a:ext cx="1964975" cy="215444"/>
          </a:xfrm>
          <a:prstGeom prst="rect">
            <a:avLst/>
          </a:prstGeom>
          <a:noFill/>
        </p:spPr>
        <p:txBody>
          <a:bodyPr wrap="square" rtlCol="0">
            <a:spAutoFit/>
          </a:bodyPr>
          <a:lstStyle/>
          <a:p>
            <a:r>
              <a:rPr lang="en-US" sz="800" i="1">
                <a:latin typeface="Helvetica LT Std" panose="020B0504020202020204" pitchFamily="34" charset="0"/>
              </a:rPr>
              <a:t>Source: TOBAM</a:t>
            </a:r>
            <a:endParaRPr lang="en-GB" sz="800" i="1">
              <a:latin typeface="Helvetica LT Std" panose="020B0504020202020204" pitchFamily="34" charset="0"/>
            </a:endParaRPr>
          </a:p>
        </p:txBody>
      </p:sp>
      <p:sp>
        <p:nvSpPr>
          <p:cNvPr id="8" name="TextBox 7">
            <a:extLst>
              <a:ext uri="{FF2B5EF4-FFF2-40B4-BE49-F238E27FC236}">
                <a16:creationId xmlns:a16="http://schemas.microsoft.com/office/drawing/2014/main" id="{7275D522-B2F4-A7C5-7EEA-177AAD140FC4}"/>
              </a:ext>
            </a:extLst>
          </p:cNvPr>
          <p:cNvSpPr txBox="1"/>
          <p:nvPr/>
        </p:nvSpPr>
        <p:spPr>
          <a:xfrm>
            <a:off x="124690" y="7103700"/>
            <a:ext cx="9320645" cy="611642"/>
          </a:xfrm>
          <a:prstGeom prst="rect">
            <a:avLst/>
          </a:prstGeom>
          <a:noFill/>
        </p:spPr>
        <p:txBody>
          <a:bodyPr wrap="square">
            <a:spAutoFit/>
          </a:bodyPr>
          <a:lstStyle/>
          <a:p>
            <a:pPr marL="28575">
              <a:lnSpc>
                <a:spcPct val="107000"/>
              </a:lnSpc>
              <a:spcAft>
                <a:spcPts val="800"/>
              </a:spcAft>
            </a:pPr>
            <a:r>
              <a:rPr lang="en-GB" sz="800" i="1">
                <a:latin typeface="Avenir Next LT Pro" panose="020B0504020202020204" pitchFamily="34" charset="0"/>
              </a:rPr>
              <a:t>The period covered in the table is from March 2019 to June 2024. The graph shrinks the 5-year window near the start of the period to include only existing elements. Returns reflect back tested data for the entire time provided. Back tested results are for information purposes only. They are intended to illustrate how the Strategy may have behaved had it been launched. Warning: Past performance is not an indicator or a guarantee of future performance. The value of your investment and income received from it can go down as well as up and you may not get back the full amount invested. Performance details provided are in reference index specific local currency</a:t>
            </a:r>
            <a:r>
              <a:rPr lang="en-GB" sz="800">
                <a:solidFill>
                  <a:srgbClr val="FFFFFF"/>
                </a:solidFill>
                <a:effectLst/>
                <a:latin typeface="Avenir Next LT Pro" panose="020B0504020202020204" pitchFamily="34" charset="0"/>
              </a:rPr>
              <a:t>.</a:t>
            </a:r>
            <a:endParaRPr lang="en-GB" sz="800" i="1">
              <a:latin typeface="Avenir Next LT Pro" panose="020B0504020202020204" pitchFamily="34" charset="0"/>
            </a:endParaRPr>
          </a:p>
        </p:txBody>
      </p:sp>
      <p:graphicFrame>
        <p:nvGraphicFramePr>
          <p:cNvPr id="6" name="Table 5">
            <a:extLst>
              <a:ext uri="{FF2B5EF4-FFF2-40B4-BE49-F238E27FC236}">
                <a16:creationId xmlns:a16="http://schemas.microsoft.com/office/drawing/2014/main" id="{203701A8-9A56-7F2D-897D-92A356C83F56}"/>
              </a:ext>
            </a:extLst>
          </p:cNvPr>
          <p:cNvGraphicFramePr>
            <a:graphicFrameLocks noGrp="1"/>
          </p:cNvGraphicFramePr>
          <p:nvPr>
            <p:extLst>
              <p:ext uri="{D42A27DB-BD31-4B8C-83A1-F6EECF244321}">
                <p14:modId xmlns:p14="http://schemas.microsoft.com/office/powerpoint/2010/main" val="1974555736"/>
              </p:ext>
            </p:extLst>
          </p:nvPr>
        </p:nvGraphicFramePr>
        <p:xfrm>
          <a:off x="2300422" y="5157205"/>
          <a:ext cx="5956759" cy="1604385"/>
        </p:xfrm>
        <a:graphic>
          <a:graphicData uri="http://schemas.openxmlformats.org/drawingml/2006/table">
            <a:tbl>
              <a:tblPr/>
              <a:tblGrid>
                <a:gridCol w="2024214">
                  <a:extLst>
                    <a:ext uri="{9D8B030D-6E8A-4147-A177-3AD203B41FA5}">
                      <a16:colId xmlns:a16="http://schemas.microsoft.com/office/drawing/2014/main" val="2729796074"/>
                    </a:ext>
                  </a:extLst>
                </a:gridCol>
                <a:gridCol w="741820">
                  <a:extLst>
                    <a:ext uri="{9D8B030D-6E8A-4147-A177-3AD203B41FA5}">
                      <a16:colId xmlns:a16="http://schemas.microsoft.com/office/drawing/2014/main" val="3473473732"/>
                    </a:ext>
                  </a:extLst>
                </a:gridCol>
                <a:gridCol w="1063575">
                  <a:extLst>
                    <a:ext uri="{9D8B030D-6E8A-4147-A177-3AD203B41FA5}">
                      <a16:colId xmlns:a16="http://schemas.microsoft.com/office/drawing/2014/main" val="4292431161"/>
                    </a:ext>
                  </a:extLst>
                </a:gridCol>
                <a:gridCol w="1063575">
                  <a:extLst>
                    <a:ext uri="{9D8B030D-6E8A-4147-A177-3AD203B41FA5}">
                      <a16:colId xmlns:a16="http://schemas.microsoft.com/office/drawing/2014/main" val="2119375061"/>
                    </a:ext>
                  </a:extLst>
                </a:gridCol>
                <a:gridCol w="1063575">
                  <a:extLst>
                    <a:ext uri="{9D8B030D-6E8A-4147-A177-3AD203B41FA5}">
                      <a16:colId xmlns:a16="http://schemas.microsoft.com/office/drawing/2014/main" val="273801300"/>
                    </a:ext>
                  </a:extLst>
                </a:gridCol>
              </a:tblGrid>
              <a:tr h="0">
                <a:tc>
                  <a:txBody>
                    <a:bodyPr/>
                    <a:lstStyle/>
                    <a:p>
                      <a:pPr algn="ctr" fontAlgn="b"/>
                      <a:r>
                        <a:rPr lang="en-GB" sz="1100" b="1" i="0" u="none" strike="noStrike">
                          <a:solidFill>
                            <a:srgbClr val="000000"/>
                          </a:solidFill>
                          <a:effectLst/>
                          <a:latin typeface="Avenir Next LT Pro" panose="020B0504020202020204" pitchFamily="34" charset="0"/>
                        </a:rPr>
                        <a:t>5 Years Statistics</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Avenir Next LT Pro" panose="020B0504020202020204" pitchFamily="34" charset="0"/>
                        </a:rPr>
                        <a:t>BBG EM</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Avenir Next LT Pro" panose="020B0504020202020204" pitchFamily="34" charset="0"/>
                        </a:rPr>
                        <a:t>BBG EM ex China</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1" u="none" strike="noStrike">
                          <a:solidFill>
                            <a:srgbClr val="ED7D31"/>
                          </a:solidFill>
                          <a:effectLst/>
                          <a:latin typeface="Avenir Next LT Pro" panose="020B0504020202020204" pitchFamily="34" charset="0"/>
                        </a:rPr>
                        <a:t>Whitelisted Benchmark</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ED7D31"/>
                          </a:solidFill>
                          <a:effectLst/>
                          <a:latin typeface="Avenir Next LT Pro" panose="020B0504020202020204" pitchFamily="34" charset="0"/>
                        </a:rPr>
                        <a:t>TOBAM LBRTY</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8193317"/>
                  </a:ext>
                </a:extLst>
              </a:tr>
              <a:tr h="251916">
                <a:tc>
                  <a:txBody>
                    <a:bodyPr/>
                    <a:lstStyle/>
                    <a:p>
                      <a:pPr algn="ctr" fontAlgn="b"/>
                      <a:r>
                        <a:rPr lang="en-GB" sz="1200" b="0" i="0" u="none" strike="noStrike">
                          <a:solidFill>
                            <a:srgbClr val="000000"/>
                          </a:solidFill>
                          <a:effectLst/>
                          <a:latin typeface="Avenir Next LT Pro" panose="020B0504020202020204" pitchFamily="34" charset="0"/>
                        </a:rPr>
                        <a:t>Annualized Gross return</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200" b="0" i="0" u="none" strike="noStrike">
                          <a:effectLst/>
                          <a:latin typeface="Avenir Next LT Pro" panose="020B05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200" b="0" i="0" u="none" strike="noStrike">
                          <a:effectLst/>
                          <a:latin typeface="Avenir Next LT Pro" panose="020B0504020202020204" pitchFamily="34" charset="0"/>
                        </a:rPr>
                        <a:t>7.4%</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200" b="0" i="0" u="none" strike="noStrike">
                          <a:effectLst/>
                          <a:latin typeface="Avenir Next LT Pro" panose="020B0504020202020204" pitchFamily="34" charset="0"/>
                        </a:rPr>
                        <a:t>7.5%</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200" b="0" i="0" u="none" strike="noStrike">
                          <a:effectLst/>
                          <a:latin typeface="Avenir Next LT Pro" panose="020B0504020202020204" pitchFamily="34" charset="0"/>
                        </a:rPr>
                        <a:t>10.1%</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4111306219"/>
                  </a:ext>
                </a:extLst>
              </a:tr>
              <a:tr h="251916">
                <a:tc>
                  <a:txBody>
                    <a:bodyPr/>
                    <a:lstStyle/>
                    <a:p>
                      <a:pPr algn="ctr" fontAlgn="b"/>
                      <a:r>
                        <a:rPr lang="en-GB" sz="1200" b="0" i="0" u="none" strike="noStrike">
                          <a:solidFill>
                            <a:srgbClr val="000000"/>
                          </a:solidFill>
                          <a:effectLst/>
                          <a:latin typeface="Avenir Next LT Pro" panose="020B0504020202020204" pitchFamily="34" charset="0"/>
                        </a:rPr>
                        <a:t>Annualized Net return</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200" b="0" i="0" u="none" strike="noStrike">
                          <a:effectLst/>
                          <a:latin typeface="Avenir Next LT Pro" panose="020B05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200" b="0" i="0" u="none" strike="noStrike">
                          <a:effectLst/>
                          <a:latin typeface="Avenir Next LT Pro" panose="020B0504020202020204" pitchFamily="34" charset="0"/>
                        </a:rPr>
                        <a:t>7.4%</a:t>
                      </a:r>
                    </a:p>
                  </a:txBody>
                  <a:tcPr marL="9525" marR="9525" marT="9525" marB="0" anchor="ctr">
                    <a:lnL>
                      <a:noFill/>
                    </a:lnL>
                    <a:lnR>
                      <a:noFill/>
                    </a:lnR>
                    <a:lnT>
                      <a:noFill/>
                    </a:lnT>
                    <a:lnB>
                      <a:noFill/>
                    </a:lnB>
                  </a:tcPr>
                </a:tc>
                <a:tc>
                  <a:txBody>
                    <a:bodyPr/>
                    <a:lstStyle/>
                    <a:p>
                      <a:pPr algn="ctr" fontAlgn="b"/>
                      <a:r>
                        <a:rPr lang="en-GB" sz="1200" b="0" i="0" u="none" strike="noStrike">
                          <a:effectLst/>
                          <a:latin typeface="Avenir Next LT Pro" panose="020B0504020202020204" pitchFamily="34" charset="0"/>
                        </a:rPr>
                        <a:t>7.0%</a:t>
                      </a:r>
                    </a:p>
                  </a:txBody>
                  <a:tcPr marL="9525" marR="9525" marT="9525" marB="0" anchor="ctr">
                    <a:lnL>
                      <a:noFill/>
                    </a:lnL>
                    <a:lnR>
                      <a:noFill/>
                    </a:lnR>
                    <a:lnT>
                      <a:noFill/>
                    </a:lnT>
                    <a:lnB>
                      <a:noFill/>
                    </a:lnB>
                  </a:tcPr>
                </a:tc>
                <a:tc>
                  <a:txBody>
                    <a:bodyPr/>
                    <a:lstStyle/>
                    <a:p>
                      <a:pPr algn="ctr" fontAlgn="b"/>
                      <a:r>
                        <a:rPr lang="en-GB" sz="1200" b="0" i="0" u="none" strike="noStrike">
                          <a:effectLst/>
                          <a:latin typeface="Avenir Next LT Pro" panose="020B0504020202020204" pitchFamily="34" charset="0"/>
                        </a:rPr>
                        <a:t>9.6%</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44259175"/>
                  </a:ext>
                </a:extLst>
              </a:tr>
              <a:tr h="251916">
                <a:tc>
                  <a:txBody>
                    <a:bodyPr/>
                    <a:lstStyle/>
                    <a:p>
                      <a:pPr algn="ctr" fontAlgn="b"/>
                      <a:r>
                        <a:rPr lang="en-GB" sz="1200" b="0" i="0" u="none" strike="noStrike">
                          <a:solidFill>
                            <a:srgbClr val="000000"/>
                          </a:solidFill>
                          <a:effectLst/>
                          <a:latin typeface="Avenir Next LT Pro" panose="020B0504020202020204" pitchFamily="34" charset="0"/>
                        </a:rPr>
                        <a:t>Vol</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GB" sz="1200" b="0" i="0" u="none" strike="noStrike">
                          <a:effectLst/>
                          <a:latin typeface="Avenir Next LT Pro" panose="020B0504020202020204" pitchFamily="34" charset="0"/>
                        </a:rPr>
                        <a:t>16.6%</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ctr" fontAlgn="b"/>
                      <a:r>
                        <a:rPr lang="en-GB" sz="1200" b="0" i="0" u="none" strike="noStrike">
                          <a:effectLst/>
                          <a:latin typeface="Avenir Next LT Pro" panose="020B0504020202020204" pitchFamily="34" charset="0"/>
                        </a:rPr>
                        <a:t>16.6%</a:t>
                      </a:r>
                    </a:p>
                  </a:txBody>
                  <a:tcPr marL="9525" marR="9525" marT="9525" marB="0" anchor="ctr">
                    <a:lnL>
                      <a:noFill/>
                    </a:lnL>
                    <a:lnR>
                      <a:noFill/>
                    </a:lnR>
                    <a:lnT>
                      <a:noFill/>
                    </a:lnT>
                    <a:lnB>
                      <a:noFill/>
                    </a:lnB>
                    <a:solidFill>
                      <a:srgbClr val="D9D9D9"/>
                    </a:solidFill>
                  </a:tcPr>
                </a:tc>
                <a:tc>
                  <a:txBody>
                    <a:bodyPr/>
                    <a:lstStyle/>
                    <a:p>
                      <a:pPr algn="ctr" fontAlgn="b"/>
                      <a:r>
                        <a:rPr lang="en-GB" sz="1200" b="0" i="0" u="none" strike="noStrike">
                          <a:effectLst/>
                          <a:latin typeface="Avenir Next LT Pro" panose="020B0504020202020204" pitchFamily="34" charset="0"/>
                        </a:rPr>
                        <a:t>17.1%</a:t>
                      </a:r>
                    </a:p>
                  </a:txBody>
                  <a:tcPr marL="9525" marR="9525" marT="9525" marB="0" anchor="ctr">
                    <a:lnL>
                      <a:noFill/>
                    </a:lnL>
                    <a:lnR>
                      <a:noFill/>
                    </a:lnR>
                    <a:lnT>
                      <a:noFill/>
                    </a:lnT>
                    <a:lnB>
                      <a:noFill/>
                    </a:lnB>
                    <a:solidFill>
                      <a:srgbClr val="D9D9D9"/>
                    </a:solidFill>
                  </a:tcPr>
                </a:tc>
                <a:tc>
                  <a:txBody>
                    <a:bodyPr/>
                    <a:lstStyle/>
                    <a:p>
                      <a:pPr algn="ctr" fontAlgn="b"/>
                      <a:r>
                        <a:rPr lang="en-GB" sz="1200" b="0" i="0" u="none" strike="noStrike">
                          <a:effectLst/>
                          <a:latin typeface="Avenir Next LT Pro" panose="020B0504020202020204" pitchFamily="34" charset="0"/>
                        </a:rPr>
                        <a:t>15.9%</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3459871309"/>
                  </a:ext>
                </a:extLst>
              </a:tr>
              <a:tr h="251916">
                <a:tc>
                  <a:txBody>
                    <a:bodyPr/>
                    <a:lstStyle/>
                    <a:p>
                      <a:pPr algn="ctr" fontAlgn="b"/>
                      <a:r>
                        <a:rPr lang="en-GB" sz="1200" b="0" i="0" u="none" strike="noStrike">
                          <a:solidFill>
                            <a:srgbClr val="000000"/>
                          </a:solidFill>
                          <a:effectLst/>
                          <a:latin typeface="Avenir Next LT Pro" panose="020B0504020202020204" pitchFamily="34" charset="0"/>
                        </a:rPr>
                        <a:t>Sharpe ratio</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200" b="0" i="0" u="none" strike="noStrike">
                          <a:effectLst/>
                          <a:latin typeface="Avenir Next LT Pro" panose="020B0504020202020204" pitchFamily="34" charset="0"/>
                        </a:rPr>
                        <a:t>0.11</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200" b="0" i="0" u="none" strike="noStrike">
                          <a:effectLst/>
                          <a:latin typeface="Avenir Next LT Pro" panose="020B0504020202020204" pitchFamily="34" charset="0"/>
                        </a:rPr>
                        <a:t>0.33</a:t>
                      </a:r>
                    </a:p>
                  </a:txBody>
                  <a:tcPr marL="9525" marR="9525" marT="9525" marB="0" anchor="ctr">
                    <a:lnL>
                      <a:noFill/>
                    </a:lnL>
                    <a:lnR>
                      <a:noFill/>
                    </a:lnR>
                    <a:lnT>
                      <a:noFill/>
                    </a:lnT>
                    <a:lnB>
                      <a:noFill/>
                    </a:lnB>
                  </a:tcPr>
                </a:tc>
                <a:tc>
                  <a:txBody>
                    <a:bodyPr/>
                    <a:lstStyle/>
                    <a:p>
                      <a:pPr algn="ctr" fontAlgn="b"/>
                      <a:r>
                        <a:rPr lang="en-GB" sz="1200" b="0" i="0" u="none" strike="noStrike">
                          <a:effectLst/>
                          <a:latin typeface="Avenir Next LT Pro" panose="020B0504020202020204" pitchFamily="34" charset="0"/>
                        </a:rPr>
                        <a:t>0.30</a:t>
                      </a:r>
                    </a:p>
                  </a:txBody>
                  <a:tcPr marL="9525" marR="9525" marT="9525" marB="0" anchor="ctr">
                    <a:lnL>
                      <a:noFill/>
                    </a:lnL>
                    <a:lnR>
                      <a:noFill/>
                    </a:lnR>
                    <a:lnT>
                      <a:noFill/>
                    </a:lnT>
                    <a:lnB>
                      <a:noFill/>
                    </a:lnB>
                  </a:tcPr>
                </a:tc>
                <a:tc>
                  <a:txBody>
                    <a:bodyPr/>
                    <a:lstStyle/>
                    <a:p>
                      <a:pPr algn="ctr" fontAlgn="b"/>
                      <a:r>
                        <a:rPr lang="en-GB" sz="1200" b="0" i="0" u="none" strike="noStrike">
                          <a:effectLst/>
                          <a:latin typeface="Avenir Next LT Pro" panose="020B0504020202020204" pitchFamily="34" charset="0"/>
                        </a:rPr>
                        <a:t>0.49</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14806067"/>
                  </a:ext>
                </a:extLst>
              </a:tr>
              <a:tr h="251916">
                <a:tc>
                  <a:txBody>
                    <a:bodyPr/>
                    <a:lstStyle/>
                    <a:p>
                      <a:pPr algn="ctr" fontAlgn="b"/>
                      <a:r>
                        <a:rPr lang="en-GB" sz="1200" b="0" i="0" u="none" strike="noStrike">
                          <a:solidFill>
                            <a:srgbClr val="000000"/>
                          </a:solidFill>
                          <a:effectLst/>
                          <a:latin typeface="Avenir Next LT Pro" panose="020B0504020202020204" pitchFamily="34" charset="0"/>
                        </a:rPr>
                        <a:t>Beta to Mkt</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200" b="0" i="0" u="none" strike="noStrike">
                          <a:effectLst/>
                          <a:latin typeface="Avenir Next LT Pro" panose="020B05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200" b="0" i="0" u="none" strike="noStrike">
                          <a:effectLst/>
                          <a:latin typeface="Avenir Next LT Pro" panose="020B0504020202020204" pitchFamily="34" charset="0"/>
                        </a:rPr>
                        <a:t>0.9</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200" b="0" i="0" u="none" strike="noStrike">
                          <a:effectLst/>
                          <a:latin typeface="Avenir Next LT Pro" panose="020B0504020202020204" pitchFamily="34" charset="0"/>
                        </a:rPr>
                        <a:t>0.9</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200" b="0" i="0" u="none" strike="noStrike">
                          <a:effectLst/>
                          <a:latin typeface="Avenir Next LT Pro" panose="020B0504020202020204" pitchFamily="34" charset="0"/>
                        </a:rPr>
                        <a:t>0.8</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145508206"/>
                  </a:ext>
                </a:extLst>
              </a:tr>
            </a:tbl>
          </a:graphicData>
        </a:graphic>
      </p:graphicFrame>
    </p:spTree>
    <p:extLst>
      <p:ext uri="{BB962C8B-B14F-4D97-AF65-F5344CB8AC3E}">
        <p14:creationId xmlns:p14="http://schemas.microsoft.com/office/powerpoint/2010/main" val="2715011080"/>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450234" y="771503"/>
            <a:ext cx="8184990" cy="611641"/>
          </a:xfrm>
        </p:spPr>
        <p:txBody>
          <a:bodyPr/>
          <a:lstStyle/>
          <a:p>
            <a:r>
              <a:rPr lang="en-US" cap="all"/>
              <a:t>5-year Rolling excess returns</a:t>
            </a:r>
            <a:br>
              <a:rPr lang="en-US" cap="all"/>
            </a:br>
            <a:r>
              <a:rPr lang="en-US" sz="1400" i="1" cap="all"/>
              <a:t>VS Parent index -</a:t>
            </a:r>
            <a:r>
              <a:rPr lang="en-US" sz="1400" i="1" cap="all" err="1"/>
              <a:t>em</a:t>
            </a:r>
            <a:endParaRPr lang="en-US" sz="1200" i="1" cap="all"/>
          </a:p>
          <a:p>
            <a:endParaRPr lang="fr-FR" cap="all"/>
          </a:p>
          <a:p>
            <a:br>
              <a:rPr lang="en-US" b="0" cap="all">
                <a:highlight>
                  <a:srgbClr val="00FFFF"/>
                </a:highlight>
              </a:rPr>
            </a:br>
            <a:endParaRPr lang="fr-FR" sz="1236" i="1" cap="all">
              <a:highlight>
                <a:srgbClr val="00FFFF"/>
              </a:highlight>
            </a:endParaRPr>
          </a:p>
          <a:p>
            <a:endParaRPr lang="en-GB"/>
          </a:p>
        </p:txBody>
      </p:sp>
      <p:sp>
        <p:nvSpPr>
          <p:cNvPr id="4" name="TextBox 3">
            <a:extLst>
              <a:ext uri="{FF2B5EF4-FFF2-40B4-BE49-F238E27FC236}">
                <a16:creationId xmlns:a16="http://schemas.microsoft.com/office/drawing/2014/main" id="{CA9B198F-D8B5-3344-645E-76A4FA0F7653}"/>
              </a:ext>
            </a:extLst>
          </p:cNvPr>
          <p:cNvSpPr txBox="1"/>
          <p:nvPr/>
        </p:nvSpPr>
        <p:spPr>
          <a:xfrm>
            <a:off x="1233955" y="2377550"/>
            <a:ext cx="8089695" cy="975332"/>
          </a:xfrm>
          <a:prstGeom prst="rect">
            <a:avLst/>
          </a:prstGeom>
          <a:noFill/>
        </p:spPr>
        <p:txBody>
          <a:bodyPr wrap="square">
            <a:spAutoFit/>
          </a:bodyPr>
          <a:lstStyle/>
          <a:p>
            <a:pPr marL="28575" algn="just">
              <a:lnSpc>
                <a:spcPct val="107000"/>
              </a:lnSpc>
              <a:spcAft>
                <a:spcPts val="800"/>
              </a:spcAft>
            </a:pPr>
            <a:endParaRPr lang="en-GB" sz="1400">
              <a:latin typeface="Helvetica LT Std Light" pitchFamily="34" charset="0"/>
            </a:endParaRPr>
          </a:p>
          <a:p>
            <a:pPr marL="28575" algn="just">
              <a:lnSpc>
                <a:spcPct val="107000"/>
              </a:lnSpc>
              <a:spcAft>
                <a:spcPts val="800"/>
              </a:spcAft>
            </a:pPr>
            <a:endParaRPr lang="en-GB" sz="1400">
              <a:latin typeface="Helvetica LT Std Light" pitchFamily="34" charset="0"/>
            </a:endParaRPr>
          </a:p>
          <a:p>
            <a:pPr marL="28575" algn="just">
              <a:lnSpc>
                <a:spcPct val="107000"/>
              </a:lnSpc>
              <a:spcAft>
                <a:spcPts val="800"/>
              </a:spcAft>
            </a:pPr>
            <a:endParaRPr lang="en-GB" sz="1400">
              <a:latin typeface="Helvetica LT Std Light" pitchFamily="34" charset="0"/>
            </a:endParaRPr>
          </a:p>
        </p:txBody>
      </p:sp>
      <p:pic>
        <p:nvPicPr>
          <p:cNvPr id="5" name="Picture 4">
            <a:extLst>
              <a:ext uri="{FF2B5EF4-FFF2-40B4-BE49-F238E27FC236}">
                <a16:creationId xmlns:a16="http://schemas.microsoft.com/office/drawing/2014/main" id="{917E07E0-B6EC-8A3C-38D5-0695DDBFD4A6}"/>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1577462" y="1420163"/>
            <a:ext cx="7018835" cy="3587917"/>
          </a:xfrm>
          <a:prstGeom prst="rect">
            <a:avLst/>
          </a:prstGeom>
        </p:spPr>
      </p:pic>
      <p:sp>
        <p:nvSpPr>
          <p:cNvPr id="2" name="TextBox 1">
            <a:extLst>
              <a:ext uri="{FF2B5EF4-FFF2-40B4-BE49-F238E27FC236}">
                <a16:creationId xmlns:a16="http://schemas.microsoft.com/office/drawing/2014/main" id="{90EF3FDF-1B25-384E-75FA-5D26D824186F}"/>
              </a:ext>
            </a:extLst>
          </p:cNvPr>
          <p:cNvSpPr txBox="1"/>
          <p:nvPr/>
        </p:nvSpPr>
        <p:spPr>
          <a:xfrm>
            <a:off x="7142536" y="1457789"/>
            <a:ext cx="1964975" cy="215444"/>
          </a:xfrm>
          <a:prstGeom prst="rect">
            <a:avLst/>
          </a:prstGeom>
          <a:noFill/>
        </p:spPr>
        <p:txBody>
          <a:bodyPr wrap="square" rtlCol="0">
            <a:spAutoFit/>
          </a:bodyPr>
          <a:lstStyle/>
          <a:p>
            <a:r>
              <a:rPr lang="en-US" sz="800" i="1">
                <a:latin typeface="Helvetica LT Std" panose="020B0504020202020204" pitchFamily="34" charset="0"/>
              </a:rPr>
              <a:t>Source: TOBAM</a:t>
            </a:r>
            <a:endParaRPr lang="en-GB" sz="800" i="1">
              <a:latin typeface="Helvetica LT Std" panose="020B0504020202020204" pitchFamily="34" charset="0"/>
            </a:endParaRPr>
          </a:p>
        </p:txBody>
      </p:sp>
      <p:sp>
        <p:nvSpPr>
          <p:cNvPr id="8" name="TextBox 7">
            <a:extLst>
              <a:ext uri="{FF2B5EF4-FFF2-40B4-BE49-F238E27FC236}">
                <a16:creationId xmlns:a16="http://schemas.microsoft.com/office/drawing/2014/main" id="{7275D522-B2F4-A7C5-7EEA-177AAD140FC4}"/>
              </a:ext>
            </a:extLst>
          </p:cNvPr>
          <p:cNvSpPr txBox="1"/>
          <p:nvPr/>
        </p:nvSpPr>
        <p:spPr>
          <a:xfrm>
            <a:off x="124690" y="7103700"/>
            <a:ext cx="9320645" cy="611642"/>
          </a:xfrm>
          <a:prstGeom prst="rect">
            <a:avLst/>
          </a:prstGeom>
          <a:noFill/>
        </p:spPr>
        <p:txBody>
          <a:bodyPr wrap="square">
            <a:spAutoFit/>
          </a:bodyPr>
          <a:lstStyle/>
          <a:p>
            <a:pPr marL="28575">
              <a:lnSpc>
                <a:spcPct val="107000"/>
              </a:lnSpc>
              <a:spcAft>
                <a:spcPts val="800"/>
              </a:spcAft>
            </a:pPr>
            <a:r>
              <a:rPr lang="en-GB" sz="800" i="1">
                <a:latin typeface="Avenir Next LT Pro" panose="020B0504020202020204" pitchFamily="34" charset="0"/>
              </a:rPr>
              <a:t>The period covered in the table is from March 2019 to June 2024. The graph shrinks the 5-year window near the start of the period to include only existing elements. Returns reflect back tested data for the entire time provided. Back tested results are for information purposes only. They are intended to illustrate how the Strategy may have behaved had it been launched. Warning: Past performance is not an indicator or a guarantee of future performance. The value of your investment and income received from it can go down as well as up and you may not get back the full amount invested. Performance details provided are in reference index specific local currency</a:t>
            </a:r>
            <a:r>
              <a:rPr lang="en-GB" sz="800">
                <a:solidFill>
                  <a:srgbClr val="FFFFFF"/>
                </a:solidFill>
                <a:effectLst/>
                <a:latin typeface="Avenir Next LT Pro" panose="020B0504020202020204" pitchFamily="34" charset="0"/>
              </a:rPr>
              <a:t>.</a:t>
            </a:r>
            <a:endParaRPr lang="en-GB" sz="800" i="1">
              <a:latin typeface="Avenir Next LT Pro" panose="020B0504020202020204" pitchFamily="34" charset="0"/>
            </a:endParaRPr>
          </a:p>
        </p:txBody>
      </p:sp>
      <p:graphicFrame>
        <p:nvGraphicFramePr>
          <p:cNvPr id="7" name="Table 6">
            <a:extLst>
              <a:ext uri="{FF2B5EF4-FFF2-40B4-BE49-F238E27FC236}">
                <a16:creationId xmlns:a16="http://schemas.microsoft.com/office/drawing/2014/main" id="{6E8137AD-1C88-BB40-83AC-983F26AD9C80}"/>
              </a:ext>
            </a:extLst>
          </p:cNvPr>
          <p:cNvGraphicFramePr>
            <a:graphicFrameLocks noGrp="1"/>
          </p:cNvGraphicFramePr>
          <p:nvPr>
            <p:extLst>
              <p:ext uri="{D42A27DB-BD31-4B8C-83A1-F6EECF244321}">
                <p14:modId xmlns:p14="http://schemas.microsoft.com/office/powerpoint/2010/main" val="2475687815"/>
              </p:ext>
            </p:extLst>
          </p:nvPr>
        </p:nvGraphicFramePr>
        <p:xfrm>
          <a:off x="2300422" y="5157205"/>
          <a:ext cx="5956759" cy="1604385"/>
        </p:xfrm>
        <a:graphic>
          <a:graphicData uri="http://schemas.openxmlformats.org/drawingml/2006/table">
            <a:tbl>
              <a:tblPr/>
              <a:tblGrid>
                <a:gridCol w="2024214">
                  <a:extLst>
                    <a:ext uri="{9D8B030D-6E8A-4147-A177-3AD203B41FA5}">
                      <a16:colId xmlns:a16="http://schemas.microsoft.com/office/drawing/2014/main" val="2729796074"/>
                    </a:ext>
                  </a:extLst>
                </a:gridCol>
                <a:gridCol w="741820">
                  <a:extLst>
                    <a:ext uri="{9D8B030D-6E8A-4147-A177-3AD203B41FA5}">
                      <a16:colId xmlns:a16="http://schemas.microsoft.com/office/drawing/2014/main" val="3473473732"/>
                    </a:ext>
                  </a:extLst>
                </a:gridCol>
                <a:gridCol w="1063575">
                  <a:extLst>
                    <a:ext uri="{9D8B030D-6E8A-4147-A177-3AD203B41FA5}">
                      <a16:colId xmlns:a16="http://schemas.microsoft.com/office/drawing/2014/main" val="4292431161"/>
                    </a:ext>
                  </a:extLst>
                </a:gridCol>
                <a:gridCol w="1063575">
                  <a:extLst>
                    <a:ext uri="{9D8B030D-6E8A-4147-A177-3AD203B41FA5}">
                      <a16:colId xmlns:a16="http://schemas.microsoft.com/office/drawing/2014/main" val="2119375061"/>
                    </a:ext>
                  </a:extLst>
                </a:gridCol>
                <a:gridCol w="1063575">
                  <a:extLst>
                    <a:ext uri="{9D8B030D-6E8A-4147-A177-3AD203B41FA5}">
                      <a16:colId xmlns:a16="http://schemas.microsoft.com/office/drawing/2014/main" val="273801300"/>
                    </a:ext>
                  </a:extLst>
                </a:gridCol>
              </a:tblGrid>
              <a:tr h="0">
                <a:tc>
                  <a:txBody>
                    <a:bodyPr/>
                    <a:lstStyle/>
                    <a:p>
                      <a:pPr algn="ctr" fontAlgn="b"/>
                      <a:r>
                        <a:rPr lang="en-GB" sz="1100" b="1" i="0" u="none" strike="noStrike">
                          <a:solidFill>
                            <a:srgbClr val="000000"/>
                          </a:solidFill>
                          <a:effectLst/>
                          <a:latin typeface="Avenir Next LT Pro" panose="020B0504020202020204" pitchFamily="34" charset="0"/>
                        </a:rPr>
                        <a:t>5 Years Statistics</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Avenir Next LT Pro" panose="020B0504020202020204" pitchFamily="34" charset="0"/>
                        </a:rPr>
                        <a:t>BBG EM</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Avenir Next LT Pro" panose="020B0504020202020204" pitchFamily="34" charset="0"/>
                        </a:rPr>
                        <a:t>BBG EM ex China</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1" u="none" strike="noStrike">
                          <a:solidFill>
                            <a:srgbClr val="ED7D31"/>
                          </a:solidFill>
                          <a:effectLst/>
                          <a:latin typeface="Avenir Next LT Pro" panose="020B0504020202020204" pitchFamily="34" charset="0"/>
                        </a:rPr>
                        <a:t>Whitelisted Benchmark</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ED7D31"/>
                          </a:solidFill>
                          <a:effectLst/>
                          <a:latin typeface="Avenir Next LT Pro" panose="020B0504020202020204" pitchFamily="34" charset="0"/>
                        </a:rPr>
                        <a:t>TOBAM LBRTY</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8193317"/>
                  </a:ext>
                </a:extLst>
              </a:tr>
              <a:tr h="251916">
                <a:tc>
                  <a:txBody>
                    <a:bodyPr/>
                    <a:lstStyle/>
                    <a:p>
                      <a:pPr algn="ctr" fontAlgn="b"/>
                      <a:r>
                        <a:rPr lang="en-GB" sz="1200" b="0" i="0" u="none" strike="noStrike">
                          <a:solidFill>
                            <a:srgbClr val="000000"/>
                          </a:solidFill>
                          <a:effectLst/>
                          <a:latin typeface="Avenir Next LT Pro" panose="020B0504020202020204" pitchFamily="34" charset="0"/>
                        </a:rPr>
                        <a:t>Annualized Gross return</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200" b="0" i="0" u="none" strike="noStrike">
                          <a:effectLst/>
                          <a:latin typeface="Avenir Next LT Pro" panose="020B05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200" b="0" i="0" u="none" strike="noStrike">
                          <a:effectLst/>
                          <a:latin typeface="Avenir Next LT Pro" panose="020B0504020202020204" pitchFamily="34" charset="0"/>
                        </a:rPr>
                        <a:t>7.4%</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200" b="0" i="0" u="none" strike="noStrike">
                          <a:effectLst/>
                          <a:latin typeface="Avenir Next LT Pro" panose="020B0504020202020204" pitchFamily="34" charset="0"/>
                        </a:rPr>
                        <a:t>7.5%</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200" b="0" i="0" u="none" strike="noStrike">
                          <a:effectLst/>
                          <a:latin typeface="Avenir Next LT Pro" panose="020B0504020202020204" pitchFamily="34" charset="0"/>
                        </a:rPr>
                        <a:t>10.1%</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4111306219"/>
                  </a:ext>
                </a:extLst>
              </a:tr>
              <a:tr h="251916">
                <a:tc>
                  <a:txBody>
                    <a:bodyPr/>
                    <a:lstStyle/>
                    <a:p>
                      <a:pPr algn="ctr" fontAlgn="b"/>
                      <a:r>
                        <a:rPr lang="en-GB" sz="1200" b="0" i="0" u="none" strike="noStrike">
                          <a:solidFill>
                            <a:srgbClr val="000000"/>
                          </a:solidFill>
                          <a:effectLst/>
                          <a:latin typeface="Avenir Next LT Pro" panose="020B0504020202020204" pitchFamily="34" charset="0"/>
                        </a:rPr>
                        <a:t>Annualized Net return</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200" b="0" i="0" u="none" strike="noStrike">
                          <a:effectLst/>
                          <a:latin typeface="Avenir Next LT Pro" panose="020B05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200" b="0" i="0" u="none" strike="noStrike">
                          <a:effectLst/>
                          <a:latin typeface="Avenir Next LT Pro" panose="020B0504020202020204" pitchFamily="34" charset="0"/>
                        </a:rPr>
                        <a:t>7.4%</a:t>
                      </a:r>
                    </a:p>
                  </a:txBody>
                  <a:tcPr marL="9525" marR="9525" marT="9525" marB="0" anchor="ctr">
                    <a:lnL>
                      <a:noFill/>
                    </a:lnL>
                    <a:lnR>
                      <a:noFill/>
                    </a:lnR>
                    <a:lnT>
                      <a:noFill/>
                    </a:lnT>
                    <a:lnB>
                      <a:noFill/>
                    </a:lnB>
                  </a:tcPr>
                </a:tc>
                <a:tc>
                  <a:txBody>
                    <a:bodyPr/>
                    <a:lstStyle/>
                    <a:p>
                      <a:pPr algn="ctr" fontAlgn="b"/>
                      <a:r>
                        <a:rPr lang="en-GB" sz="1200" b="0" i="0" u="none" strike="noStrike">
                          <a:effectLst/>
                          <a:latin typeface="Avenir Next LT Pro" panose="020B0504020202020204" pitchFamily="34" charset="0"/>
                        </a:rPr>
                        <a:t>7.0%</a:t>
                      </a:r>
                    </a:p>
                  </a:txBody>
                  <a:tcPr marL="9525" marR="9525" marT="9525" marB="0" anchor="ctr">
                    <a:lnL>
                      <a:noFill/>
                    </a:lnL>
                    <a:lnR>
                      <a:noFill/>
                    </a:lnR>
                    <a:lnT>
                      <a:noFill/>
                    </a:lnT>
                    <a:lnB>
                      <a:noFill/>
                    </a:lnB>
                  </a:tcPr>
                </a:tc>
                <a:tc>
                  <a:txBody>
                    <a:bodyPr/>
                    <a:lstStyle/>
                    <a:p>
                      <a:pPr algn="ctr" fontAlgn="b"/>
                      <a:r>
                        <a:rPr lang="en-GB" sz="1200" b="0" i="0" u="none" strike="noStrike">
                          <a:effectLst/>
                          <a:latin typeface="Avenir Next LT Pro" panose="020B0504020202020204" pitchFamily="34" charset="0"/>
                        </a:rPr>
                        <a:t>9.6%</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44259175"/>
                  </a:ext>
                </a:extLst>
              </a:tr>
              <a:tr h="251916">
                <a:tc>
                  <a:txBody>
                    <a:bodyPr/>
                    <a:lstStyle/>
                    <a:p>
                      <a:pPr algn="ctr" fontAlgn="b"/>
                      <a:r>
                        <a:rPr lang="en-GB" sz="1200" b="0" i="0" u="none" strike="noStrike">
                          <a:solidFill>
                            <a:srgbClr val="000000"/>
                          </a:solidFill>
                          <a:effectLst/>
                          <a:latin typeface="Avenir Next LT Pro" panose="020B0504020202020204" pitchFamily="34" charset="0"/>
                        </a:rPr>
                        <a:t>Vol</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GB" sz="1200" b="0" i="0" u="none" strike="noStrike">
                          <a:effectLst/>
                          <a:latin typeface="Avenir Next LT Pro" panose="020B0504020202020204" pitchFamily="34" charset="0"/>
                        </a:rPr>
                        <a:t>16.6%</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ctr" fontAlgn="b"/>
                      <a:r>
                        <a:rPr lang="en-GB" sz="1200" b="0" i="0" u="none" strike="noStrike">
                          <a:effectLst/>
                          <a:latin typeface="Avenir Next LT Pro" panose="020B0504020202020204" pitchFamily="34" charset="0"/>
                        </a:rPr>
                        <a:t>16.6%</a:t>
                      </a:r>
                    </a:p>
                  </a:txBody>
                  <a:tcPr marL="9525" marR="9525" marT="9525" marB="0" anchor="ctr">
                    <a:lnL>
                      <a:noFill/>
                    </a:lnL>
                    <a:lnR>
                      <a:noFill/>
                    </a:lnR>
                    <a:lnT>
                      <a:noFill/>
                    </a:lnT>
                    <a:lnB>
                      <a:noFill/>
                    </a:lnB>
                    <a:solidFill>
                      <a:srgbClr val="D9D9D9"/>
                    </a:solidFill>
                  </a:tcPr>
                </a:tc>
                <a:tc>
                  <a:txBody>
                    <a:bodyPr/>
                    <a:lstStyle/>
                    <a:p>
                      <a:pPr algn="ctr" fontAlgn="b"/>
                      <a:r>
                        <a:rPr lang="en-GB" sz="1200" b="0" i="0" u="none" strike="noStrike">
                          <a:effectLst/>
                          <a:latin typeface="Avenir Next LT Pro" panose="020B0504020202020204" pitchFamily="34" charset="0"/>
                        </a:rPr>
                        <a:t>17.1%</a:t>
                      </a:r>
                    </a:p>
                  </a:txBody>
                  <a:tcPr marL="9525" marR="9525" marT="9525" marB="0" anchor="ctr">
                    <a:lnL>
                      <a:noFill/>
                    </a:lnL>
                    <a:lnR>
                      <a:noFill/>
                    </a:lnR>
                    <a:lnT>
                      <a:noFill/>
                    </a:lnT>
                    <a:lnB>
                      <a:noFill/>
                    </a:lnB>
                    <a:solidFill>
                      <a:srgbClr val="D9D9D9"/>
                    </a:solidFill>
                  </a:tcPr>
                </a:tc>
                <a:tc>
                  <a:txBody>
                    <a:bodyPr/>
                    <a:lstStyle/>
                    <a:p>
                      <a:pPr algn="ctr" fontAlgn="b"/>
                      <a:r>
                        <a:rPr lang="en-GB" sz="1200" b="0" i="0" u="none" strike="noStrike">
                          <a:effectLst/>
                          <a:latin typeface="Avenir Next LT Pro" panose="020B0504020202020204" pitchFamily="34" charset="0"/>
                        </a:rPr>
                        <a:t>15.9%</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3459871309"/>
                  </a:ext>
                </a:extLst>
              </a:tr>
              <a:tr h="251916">
                <a:tc>
                  <a:txBody>
                    <a:bodyPr/>
                    <a:lstStyle/>
                    <a:p>
                      <a:pPr algn="ctr" fontAlgn="b"/>
                      <a:r>
                        <a:rPr lang="en-GB" sz="1200" b="0" i="0" u="none" strike="noStrike">
                          <a:solidFill>
                            <a:srgbClr val="000000"/>
                          </a:solidFill>
                          <a:effectLst/>
                          <a:latin typeface="Avenir Next LT Pro" panose="020B0504020202020204" pitchFamily="34" charset="0"/>
                        </a:rPr>
                        <a:t>Sharpe ratio</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200" b="0" i="0" u="none" strike="noStrike">
                          <a:effectLst/>
                          <a:latin typeface="Avenir Next LT Pro" panose="020B0504020202020204" pitchFamily="34" charset="0"/>
                        </a:rPr>
                        <a:t>0.11</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200" b="0" i="0" u="none" strike="noStrike">
                          <a:effectLst/>
                          <a:latin typeface="Avenir Next LT Pro" panose="020B0504020202020204" pitchFamily="34" charset="0"/>
                        </a:rPr>
                        <a:t>0.33</a:t>
                      </a:r>
                    </a:p>
                  </a:txBody>
                  <a:tcPr marL="9525" marR="9525" marT="9525" marB="0" anchor="ctr">
                    <a:lnL>
                      <a:noFill/>
                    </a:lnL>
                    <a:lnR>
                      <a:noFill/>
                    </a:lnR>
                    <a:lnT>
                      <a:noFill/>
                    </a:lnT>
                    <a:lnB>
                      <a:noFill/>
                    </a:lnB>
                  </a:tcPr>
                </a:tc>
                <a:tc>
                  <a:txBody>
                    <a:bodyPr/>
                    <a:lstStyle/>
                    <a:p>
                      <a:pPr algn="ctr" fontAlgn="b"/>
                      <a:r>
                        <a:rPr lang="en-GB" sz="1200" b="0" i="0" u="none" strike="noStrike">
                          <a:effectLst/>
                          <a:latin typeface="Avenir Next LT Pro" panose="020B0504020202020204" pitchFamily="34" charset="0"/>
                        </a:rPr>
                        <a:t>0.30</a:t>
                      </a:r>
                    </a:p>
                  </a:txBody>
                  <a:tcPr marL="9525" marR="9525" marT="9525" marB="0" anchor="ctr">
                    <a:lnL>
                      <a:noFill/>
                    </a:lnL>
                    <a:lnR>
                      <a:noFill/>
                    </a:lnR>
                    <a:lnT>
                      <a:noFill/>
                    </a:lnT>
                    <a:lnB>
                      <a:noFill/>
                    </a:lnB>
                  </a:tcPr>
                </a:tc>
                <a:tc>
                  <a:txBody>
                    <a:bodyPr/>
                    <a:lstStyle/>
                    <a:p>
                      <a:pPr algn="ctr" fontAlgn="b"/>
                      <a:r>
                        <a:rPr lang="en-GB" sz="1200" b="0" i="0" u="none" strike="noStrike">
                          <a:effectLst/>
                          <a:latin typeface="Avenir Next LT Pro" panose="020B0504020202020204" pitchFamily="34" charset="0"/>
                        </a:rPr>
                        <a:t>0.49</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14806067"/>
                  </a:ext>
                </a:extLst>
              </a:tr>
              <a:tr h="251916">
                <a:tc>
                  <a:txBody>
                    <a:bodyPr/>
                    <a:lstStyle/>
                    <a:p>
                      <a:pPr algn="ctr" fontAlgn="b"/>
                      <a:r>
                        <a:rPr lang="en-GB" sz="1200" b="0" i="0" u="none" strike="noStrike">
                          <a:solidFill>
                            <a:srgbClr val="000000"/>
                          </a:solidFill>
                          <a:effectLst/>
                          <a:latin typeface="Avenir Next LT Pro" panose="020B0504020202020204" pitchFamily="34" charset="0"/>
                        </a:rPr>
                        <a:t>Beta to Mkt</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200" b="0" i="0" u="none" strike="noStrike">
                          <a:effectLst/>
                          <a:latin typeface="Avenir Next LT Pro" panose="020B05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200" b="0" i="0" u="none" strike="noStrike">
                          <a:effectLst/>
                          <a:latin typeface="Avenir Next LT Pro" panose="020B0504020202020204" pitchFamily="34" charset="0"/>
                        </a:rPr>
                        <a:t>0.9</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200" b="0" i="0" u="none" strike="noStrike">
                          <a:effectLst/>
                          <a:latin typeface="Avenir Next LT Pro" panose="020B0504020202020204" pitchFamily="34" charset="0"/>
                        </a:rPr>
                        <a:t>0.9</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200" b="0" i="0" u="none" strike="noStrike">
                          <a:effectLst/>
                          <a:latin typeface="Avenir Next LT Pro" panose="020B0504020202020204" pitchFamily="34" charset="0"/>
                        </a:rPr>
                        <a:t>0.8</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145508206"/>
                  </a:ext>
                </a:extLst>
              </a:tr>
            </a:tbl>
          </a:graphicData>
        </a:graphic>
      </p:graphicFrame>
    </p:spTree>
    <p:extLst>
      <p:ext uri="{BB962C8B-B14F-4D97-AF65-F5344CB8AC3E}">
        <p14:creationId xmlns:p14="http://schemas.microsoft.com/office/powerpoint/2010/main" val="303795458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28BD61F-3A2D-4CBB-BE6D-8D7E8B71BA31}"/>
              </a:ext>
            </a:extLst>
          </p:cNvPr>
          <p:cNvSpPr>
            <a:spLocks noGrp="1"/>
          </p:cNvSpPr>
          <p:nvPr>
            <p:ph type="body" sz="quarter" idx="20"/>
          </p:nvPr>
        </p:nvSpPr>
        <p:spPr>
          <a:xfrm>
            <a:off x="450234" y="771504"/>
            <a:ext cx="8184990" cy="606722"/>
          </a:xfrm>
        </p:spPr>
        <p:txBody>
          <a:bodyPr/>
          <a:lstStyle/>
          <a:p>
            <a:r>
              <a:rPr lang="en-GB" cap="all"/>
              <a:t>AQR and Fama-French factor exposure</a:t>
            </a:r>
            <a:endParaRPr lang="en-GB" b="0" cap="all"/>
          </a:p>
          <a:p>
            <a:r>
              <a:rPr lang="en-GB" sz="1400" i="1" cap="all"/>
              <a:t>EM</a:t>
            </a:r>
            <a:endParaRPr lang="fr-FR" sz="1400" i="1" cap="all"/>
          </a:p>
        </p:txBody>
      </p:sp>
      <p:sp>
        <p:nvSpPr>
          <p:cNvPr id="9" name="TextBox 8">
            <a:extLst>
              <a:ext uri="{FF2B5EF4-FFF2-40B4-BE49-F238E27FC236}">
                <a16:creationId xmlns:a16="http://schemas.microsoft.com/office/drawing/2014/main" id="{EF2BF1D8-9CE0-9B3C-E755-FB4AAE087474}"/>
              </a:ext>
            </a:extLst>
          </p:cNvPr>
          <p:cNvSpPr txBox="1"/>
          <p:nvPr/>
        </p:nvSpPr>
        <p:spPr>
          <a:xfrm>
            <a:off x="450234" y="5666761"/>
            <a:ext cx="4805496" cy="93871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Factors are on AQR Pacific universe. Size (SMB), Value (HML),</a:t>
            </a:r>
            <a:br>
              <a:rPr kumimoji="0" lang="en-GB" sz="11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br>
            <a:r>
              <a:rPr kumimoji="0" lang="en-GB" sz="11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Momentum (UMD), Quality (QMJ) and Betting against Beta (BAB). *indicates that the estimated coefficient is different from zero with a probability of 90%, ** with a probability of 95% and *** with a probability of 99%.</a:t>
            </a:r>
          </a:p>
        </p:txBody>
      </p:sp>
      <p:sp>
        <p:nvSpPr>
          <p:cNvPr id="4" name="TextBox 3">
            <a:extLst>
              <a:ext uri="{FF2B5EF4-FFF2-40B4-BE49-F238E27FC236}">
                <a16:creationId xmlns:a16="http://schemas.microsoft.com/office/drawing/2014/main" id="{A0EA984D-6C86-42D7-F1CA-3CFF705E2DB3}"/>
              </a:ext>
            </a:extLst>
          </p:cNvPr>
          <p:cNvSpPr txBox="1"/>
          <p:nvPr/>
        </p:nvSpPr>
        <p:spPr>
          <a:xfrm>
            <a:off x="668001" y="1636279"/>
            <a:ext cx="7749454" cy="584775"/>
          </a:xfrm>
          <a:prstGeom prst="rect">
            <a:avLst/>
          </a:prstGeom>
          <a:noFill/>
        </p:spPr>
        <p:txBody>
          <a:bodyPr wrap="square">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Traditional AQR and Fama French factors explain poorly TOBAM LBRTY's excess returns</a:t>
            </a:r>
          </a:p>
        </p:txBody>
      </p:sp>
      <p:graphicFrame>
        <p:nvGraphicFramePr>
          <p:cNvPr id="2" name="Table 1">
            <a:extLst>
              <a:ext uri="{FF2B5EF4-FFF2-40B4-BE49-F238E27FC236}">
                <a16:creationId xmlns:a16="http://schemas.microsoft.com/office/drawing/2014/main" id="{35FB989E-955F-ABA6-78FA-9076E782319D}"/>
              </a:ext>
            </a:extLst>
          </p:cNvPr>
          <p:cNvGraphicFramePr>
            <a:graphicFrameLocks noGrp="1"/>
          </p:cNvGraphicFramePr>
          <p:nvPr/>
        </p:nvGraphicFramePr>
        <p:xfrm>
          <a:off x="450234" y="2460858"/>
          <a:ext cx="4480695" cy="3155735"/>
        </p:xfrm>
        <a:graphic>
          <a:graphicData uri="http://schemas.openxmlformats.org/drawingml/2006/table">
            <a:tbl>
              <a:tblPr/>
              <a:tblGrid>
                <a:gridCol w="1493565">
                  <a:extLst>
                    <a:ext uri="{9D8B030D-6E8A-4147-A177-3AD203B41FA5}">
                      <a16:colId xmlns:a16="http://schemas.microsoft.com/office/drawing/2014/main" val="999758750"/>
                    </a:ext>
                  </a:extLst>
                </a:gridCol>
                <a:gridCol w="1493565">
                  <a:extLst>
                    <a:ext uri="{9D8B030D-6E8A-4147-A177-3AD203B41FA5}">
                      <a16:colId xmlns:a16="http://schemas.microsoft.com/office/drawing/2014/main" val="3708221734"/>
                    </a:ext>
                  </a:extLst>
                </a:gridCol>
                <a:gridCol w="1493565">
                  <a:extLst>
                    <a:ext uri="{9D8B030D-6E8A-4147-A177-3AD203B41FA5}">
                      <a16:colId xmlns:a16="http://schemas.microsoft.com/office/drawing/2014/main" val="2413083459"/>
                    </a:ext>
                  </a:extLst>
                </a:gridCol>
              </a:tblGrid>
              <a:tr h="871039">
                <a:tc>
                  <a:txBody>
                    <a:bodyPr/>
                    <a:lstStyle/>
                    <a:p>
                      <a:pPr algn="ctr" fontAlgn="ctr"/>
                      <a:r>
                        <a:rPr lang="en-GB" sz="1600" b="1" i="0" u="none" strike="noStrike">
                          <a:solidFill>
                            <a:srgbClr val="000000"/>
                          </a:solidFill>
                          <a:effectLst/>
                          <a:latin typeface="Calibri" panose="020F0502020204030204" pitchFamily="34" charset="0"/>
                        </a:rPr>
                        <a:t>AQR</a:t>
                      </a:r>
                    </a:p>
                    <a:p>
                      <a:pPr algn="ctr" fontAlgn="ctr"/>
                      <a:r>
                        <a:rPr lang="en-GB" sz="1600" b="1" i="0" u="none" strike="noStrike">
                          <a:solidFill>
                            <a:srgbClr val="000000"/>
                          </a:solidFill>
                          <a:effectLst/>
                          <a:latin typeface="Calibri" panose="020F0502020204030204" pitchFamily="34" charset="0"/>
                        </a:rPr>
                        <a:t>XR regression</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ctr" fontAlgn="ctr"/>
                      <a:r>
                        <a:rPr lang="en-GB" sz="1600" b="1" i="0" u="none" strike="noStrike">
                          <a:solidFill>
                            <a:srgbClr val="000000"/>
                          </a:solidFill>
                          <a:effectLst/>
                          <a:latin typeface="Calibri" panose="020F0502020204030204" pitchFamily="34" charset="0"/>
                        </a:rPr>
                        <a:t>Whitelisted Benchmark</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ctr" fontAlgn="ctr"/>
                      <a:r>
                        <a:rPr lang="en-GB" sz="1600" b="1" i="0" u="none" strike="noStrike">
                          <a:solidFill>
                            <a:srgbClr val="000000"/>
                          </a:solidFill>
                          <a:effectLst/>
                          <a:latin typeface="Calibri" panose="020F0502020204030204" pitchFamily="34" charset="0"/>
                        </a:rPr>
                        <a:t>TOBAM LBRTY</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1274178911"/>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Market</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ED7D31"/>
                      </a:solidFill>
                      <a:prstDash val="solid"/>
                      <a:round/>
                      <a:headEnd type="none" w="med" len="med"/>
                      <a:tailEnd type="none" w="med" len="med"/>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-2.2%*</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ED7D31"/>
                      </a:solidFill>
                      <a:prstDash val="solid"/>
                      <a:round/>
                      <a:headEnd type="none" w="med" len="med"/>
                      <a:tailEnd type="none" w="med" len="med"/>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-9.9%***</a:t>
                      </a:r>
                    </a:p>
                  </a:txBody>
                  <a:tcPr marL="9525" marR="9525" marT="9525" marB="0" anchor="b">
                    <a:lnL>
                      <a:noFill/>
                    </a:lnL>
                    <a:lnR>
                      <a:noFill/>
                    </a:lnR>
                    <a:lnT w="6350" cap="flat" cmpd="sng" algn="ctr">
                      <a:solidFill>
                        <a:srgbClr val="ED7D31"/>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827970241"/>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SMB</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5.9%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9.9%**</a:t>
                      </a:r>
                    </a:p>
                  </a:txBody>
                  <a:tcPr marL="9525" marR="9525" marT="9525" marB="0" anchor="b">
                    <a:lnL>
                      <a:noFill/>
                    </a:lnL>
                    <a:lnR>
                      <a:noFill/>
                    </a:lnR>
                    <a:lnT>
                      <a:noFill/>
                    </a:lnT>
                    <a:lnB>
                      <a:noFill/>
                    </a:lnB>
                  </a:tcPr>
                </a:tc>
                <a:extLst>
                  <a:ext uri="{0D108BD9-81ED-4DB2-BD59-A6C34878D82A}">
                    <a16:rowId xmlns:a16="http://schemas.microsoft.com/office/drawing/2014/main" val="2306412688"/>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HML</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16.6%***</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17.8%***</a:t>
                      </a: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val="3194181561"/>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UMD</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-3.4%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-3.9% </a:t>
                      </a:r>
                    </a:p>
                  </a:txBody>
                  <a:tcPr marL="9525" marR="9525" marT="9525" marB="0" anchor="b">
                    <a:lnL>
                      <a:noFill/>
                    </a:lnL>
                    <a:lnR>
                      <a:noFill/>
                    </a:lnR>
                    <a:lnT>
                      <a:noFill/>
                    </a:lnT>
                    <a:lnB>
                      <a:noFill/>
                    </a:lnB>
                  </a:tcPr>
                </a:tc>
                <a:extLst>
                  <a:ext uri="{0D108BD9-81ED-4DB2-BD59-A6C34878D82A}">
                    <a16:rowId xmlns:a16="http://schemas.microsoft.com/office/drawing/2014/main" val="4195140420"/>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QMJ</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11.9%**</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15.5%***</a:t>
                      </a: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val="433281456"/>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BAB</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ED7D31"/>
                      </a:solidFill>
                      <a:prstDash val="solid"/>
                      <a:round/>
                      <a:headEnd type="none" w="med" len="med"/>
                      <a:tailEnd type="none" w="med" len="med"/>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7%**</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ED7D31"/>
                      </a:solidFill>
                      <a:prstDash val="solid"/>
                      <a:round/>
                      <a:headEnd type="none" w="med" len="med"/>
                      <a:tailEnd type="none" w="med" len="med"/>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5.5% </a:t>
                      </a:r>
                    </a:p>
                  </a:txBody>
                  <a:tcPr marL="9525" marR="9525" marT="9525" marB="0" anchor="b">
                    <a:lnL>
                      <a:noFill/>
                    </a:lnL>
                    <a:lnR>
                      <a:noFill/>
                    </a:lnR>
                    <a:lnT>
                      <a:noFill/>
                    </a:lnT>
                    <a:lnB w="63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1105127055"/>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Alpha</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ED7D31"/>
                      </a:solidFill>
                      <a:prstDash val="solid"/>
                      <a:round/>
                      <a:headEnd type="none" w="med" len="med"/>
                      <a:tailEnd type="none" w="med" len="med"/>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-0.7%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ED7D31"/>
                      </a:solidFill>
                      <a:prstDash val="solid"/>
                      <a:round/>
                      <a:headEnd type="none" w="med" len="med"/>
                      <a:tailEnd type="none" w="med" len="med"/>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1.3% </a:t>
                      </a:r>
                    </a:p>
                  </a:txBody>
                  <a:tcPr marL="9525" marR="9525" marT="9525" marB="0" anchor="b">
                    <a:lnL>
                      <a:noFill/>
                    </a:lnL>
                    <a:lnR>
                      <a:noFill/>
                    </a:lnR>
                    <a:lnT w="6350" cap="flat" cmpd="sng" algn="ctr">
                      <a:solidFill>
                        <a:srgbClr val="ED7D31"/>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644221601"/>
                  </a:ext>
                </a:extLst>
              </a:tr>
              <a:tr h="285587">
                <a:tc>
                  <a:txBody>
                    <a:bodyPr/>
                    <a:lstStyle/>
                    <a:p>
                      <a:pPr algn="ctr" fontAlgn="ctr"/>
                      <a:r>
                        <a:rPr lang="en-GB" sz="1600" b="1" i="0" u="none" strike="noStrike">
                          <a:solidFill>
                            <a:srgbClr val="000000"/>
                          </a:solidFill>
                          <a:effectLst/>
                          <a:latin typeface="Avenir Next LT Pro" panose="020B0504020202020204" pitchFamily="34" charset="0"/>
                        </a:rPr>
                        <a:t>R²</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4472C4"/>
                      </a:solidFill>
                      <a:prstDash val="solid"/>
                      <a:round/>
                      <a:headEnd type="none" w="med" len="med"/>
                      <a:tailEnd type="none" w="med" len="med"/>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8%</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4472C4"/>
                      </a:solidFill>
                      <a:prstDash val="solid"/>
                      <a:round/>
                      <a:headEnd type="none" w="med" len="med"/>
                      <a:tailEnd type="none" w="med" len="med"/>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19%</a:t>
                      </a:r>
                    </a:p>
                  </a:txBody>
                  <a:tcPr marL="9525" marR="9525" marT="9525" marB="0" anchor="b">
                    <a:lnL>
                      <a:noFill/>
                    </a:lnL>
                    <a:lnR>
                      <a:noFill/>
                    </a:lnR>
                    <a:lnT>
                      <a:noFill/>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063877015"/>
                  </a:ext>
                </a:extLst>
              </a:tr>
            </a:tbl>
          </a:graphicData>
        </a:graphic>
      </p:graphicFrame>
      <p:graphicFrame>
        <p:nvGraphicFramePr>
          <p:cNvPr id="6" name="Table 5">
            <a:extLst>
              <a:ext uri="{FF2B5EF4-FFF2-40B4-BE49-F238E27FC236}">
                <a16:creationId xmlns:a16="http://schemas.microsoft.com/office/drawing/2014/main" id="{A6E1EF9C-E21B-438A-2592-A5AD0E8A89EB}"/>
              </a:ext>
            </a:extLst>
          </p:cNvPr>
          <p:cNvGraphicFramePr>
            <a:graphicFrameLocks noGrp="1"/>
          </p:cNvGraphicFramePr>
          <p:nvPr/>
        </p:nvGraphicFramePr>
        <p:xfrm>
          <a:off x="5442888" y="2471249"/>
          <a:ext cx="4085577" cy="3155736"/>
        </p:xfrm>
        <a:graphic>
          <a:graphicData uri="http://schemas.openxmlformats.org/drawingml/2006/table">
            <a:tbl>
              <a:tblPr/>
              <a:tblGrid>
                <a:gridCol w="1361859">
                  <a:extLst>
                    <a:ext uri="{9D8B030D-6E8A-4147-A177-3AD203B41FA5}">
                      <a16:colId xmlns:a16="http://schemas.microsoft.com/office/drawing/2014/main" val="3973272890"/>
                    </a:ext>
                  </a:extLst>
                </a:gridCol>
                <a:gridCol w="1361859">
                  <a:extLst>
                    <a:ext uri="{9D8B030D-6E8A-4147-A177-3AD203B41FA5}">
                      <a16:colId xmlns:a16="http://schemas.microsoft.com/office/drawing/2014/main" val="426223471"/>
                    </a:ext>
                  </a:extLst>
                </a:gridCol>
                <a:gridCol w="1361859">
                  <a:extLst>
                    <a:ext uri="{9D8B030D-6E8A-4147-A177-3AD203B41FA5}">
                      <a16:colId xmlns:a16="http://schemas.microsoft.com/office/drawing/2014/main" val="2454580729"/>
                    </a:ext>
                  </a:extLst>
                </a:gridCol>
              </a:tblGrid>
              <a:tr h="871040">
                <a:tc>
                  <a:txBody>
                    <a:bodyPr/>
                    <a:lstStyle/>
                    <a:p>
                      <a:pPr algn="ctr" fontAlgn="ctr"/>
                      <a:r>
                        <a:rPr lang="en-GB" sz="1600" b="1" i="0" u="none" strike="noStrike">
                          <a:solidFill>
                            <a:srgbClr val="000000"/>
                          </a:solidFill>
                          <a:effectLst/>
                          <a:latin typeface="Calibri" panose="020F0502020204030204" pitchFamily="34" charset="0"/>
                        </a:rPr>
                        <a:t>Fama-French XR regression</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ctr" fontAlgn="ctr"/>
                      <a:r>
                        <a:rPr lang="en-GB" sz="1600" b="1" i="0" u="none" strike="noStrike">
                          <a:solidFill>
                            <a:srgbClr val="000000"/>
                          </a:solidFill>
                          <a:effectLst/>
                          <a:latin typeface="Calibri" panose="020F0502020204030204" pitchFamily="34" charset="0"/>
                        </a:rPr>
                        <a:t>Whitelisted Benchmark</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ctr" fontAlgn="ctr"/>
                      <a:r>
                        <a:rPr lang="en-GB" sz="1600" b="1" i="0" u="none" strike="noStrike">
                          <a:solidFill>
                            <a:srgbClr val="000000"/>
                          </a:solidFill>
                          <a:effectLst/>
                          <a:latin typeface="Calibri" panose="020F0502020204030204" pitchFamily="34" charset="0"/>
                        </a:rPr>
                        <a:t>TOBAM LBRTY</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2219594395"/>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Market</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ED7D31"/>
                      </a:solidFill>
                      <a:prstDash val="solid"/>
                      <a:round/>
                      <a:headEnd type="none" w="med" len="med"/>
                      <a:tailEnd type="none" w="med" len="med"/>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3.6%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ED7D31"/>
                      </a:solidFill>
                      <a:prstDash val="solid"/>
                      <a:round/>
                      <a:headEnd type="none" w="med" len="med"/>
                      <a:tailEnd type="none" w="med" len="med"/>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-9.9%***</a:t>
                      </a:r>
                    </a:p>
                  </a:txBody>
                  <a:tcPr marL="9525" marR="9525" marT="9525" marB="0" anchor="b">
                    <a:lnL>
                      <a:noFill/>
                    </a:lnL>
                    <a:lnR>
                      <a:noFill/>
                    </a:lnR>
                    <a:lnT w="6350" cap="flat" cmpd="sng" algn="ctr">
                      <a:solidFill>
                        <a:srgbClr val="ED7D31"/>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179784281"/>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SMB</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21.8%**</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19.5%*</a:t>
                      </a:r>
                    </a:p>
                  </a:txBody>
                  <a:tcPr marL="9525" marR="9525" marT="9525" marB="0" anchor="b">
                    <a:lnL>
                      <a:noFill/>
                    </a:lnL>
                    <a:lnR>
                      <a:noFill/>
                    </a:lnR>
                    <a:lnT>
                      <a:noFill/>
                    </a:lnT>
                    <a:lnB>
                      <a:noFill/>
                    </a:lnB>
                  </a:tcPr>
                </a:tc>
                <a:extLst>
                  <a:ext uri="{0D108BD9-81ED-4DB2-BD59-A6C34878D82A}">
                    <a16:rowId xmlns:a16="http://schemas.microsoft.com/office/drawing/2014/main" val="4137958137"/>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HML</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28.4%***</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24.3%**</a:t>
                      </a: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val="2980132172"/>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RMW</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25.3%**</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17.6% </a:t>
                      </a:r>
                    </a:p>
                  </a:txBody>
                  <a:tcPr marL="9525" marR="9525" marT="9525" marB="0" anchor="b">
                    <a:lnL>
                      <a:noFill/>
                    </a:lnL>
                    <a:lnR>
                      <a:noFill/>
                    </a:lnR>
                    <a:lnT>
                      <a:noFill/>
                    </a:lnT>
                    <a:lnB>
                      <a:noFill/>
                    </a:lnB>
                  </a:tcPr>
                </a:tc>
                <a:extLst>
                  <a:ext uri="{0D108BD9-81ED-4DB2-BD59-A6C34878D82A}">
                    <a16:rowId xmlns:a16="http://schemas.microsoft.com/office/drawing/2014/main" val="4110739902"/>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CMA</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26.8%**</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28.7%**</a:t>
                      </a: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val="1329651178"/>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WML</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ED7D31"/>
                      </a:solidFill>
                      <a:prstDash val="solid"/>
                      <a:round/>
                      <a:headEnd type="none" w="med" len="med"/>
                      <a:tailEnd type="none" w="med" len="med"/>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6.5% </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ED7D31"/>
                      </a:solidFill>
                      <a:prstDash val="solid"/>
                      <a:round/>
                      <a:headEnd type="none" w="med" len="med"/>
                      <a:tailEnd type="none" w="med" len="med"/>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6.6% </a:t>
                      </a:r>
                    </a:p>
                  </a:txBody>
                  <a:tcPr marL="9525" marR="9525" marT="9525" marB="0" anchor="b">
                    <a:lnL>
                      <a:noFill/>
                    </a:lnL>
                    <a:lnR>
                      <a:noFill/>
                    </a:lnR>
                    <a:lnT>
                      <a:noFill/>
                    </a:lnT>
                    <a:lnB w="63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2991703666"/>
                  </a:ext>
                </a:extLst>
              </a:tr>
              <a:tr h="285587">
                <a:tc>
                  <a:txBody>
                    <a:bodyPr/>
                    <a:lstStyle/>
                    <a:p>
                      <a:pPr algn="ctr" fontAlgn="ctr"/>
                      <a:r>
                        <a:rPr lang="en-GB" sz="1600" b="0" i="0" u="none" strike="noStrike">
                          <a:solidFill>
                            <a:srgbClr val="000000"/>
                          </a:solidFill>
                          <a:effectLst/>
                          <a:latin typeface="Avenir Next LT Pro" panose="020B0504020202020204" pitchFamily="34" charset="0"/>
                        </a:rPr>
                        <a:t>Alpha</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ED7D31"/>
                      </a:solidFill>
                      <a:prstDash val="solid"/>
                      <a:round/>
                      <a:headEnd type="none" w="med" len="med"/>
                      <a:tailEnd type="none" w="med" len="med"/>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-3%*</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ED7D31"/>
                      </a:solidFill>
                      <a:prstDash val="solid"/>
                      <a:round/>
                      <a:headEnd type="none" w="med" len="med"/>
                      <a:tailEnd type="none" w="med" len="med"/>
                    </a:lnT>
                    <a:lnB>
                      <a:noFill/>
                    </a:lnB>
                    <a:solidFill>
                      <a:srgbClr val="D9D9D9"/>
                    </a:solidFill>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-0.4% </a:t>
                      </a:r>
                    </a:p>
                  </a:txBody>
                  <a:tcPr marL="9525" marR="9525" marT="9525" marB="0" anchor="b">
                    <a:lnL>
                      <a:noFill/>
                    </a:lnL>
                    <a:lnR>
                      <a:noFill/>
                    </a:lnR>
                    <a:lnT w="6350" cap="flat" cmpd="sng" algn="ctr">
                      <a:solidFill>
                        <a:srgbClr val="ED7D31"/>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018604847"/>
                  </a:ext>
                </a:extLst>
              </a:tr>
              <a:tr h="285587">
                <a:tc>
                  <a:txBody>
                    <a:bodyPr/>
                    <a:lstStyle/>
                    <a:p>
                      <a:pPr algn="ctr" fontAlgn="ctr"/>
                      <a:r>
                        <a:rPr lang="en-GB" sz="1600" b="1" i="0" u="none" strike="noStrike">
                          <a:solidFill>
                            <a:srgbClr val="000000"/>
                          </a:solidFill>
                          <a:effectLst/>
                          <a:latin typeface="Avenir Next LT Pro" panose="020B0504020202020204" pitchFamily="34" charset="0"/>
                        </a:rPr>
                        <a:t>R²</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4472C4"/>
                      </a:solidFill>
                      <a:prstDash val="solid"/>
                      <a:round/>
                      <a:headEnd type="none" w="med" len="med"/>
                      <a:tailEnd type="none" w="med" len="med"/>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21%</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4472C4"/>
                      </a:solidFill>
                      <a:prstDash val="solid"/>
                      <a:round/>
                      <a:headEnd type="none" w="med" len="med"/>
                      <a:tailEnd type="none" w="med" len="med"/>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30%</a:t>
                      </a:r>
                    </a:p>
                  </a:txBody>
                  <a:tcPr marL="9525" marR="9525" marT="9525" marB="0" anchor="b">
                    <a:lnL>
                      <a:noFill/>
                    </a:lnL>
                    <a:lnR>
                      <a:noFill/>
                    </a:lnR>
                    <a:lnT>
                      <a:noFill/>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042922864"/>
                  </a:ext>
                </a:extLst>
              </a:tr>
            </a:tbl>
          </a:graphicData>
        </a:graphic>
      </p:graphicFrame>
      <p:sp>
        <p:nvSpPr>
          <p:cNvPr id="10" name="TextBox 9">
            <a:extLst>
              <a:ext uri="{FF2B5EF4-FFF2-40B4-BE49-F238E27FC236}">
                <a16:creationId xmlns:a16="http://schemas.microsoft.com/office/drawing/2014/main" id="{55EC674F-F6FF-29CF-C515-802AA2872057}"/>
              </a:ext>
            </a:extLst>
          </p:cNvPr>
          <p:cNvSpPr txBox="1"/>
          <p:nvPr/>
        </p:nvSpPr>
        <p:spPr>
          <a:xfrm>
            <a:off x="0" y="7115264"/>
            <a:ext cx="9329530" cy="611642"/>
          </a:xfrm>
          <a:prstGeom prst="rect">
            <a:avLst/>
          </a:prstGeom>
          <a:noFill/>
        </p:spPr>
        <p:txBody>
          <a:bodyPr wrap="square">
            <a:spAutoFit/>
          </a:bodyPr>
          <a:lstStyle/>
          <a:p>
            <a:pPr marL="28575" marR="0" lvl="0" indent="0" algn="l" defTabSz="914400" rtl="0" eaLnBrk="0" fontAlgn="base" latinLnBrk="0" hangingPunct="0">
              <a:lnSpc>
                <a:spcPct val="107000"/>
              </a:lnSpc>
              <a:spcBef>
                <a:spcPct val="0"/>
              </a:spcBef>
              <a:spcAft>
                <a:spcPts val="800"/>
              </a:spcAft>
              <a:buClrTx/>
              <a:buSzTx/>
              <a:buFontTx/>
              <a:buNone/>
              <a:tabLst/>
              <a:defRPr/>
            </a:pPr>
            <a:r>
              <a:rPr kumimoji="0" lang="en-GB" sz="800" b="0" i="1"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The period covered is from September 2008 to June 2024. Source AQR; Kenneth website and TOBAM. Returns reflect back tested data for the entire time provided. Back tested results are for information purposes only. They are intended to illustrate how the Strategy may have behaved had it been launched. Warning: Past performance is not an indicator or a guarantee of future performance. The value of your investment and income received from it can go down as well as up and you may not get back the full amount invested. Performance details provided are in reference index specific local currency</a:t>
            </a:r>
            <a:r>
              <a:rPr kumimoji="0" lang="en-GB" sz="800" b="0" i="0" u="none" strike="noStrike" kern="1200" cap="none" spc="0" normalizeH="0" baseline="0" noProof="0">
                <a:ln>
                  <a:noFill/>
                </a:ln>
                <a:solidFill>
                  <a:srgbClr val="FFFFFF"/>
                </a:solidFill>
                <a:effectLst/>
                <a:uLnTx/>
                <a:uFillTx/>
                <a:latin typeface="Avenir Next LT Pro" panose="020B0504020202020204" pitchFamily="34" charset="0"/>
                <a:ea typeface="MS PGothic" panose="020B0600070205080204" pitchFamily="34" charset="-128"/>
                <a:cs typeface="+mn-cs"/>
              </a:rPr>
              <a:t>.</a:t>
            </a:r>
            <a:endParaRPr kumimoji="0" lang="en-GB" sz="800" b="0" i="1"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endParaRPr>
          </a:p>
        </p:txBody>
      </p:sp>
      <p:sp>
        <p:nvSpPr>
          <p:cNvPr id="11" name="TextBox 10">
            <a:extLst>
              <a:ext uri="{FF2B5EF4-FFF2-40B4-BE49-F238E27FC236}">
                <a16:creationId xmlns:a16="http://schemas.microsoft.com/office/drawing/2014/main" id="{D424ED3A-55A6-8CA6-C928-AB1F206E257B}"/>
              </a:ext>
            </a:extLst>
          </p:cNvPr>
          <p:cNvSpPr txBox="1"/>
          <p:nvPr/>
        </p:nvSpPr>
        <p:spPr>
          <a:xfrm>
            <a:off x="5255730" y="5616593"/>
            <a:ext cx="4617140" cy="93871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Factors are on Emerging market universe. Size (SMB), Value (HML),</a:t>
            </a:r>
            <a:br>
              <a:rPr kumimoji="0" lang="en-GB" sz="11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br>
            <a:r>
              <a:rPr kumimoji="0" lang="en-GB" sz="11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Quality(RMW&amp;CMA), Momentum (WML)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venir Next LT Pro" panose="020B0504020202020204" pitchFamily="34" charset="0"/>
                <a:ea typeface="MS PGothic" panose="020B0600070205080204" pitchFamily="34" charset="-128"/>
                <a:cs typeface="+mn-cs"/>
              </a:rPr>
              <a:t>*indicates that the estimated coefficient is different from zero with a probability of 90%, ** with a probability of 95% and *** with a probability of 99%.</a:t>
            </a:r>
          </a:p>
        </p:txBody>
      </p:sp>
    </p:spTree>
    <p:extLst>
      <p:ext uri="{BB962C8B-B14F-4D97-AF65-F5344CB8AC3E}">
        <p14:creationId xmlns:p14="http://schemas.microsoft.com/office/powerpoint/2010/main" val="3494461234"/>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450234" y="771504"/>
            <a:ext cx="8184990" cy="412856"/>
          </a:xfrm>
        </p:spPr>
        <p:txBody>
          <a:bodyPr/>
          <a:lstStyle/>
          <a:p>
            <a:r>
              <a:rPr lang="en-US" cap="all"/>
              <a:t>TOBAM LBRTY Tracking error decomposition</a:t>
            </a:r>
          </a:p>
          <a:p>
            <a:r>
              <a:rPr lang="en-GB" sz="1400" i="1" cap="all"/>
              <a:t>EM</a:t>
            </a:r>
            <a:r>
              <a:rPr lang="en-US" sz="1400" i="1" cap="all"/>
              <a:t> </a:t>
            </a:r>
            <a:br>
              <a:rPr lang="en-US" sz="1400" cap="all"/>
            </a:br>
            <a:endParaRPr lang="fr-FR" sz="1400" cap="all"/>
          </a:p>
          <a:p>
            <a:br>
              <a:rPr lang="en-US" b="0" cap="all">
                <a:highlight>
                  <a:srgbClr val="00FFFF"/>
                </a:highlight>
              </a:rPr>
            </a:br>
            <a:endParaRPr lang="fr-FR" sz="1236" i="1" cap="all">
              <a:highlight>
                <a:srgbClr val="00FFFF"/>
              </a:highlight>
            </a:endParaRPr>
          </a:p>
          <a:p>
            <a:endParaRPr lang="en-GB"/>
          </a:p>
        </p:txBody>
      </p:sp>
      <p:sp>
        <p:nvSpPr>
          <p:cNvPr id="4" name="TextBox 3">
            <a:extLst>
              <a:ext uri="{FF2B5EF4-FFF2-40B4-BE49-F238E27FC236}">
                <a16:creationId xmlns:a16="http://schemas.microsoft.com/office/drawing/2014/main" id="{CA9B198F-D8B5-3344-645E-76A4FA0F7653}"/>
              </a:ext>
            </a:extLst>
          </p:cNvPr>
          <p:cNvSpPr txBox="1"/>
          <p:nvPr/>
        </p:nvSpPr>
        <p:spPr>
          <a:xfrm>
            <a:off x="545529" y="2046813"/>
            <a:ext cx="8614710" cy="604204"/>
          </a:xfrm>
          <a:prstGeom prst="rect">
            <a:avLst/>
          </a:prstGeom>
          <a:noFill/>
        </p:spPr>
        <p:txBody>
          <a:bodyPr wrap="square">
            <a:spAutoFit/>
          </a:bodyPr>
          <a:lstStyle/>
          <a:p>
            <a:pPr marL="28575" algn="just">
              <a:lnSpc>
                <a:spcPct val="107000"/>
              </a:lnSpc>
              <a:spcAft>
                <a:spcPts val="800"/>
              </a:spcAft>
            </a:pPr>
            <a:r>
              <a:rPr lang="en-GB" sz="1600">
                <a:latin typeface="Avenir Next LT Pro" panose="020B0504020202020204" pitchFamily="34" charset="0"/>
              </a:rPr>
              <a:t>The majority of the TE vs. parent index and about 25% of the TE vs. Whitelisted Benchmark is due to the reduction of exposure to authoritarian countries</a:t>
            </a:r>
          </a:p>
        </p:txBody>
      </p:sp>
      <p:sp>
        <p:nvSpPr>
          <p:cNvPr id="2" name="TextBox 1">
            <a:extLst>
              <a:ext uri="{FF2B5EF4-FFF2-40B4-BE49-F238E27FC236}">
                <a16:creationId xmlns:a16="http://schemas.microsoft.com/office/drawing/2014/main" id="{90EF3FDF-1B25-384E-75FA-5D26D824186F}"/>
              </a:ext>
            </a:extLst>
          </p:cNvPr>
          <p:cNvSpPr txBox="1"/>
          <p:nvPr/>
        </p:nvSpPr>
        <p:spPr>
          <a:xfrm>
            <a:off x="7652736" y="6080651"/>
            <a:ext cx="1964975" cy="215444"/>
          </a:xfrm>
          <a:prstGeom prst="rect">
            <a:avLst/>
          </a:prstGeom>
          <a:noFill/>
        </p:spPr>
        <p:txBody>
          <a:bodyPr wrap="square" rtlCol="0">
            <a:spAutoFit/>
          </a:bodyPr>
          <a:lstStyle/>
          <a:p>
            <a:r>
              <a:rPr lang="en-US" sz="800" i="1">
                <a:latin typeface="Avenir Next LT Pro" panose="020B0504020202020204" pitchFamily="34" charset="0"/>
              </a:rPr>
              <a:t>Source: TOBAM</a:t>
            </a:r>
            <a:endParaRPr lang="en-GB" sz="800" i="1">
              <a:latin typeface="Avenir Next LT Pro" panose="020B0504020202020204" pitchFamily="34" charset="0"/>
            </a:endParaRPr>
          </a:p>
        </p:txBody>
      </p:sp>
      <p:sp>
        <p:nvSpPr>
          <p:cNvPr id="16" name="TextBox 15">
            <a:extLst>
              <a:ext uri="{FF2B5EF4-FFF2-40B4-BE49-F238E27FC236}">
                <a16:creationId xmlns:a16="http://schemas.microsoft.com/office/drawing/2014/main" id="{4D0AAF49-ECD4-B5A7-87DA-83B727EE5108}"/>
              </a:ext>
            </a:extLst>
          </p:cNvPr>
          <p:cNvSpPr txBox="1"/>
          <p:nvPr/>
        </p:nvSpPr>
        <p:spPr>
          <a:xfrm>
            <a:off x="1206128" y="6003546"/>
            <a:ext cx="3356263" cy="546368"/>
          </a:xfrm>
          <a:prstGeom prst="rect">
            <a:avLst/>
          </a:prstGeom>
          <a:noFill/>
        </p:spPr>
        <p:txBody>
          <a:bodyPr wrap="square">
            <a:spAutoFit/>
          </a:bodyPr>
          <a:lstStyle/>
          <a:p>
            <a:pPr marL="28575" algn="just">
              <a:lnSpc>
                <a:spcPct val="107000"/>
              </a:lnSpc>
              <a:spcAft>
                <a:spcPts val="800"/>
              </a:spcAft>
            </a:pPr>
            <a:r>
              <a:rPr lang="en-GB" sz="1100">
                <a:latin typeface="Helvetica LT Std Light" pitchFamily="34" charset="0"/>
              </a:rPr>
              <a:t>TCR = Total contribution to tracking error</a:t>
            </a:r>
          </a:p>
          <a:p>
            <a:pPr marL="28575" algn="just">
              <a:lnSpc>
                <a:spcPct val="107000"/>
              </a:lnSpc>
              <a:spcAft>
                <a:spcPts val="800"/>
              </a:spcAft>
            </a:pPr>
            <a:r>
              <a:rPr lang="en-GB" sz="1100">
                <a:latin typeface="Helvetica LT Std Light" pitchFamily="34" charset="0"/>
              </a:rPr>
              <a:t>PCR = Percentage contributions to tracking error</a:t>
            </a:r>
          </a:p>
        </p:txBody>
      </p:sp>
      <p:graphicFrame>
        <p:nvGraphicFramePr>
          <p:cNvPr id="8" name="Table 7">
            <a:extLst>
              <a:ext uri="{FF2B5EF4-FFF2-40B4-BE49-F238E27FC236}">
                <a16:creationId xmlns:a16="http://schemas.microsoft.com/office/drawing/2014/main" id="{00AED4A2-81F8-1DD7-BED8-07CBA3B271F9}"/>
              </a:ext>
            </a:extLst>
          </p:cNvPr>
          <p:cNvGraphicFramePr>
            <a:graphicFrameLocks noGrp="1"/>
          </p:cNvGraphicFramePr>
          <p:nvPr>
            <p:extLst>
              <p:ext uri="{D42A27DB-BD31-4B8C-83A1-F6EECF244321}">
                <p14:modId xmlns:p14="http://schemas.microsoft.com/office/powerpoint/2010/main" val="2384576711"/>
              </p:ext>
            </p:extLst>
          </p:nvPr>
        </p:nvGraphicFramePr>
        <p:xfrm>
          <a:off x="1206128" y="2651017"/>
          <a:ext cx="7429096" cy="3259859"/>
        </p:xfrm>
        <a:graphic>
          <a:graphicData uri="http://schemas.openxmlformats.org/drawingml/2006/table">
            <a:tbl>
              <a:tblPr/>
              <a:tblGrid>
                <a:gridCol w="2290107">
                  <a:extLst>
                    <a:ext uri="{9D8B030D-6E8A-4147-A177-3AD203B41FA5}">
                      <a16:colId xmlns:a16="http://schemas.microsoft.com/office/drawing/2014/main" val="2224343199"/>
                    </a:ext>
                  </a:extLst>
                </a:gridCol>
                <a:gridCol w="1044346">
                  <a:extLst>
                    <a:ext uri="{9D8B030D-6E8A-4147-A177-3AD203B41FA5}">
                      <a16:colId xmlns:a16="http://schemas.microsoft.com/office/drawing/2014/main" val="3935554034"/>
                    </a:ext>
                  </a:extLst>
                </a:gridCol>
                <a:gridCol w="1307560">
                  <a:extLst>
                    <a:ext uri="{9D8B030D-6E8A-4147-A177-3AD203B41FA5}">
                      <a16:colId xmlns:a16="http://schemas.microsoft.com/office/drawing/2014/main" val="4242654818"/>
                    </a:ext>
                  </a:extLst>
                </a:gridCol>
                <a:gridCol w="1422202">
                  <a:extLst>
                    <a:ext uri="{9D8B030D-6E8A-4147-A177-3AD203B41FA5}">
                      <a16:colId xmlns:a16="http://schemas.microsoft.com/office/drawing/2014/main" val="1972005943"/>
                    </a:ext>
                  </a:extLst>
                </a:gridCol>
                <a:gridCol w="1364881">
                  <a:extLst>
                    <a:ext uri="{9D8B030D-6E8A-4147-A177-3AD203B41FA5}">
                      <a16:colId xmlns:a16="http://schemas.microsoft.com/office/drawing/2014/main" val="2062339486"/>
                    </a:ext>
                  </a:extLst>
                </a:gridCol>
              </a:tblGrid>
              <a:tr h="879275">
                <a:tc>
                  <a:txBody>
                    <a:bodyPr/>
                    <a:lstStyle/>
                    <a:p>
                      <a:pPr algn="ctr" fontAlgn="ctr"/>
                      <a:r>
                        <a:rPr lang="nb-NO" sz="1400" b="0" i="0" u="none" strike="noStrike">
                          <a:effectLst/>
                          <a:latin typeface="Avenir Next LT Pro" panose="020B0504020202020204" pitchFamily="34" charset="0"/>
                        </a:rPr>
                        <a:t>Emerging markets           Nov 2009 - Jun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GB" sz="1600" b="0" i="0" u="none" strike="noStrike">
                          <a:effectLst/>
                          <a:latin typeface="Avenir Next LT Pro" panose="020B0504020202020204" pitchFamily="34" charset="0"/>
                        </a:rPr>
                        <a:t>Tracking error attribution vs. </a:t>
                      </a:r>
                      <a:r>
                        <a:rPr lang="en-GB" sz="1600" b="1" i="0" u="sng" strike="noStrike">
                          <a:effectLst/>
                          <a:latin typeface="Avenir Next LT Pro" panose="020B0504020202020204" pitchFamily="34" charset="0"/>
                        </a:rPr>
                        <a:t>Parent Index</a:t>
                      </a:r>
                      <a:endParaRPr lang="en-GB" sz="1600" b="0" i="0" u="none" strike="noStrike">
                        <a:effectLst/>
                        <a:latin typeface="Avenir Next LT Pro" panose="020B05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lgn="ctr" fontAlgn="b"/>
                      <a:r>
                        <a:rPr lang="en-GB" sz="1600" b="0" i="0" u="none" strike="noStrike">
                          <a:effectLst/>
                          <a:latin typeface="Avenir Next LT Pro" panose="020B0504020202020204" pitchFamily="34" charset="0"/>
                        </a:rPr>
                        <a:t>Tracking error attribution vs. </a:t>
                      </a:r>
                      <a:r>
                        <a:rPr lang="en-GB" sz="1600" b="1" i="0" u="sng" strike="noStrike">
                          <a:effectLst/>
                          <a:latin typeface="Avenir Next LT Pro" panose="020B0504020202020204" pitchFamily="34" charset="0"/>
                        </a:rPr>
                        <a:t>Whitelisted Benchmark</a:t>
                      </a:r>
                      <a:endParaRPr lang="en-GB" sz="1600" b="0" i="0" u="none" strike="noStrike">
                        <a:effectLst/>
                        <a:latin typeface="Avenir Next LT Pro" panose="020B05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207739548"/>
                  </a:ext>
                </a:extLst>
              </a:tr>
              <a:tr h="536114">
                <a:tc>
                  <a:txBody>
                    <a:bodyPr/>
                    <a:lstStyle/>
                    <a:p>
                      <a:pPr algn="ctr" fontAlgn="ctr"/>
                      <a:r>
                        <a:rPr lang="en-GB" sz="1800" b="1" i="1" u="none" strike="noStrike">
                          <a:solidFill>
                            <a:srgbClr val="000000"/>
                          </a:solidFill>
                          <a:effectLst/>
                          <a:latin typeface="Avenir Next LT Pro" panose="020B0504020202020204" pitchFamily="34" charset="0"/>
                        </a:rPr>
                        <a:t>Risk factor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a:solidFill>
                            <a:srgbClr val="000000"/>
                          </a:solidFill>
                          <a:effectLst/>
                          <a:latin typeface="Avenir Next LT Pro" panose="020B0504020202020204" pitchFamily="34" charset="0"/>
                        </a:rPr>
                        <a:t>TCR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a:solidFill>
                            <a:srgbClr val="000000"/>
                          </a:solidFill>
                          <a:effectLst/>
                          <a:latin typeface="Avenir Next LT Pro" panose="020B0504020202020204" pitchFamily="34" charset="0"/>
                        </a:rPr>
                        <a:t>PCR</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a:solidFill>
                            <a:srgbClr val="000000"/>
                          </a:solidFill>
                          <a:effectLst/>
                          <a:latin typeface="Avenir Next LT Pro" panose="020B0504020202020204" pitchFamily="34" charset="0"/>
                        </a:rPr>
                        <a:t> TCR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a:solidFill>
                            <a:srgbClr val="000000"/>
                          </a:solidFill>
                          <a:effectLst/>
                          <a:latin typeface="Avenir Next LT Pro" panose="020B0504020202020204" pitchFamily="34" charset="0"/>
                        </a:rPr>
                        <a:t> PCR</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2049526"/>
                  </a:ext>
                </a:extLst>
              </a:tr>
              <a:tr h="296044">
                <a:tc>
                  <a:txBody>
                    <a:bodyPr/>
                    <a:lstStyle/>
                    <a:p>
                      <a:pPr algn="ctr" fontAlgn="b"/>
                      <a:r>
                        <a:rPr lang="en-GB" sz="1600" b="0" i="0" u="none" strike="noStrike">
                          <a:solidFill>
                            <a:srgbClr val="000000"/>
                          </a:solidFill>
                          <a:effectLst/>
                          <a:latin typeface="Avenir Next LT Pro" panose="020B0504020202020204" pitchFamily="34" charset="0"/>
                        </a:rPr>
                        <a:t>Market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17.9%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10.8%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508374046"/>
                  </a:ext>
                </a:extLst>
              </a:tr>
              <a:tr h="349230">
                <a:tc>
                  <a:txBody>
                    <a:bodyPr/>
                    <a:lstStyle/>
                    <a:p>
                      <a:pPr algn="ctr" fontAlgn="b"/>
                      <a:r>
                        <a:rPr lang="en-GB" sz="1600" b="0" i="0" u="none" strike="noStrike">
                          <a:solidFill>
                            <a:srgbClr val="000000"/>
                          </a:solidFill>
                          <a:effectLst/>
                          <a:latin typeface="Avenir Next LT Pro" panose="020B0504020202020204" pitchFamily="34" charset="0"/>
                        </a:rPr>
                        <a:t>Authoritarian countries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600" b="0" i="0" u="none" strike="noStrike">
                          <a:effectLst/>
                          <a:latin typeface="Avenir Next LT Pro" panose="020B05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a:txBody>
                    <a:bodyPr/>
                    <a:lstStyle/>
                    <a:p>
                      <a:pPr algn="ctr" fontAlgn="b"/>
                      <a:r>
                        <a:rPr lang="en-GB" sz="1600" b="1" i="0" u="none" strike="noStrike">
                          <a:solidFill>
                            <a:schemeClr val="tx2"/>
                          </a:solidFill>
                          <a:effectLst/>
                          <a:latin typeface="Avenir Next LT Pro" panose="020B0504020202020204" pitchFamily="34" charset="0"/>
                        </a:rPr>
                        <a:t>14.8%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600" b="0" i="0" u="none" strike="noStrike">
                          <a:effectLst/>
                          <a:latin typeface="Avenir Next LT Pro" panose="020B0504020202020204" pitchFamily="34" charset="0"/>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a:txBody>
                    <a:bodyPr/>
                    <a:lstStyle/>
                    <a:p>
                      <a:pPr algn="ctr" fontAlgn="b"/>
                      <a:r>
                        <a:rPr lang="en-GB" sz="1600" b="0" i="0" u="none" strike="noStrike">
                          <a:effectLst/>
                          <a:latin typeface="Avenir Next LT Pro" panose="020B0504020202020204" pitchFamily="34" charset="0"/>
                        </a:rPr>
                        <a:t>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94749277"/>
                  </a:ext>
                </a:extLst>
              </a:tr>
              <a:tr h="299799">
                <a:tc>
                  <a:txBody>
                    <a:bodyPr/>
                    <a:lstStyle/>
                    <a:p>
                      <a:pPr algn="ctr" fontAlgn="b"/>
                      <a:r>
                        <a:rPr lang="en-GB" sz="1600" b="0" i="0" u="none" strike="noStrike">
                          <a:solidFill>
                            <a:srgbClr val="000000"/>
                          </a:solidFill>
                          <a:effectLst/>
                          <a:latin typeface="Avenir Next LT Pro" panose="020B0504020202020204" pitchFamily="34" charset="0"/>
                        </a:rPr>
                        <a:t>Indirect exposure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D9D9D9"/>
                    </a:solidFill>
                  </a:tcPr>
                </a:tc>
                <a:tc>
                  <a:txBody>
                    <a:bodyPr/>
                    <a:lstStyle/>
                    <a:p>
                      <a:pPr algn="ctr" fontAlgn="b"/>
                      <a:r>
                        <a:rPr lang="en-GB" sz="1600" b="1" i="0" u="none" strike="noStrike">
                          <a:solidFill>
                            <a:schemeClr val="tx2"/>
                          </a:solidFill>
                          <a:effectLst/>
                          <a:latin typeface="Avenir Next LT Pro" panose="020B0504020202020204" pitchFamily="34" charset="0"/>
                        </a:rPr>
                        <a:t>40.7%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GB" sz="1600" b="0" i="0" u="none" strike="noStrike">
                          <a:effectLst/>
                          <a:latin typeface="Avenir Next LT Pro" panose="020B050402020202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D9D9D9"/>
                    </a:solidFill>
                  </a:tcPr>
                </a:tc>
                <a:tc>
                  <a:txBody>
                    <a:bodyPr/>
                    <a:lstStyle/>
                    <a:p>
                      <a:pPr algn="ctr" fontAlgn="b"/>
                      <a:r>
                        <a:rPr lang="en-GB" sz="1600" b="1" i="0" u="none" strike="noStrike">
                          <a:solidFill>
                            <a:schemeClr val="tx2"/>
                          </a:solidFill>
                          <a:effectLst/>
                          <a:latin typeface="Avenir Next LT Pro" panose="020B0504020202020204" pitchFamily="34" charset="0"/>
                        </a:rPr>
                        <a:t>23.8%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779141262"/>
                  </a:ext>
                </a:extLst>
              </a:tr>
              <a:tr h="299799">
                <a:tc>
                  <a:txBody>
                    <a:bodyPr/>
                    <a:lstStyle/>
                    <a:p>
                      <a:pPr algn="ctr" fontAlgn="b"/>
                      <a:r>
                        <a:rPr lang="en-GB" sz="1600" b="0" i="0" u="none" strike="noStrike">
                          <a:solidFill>
                            <a:srgbClr val="000000"/>
                          </a:solidFill>
                          <a:effectLst/>
                          <a:latin typeface="Avenir Next LT Pro" panose="020B0504020202020204" pitchFamily="34" charset="0"/>
                        </a:rPr>
                        <a:t>Sector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600" b="0" i="0" u="none" strike="noStrike">
                          <a:effectLst/>
                          <a:latin typeface="Avenir Next LT Pro" panose="020B0504020202020204" pitchFamily="34" charset="0"/>
                        </a:rPr>
                        <a:t>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a:txBody>
                    <a:bodyPr/>
                    <a:lstStyle/>
                    <a:p>
                      <a:pPr algn="ctr" fontAlgn="b"/>
                      <a:r>
                        <a:rPr lang="en-GB" sz="1600" b="0" i="0" u="none" strike="noStrike">
                          <a:effectLst/>
                          <a:latin typeface="Avenir Next LT Pro" panose="020B0504020202020204" pitchFamily="34" charset="0"/>
                        </a:rPr>
                        <a:t>3.5%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600" b="0" i="0" u="none" strike="noStrike">
                          <a:effectLst/>
                          <a:latin typeface="Avenir Next LT Pro" panose="020B0504020202020204" pitchFamily="34" charset="0"/>
                        </a:rPr>
                        <a:t>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a:txBody>
                    <a:bodyPr/>
                    <a:lstStyle/>
                    <a:p>
                      <a:pPr algn="ctr" fontAlgn="b"/>
                      <a:r>
                        <a:rPr lang="en-GB" sz="1600" b="0" i="0" u="none" strike="noStrike">
                          <a:effectLst/>
                          <a:latin typeface="Avenir Next LT Pro" panose="020B0504020202020204" pitchFamily="34" charset="0"/>
                        </a:rPr>
                        <a:t>9.6%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39392866"/>
                  </a:ext>
                </a:extLst>
              </a:tr>
              <a:tr h="299799">
                <a:tc>
                  <a:txBody>
                    <a:bodyPr/>
                    <a:lstStyle/>
                    <a:p>
                      <a:pPr algn="ctr" fontAlgn="b"/>
                      <a:r>
                        <a:rPr lang="en-GB" sz="1600" b="0" i="0" u="none" strike="noStrike">
                          <a:solidFill>
                            <a:srgbClr val="000000"/>
                          </a:solidFill>
                          <a:effectLst/>
                          <a:latin typeface="Avenir Next LT Pro" panose="020B0504020202020204" pitchFamily="34" charset="0"/>
                        </a:rPr>
                        <a:t>Residuals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600" b="0" i="0" u="none" strike="noStrike">
                          <a:effectLst/>
                          <a:latin typeface="Avenir Next LT Pro" panose="020B05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600" b="0" i="0" u="none" strike="noStrike">
                          <a:effectLst/>
                          <a:latin typeface="Avenir Next LT Pro" panose="020B0504020202020204" pitchFamily="34" charset="0"/>
                        </a:rPr>
                        <a:t>23.2%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600" b="0" i="0" u="none" strike="noStrike">
                          <a:effectLst/>
                          <a:latin typeface="Avenir Next LT Pro" panose="020B0504020202020204" pitchFamily="34" charset="0"/>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600" b="0" i="0" u="none" strike="noStrike">
                          <a:effectLst/>
                          <a:latin typeface="Avenir Next LT Pro" panose="020B0504020202020204" pitchFamily="34" charset="0"/>
                        </a:rPr>
                        <a:t>55.8%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6342676"/>
                  </a:ext>
                </a:extLst>
              </a:tr>
              <a:tr h="299799">
                <a:tc>
                  <a:txBody>
                    <a:bodyPr/>
                    <a:lstStyle/>
                    <a:p>
                      <a:pPr algn="ctr" fontAlgn="b"/>
                      <a:r>
                        <a:rPr lang="en-GB" sz="1600" b="0" i="1" u="none" strike="noStrike">
                          <a:solidFill>
                            <a:srgbClr val="000000"/>
                          </a:solidFill>
                          <a:effectLst/>
                          <a:latin typeface="Avenir Next LT Pro" panose="020B0504020202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effectLst/>
                          <a:latin typeface="Avenir Next LT Pro" panose="020B05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effectLst/>
                          <a:latin typeface="Avenir Next LT Pro" panose="020B0504020202020204" pitchFamily="34" charset="0"/>
                        </a:rPr>
                        <a:t>100.0%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effectLst/>
                          <a:latin typeface="Avenir Next LT Pro" panose="020B05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effectLst/>
                          <a:latin typeface="Avenir Next LT Pro" panose="020B0504020202020204" pitchFamily="34" charset="0"/>
                        </a:rPr>
                        <a:t>100.0%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1383465"/>
                  </a:ext>
                </a:extLst>
              </a:tr>
            </a:tbl>
          </a:graphicData>
        </a:graphic>
      </p:graphicFrame>
    </p:spTree>
    <p:extLst>
      <p:ext uri="{BB962C8B-B14F-4D97-AF65-F5344CB8AC3E}">
        <p14:creationId xmlns:p14="http://schemas.microsoft.com/office/powerpoint/2010/main" val="154231207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E502E-E11B-C7AA-1665-E3DD655EC7AB}"/>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BA417D8C-E0CB-2BDC-D318-F15C79C1B109}"/>
              </a:ext>
            </a:extLst>
          </p:cNvPr>
          <p:cNvSpPr>
            <a:spLocks noGrp="1"/>
          </p:cNvSpPr>
          <p:nvPr>
            <p:ph type="body" sz="quarter" idx="16"/>
          </p:nvPr>
        </p:nvSpPr>
        <p:spPr>
          <a:xfrm>
            <a:off x="412148" y="671072"/>
            <a:ext cx="8781279" cy="6797858"/>
          </a:xfrm>
        </p:spPr>
        <p:txBody>
          <a:bodyPr/>
          <a:lstStyle/>
          <a:p>
            <a:pPr marL="458055" indent="-458055">
              <a:lnSpc>
                <a:spcPct val="350000"/>
              </a:lnSpc>
              <a:buClr>
                <a:srgbClr val="F38B30"/>
              </a:buClr>
              <a:buSzPct val="350000"/>
            </a:pPr>
            <a:r>
              <a:rPr lang="en-GB" sz="1691" dirty="0"/>
              <a:t> </a:t>
            </a:r>
            <a:r>
              <a:rPr lang="en-GB" sz="1691" dirty="0">
                <a:sym typeface="Helvetica Neue Medium"/>
              </a:rPr>
              <a:t>Introduction to TOBAM and Anti-Benchmark</a:t>
            </a:r>
          </a:p>
          <a:p>
            <a:pPr marL="458055" indent="-458055">
              <a:lnSpc>
                <a:spcPct val="350000"/>
              </a:lnSpc>
              <a:buClr>
                <a:srgbClr val="34BE54"/>
              </a:buClr>
              <a:buSzPct val="350000"/>
            </a:pPr>
            <a:r>
              <a:rPr lang="fr-FR" sz="1691" dirty="0"/>
              <a:t>TOBAM Product </a:t>
            </a:r>
            <a:r>
              <a:rPr lang="fr-FR" sz="1691" dirty="0" err="1"/>
              <a:t>Offering</a:t>
            </a:r>
            <a:endParaRPr lang="fr-FR" sz="1691" dirty="0"/>
          </a:p>
          <a:p>
            <a:pPr marL="458055" indent="-458055">
              <a:lnSpc>
                <a:spcPct val="350000"/>
              </a:lnSpc>
              <a:buClr>
                <a:srgbClr val="34BE54"/>
              </a:buClr>
              <a:buSzPct val="350000"/>
            </a:pPr>
            <a:endParaRPr lang="fr-FR" sz="1691" dirty="0"/>
          </a:p>
          <a:p>
            <a:pPr marL="458055" indent="-458055">
              <a:lnSpc>
                <a:spcPct val="350000"/>
              </a:lnSpc>
              <a:buClr>
                <a:srgbClr val="34BE54"/>
              </a:buClr>
              <a:buSzPct val="350000"/>
            </a:pPr>
            <a:endParaRPr lang="en-GB" sz="1691" dirty="0"/>
          </a:p>
          <a:p>
            <a:pPr marL="458055" indent="-458055">
              <a:lnSpc>
                <a:spcPct val="350000"/>
              </a:lnSpc>
              <a:buClr>
                <a:srgbClr val="4482F4"/>
              </a:buClr>
              <a:buSzPct val="350000"/>
            </a:pPr>
            <a:endParaRPr lang="en-GB" sz="1691" dirty="0"/>
          </a:p>
          <a:p>
            <a:pPr marL="458055" indent="-458055">
              <a:lnSpc>
                <a:spcPct val="350000"/>
              </a:lnSpc>
              <a:buClr>
                <a:srgbClr val="4482F4"/>
              </a:buClr>
              <a:buSzPct val="350000"/>
            </a:pPr>
            <a:r>
              <a:rPr lang="en-GB" sz="1691" dirty="0"/>
              <a:t>Conclusion</a:t>
            </a:r>
          </a:p>
          <a:p>
            <a:pPr marL="458055" indent="-458055">
              <a:lnSpc>
                <a:spcPct val="350000"/>
              </a:lnSpc>
              <a:buClr>
                <a:srgbClr val="FF7005"/>
              </a:buClr>
              <a:buSzPct val="350000"/>
            </a:pPr>
            <a:r>
              <a:rPr lang="en-GB" sz="1691" dirty="0"/>
              <a:t> Appendix</a:t>
            </a:r>
          </a:p>
        </p:txBody>
      </p:sp>
      <p:sp>
        <p:nvSpPr>
          <p:cNvPr id="2" name="Rectangle 1">
            <a:extLst>
              <a:ext uri="{FF2B5EF4-FFF2-40B4-BE49-F238E27FC236}">
                <a16:creationId xmlns:a16="http://schemas.microsoft.com/office/drawing/2014/main" id="{385F57D7-653A-F8B4-55D1-AE816835D58F}"/>
              </a:ext>
            </a:extLst>
          </p:cNvPr>
          <p:cNvSpPr/>
          <p:nvPr/>
        </p:nvSpPr>
        <p:spPr>
          <a:xfrm>
            <a:off x="1993446" y="3477583"/>
            <a:ext cx="5618682" cy="1184836"/>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5901" tIns="42950" rIns="85901" bIns="42950" numCol="1" spcCol="0" rtlCol="0" fromWordArt="0" anchor="ctr" anchorCtr="0" forceAA="0" compatLnSpc="1">
            <a:prstTxWarp prst="textNoShape">
              <a:avLst/>
            </a:prstTxWarp>
            <a:noAutofit/>
          </a:bodyPr>
          <a:lstStyle/>
          <a:p>
            <a:pPr marL="285750" indent="-285750" defTabSz="481153" eaLnBrk="1" fontAlgn="auto" hangingPunct="1">
              <a:spcBef>
                <a:spcPts val="0"/>
              </a:spcBef>
              <a:spcAft>
                <a:spcPts val="0"/>
              </a:spcAft>
              <a:buClr>
                <a:srgbClr val="34BE54"/>
              </a:buClr>
              <a:buFont typeface="Arial" panose="020B0604020202020204" pitchFamily="34" charset="0"/>
              <a:buChar char="•"/>
              <a:defRPr/>
            </a:pPr>
            <a:r>
              <a:rPr lang="en-GB" sz="1503" b="1" dirty="0">
                <a:solidFill>
                  <a:srgbClr val="34BE54"/>
                </a:solidFill>
                <a:latin typeface="Avenir Next LT Pro"/>
              </a:rPr>
              <a:t>2023: LBRTY®</a:t>
            </a:r>
          </a:p>
          <a:p>
            <a:pPr marL="285750" marR="0" lvl="0" indent="-285750" algn="l" defTabSz="481153" rtl="0" eaLnBrk="1" fontAlgn="auto" latinLnBrk="0" hangingPunct="1">
              <a:lnSpc>
                <a:spcPct val="100000"/>
              </a:lnSpc>
              <a:spcBef>
                <a:spcPts val="0"/>
              </a:spcBef>
              <a:spcAft>
                <a:spcPts val="0"/>
              </a:spcAft>
              <a:buClr>
                <a:srgbClr val="34BE54"/>
              </a:buClr>
              <a:buSzTx/>
              <a:buFont typeface="Arial" panose="020B0604020202020204" pitchFamily="34" charset="0"/>
              <a:buChar char="•"/>
              <a:tabLst/>
              <a:defRPr/>
            </a:pPr>
            <a:endParaRPr kumimoji="0" lang="en-GB" sz="1503" b="1" i="0" u="none" strike="noStrike" kern="1200" cap="none" spc="0" normalizeH="0" baseline="0" noProof="0" dirty="0">
              <a:ln>
                <a:noFill/>
              </a:ln>
              <a:solidFill>
                <a:srgbClr val="34BE54"/>
              </a:solidFill>
              <a:effectLst/>
              <a:uLnTx/>
              <a:uFillTx/>
              <a:latin typeface="Avenir Next LT Pro"/>
              <a:ea typeface="+mn-ea"/>
              <a:cs typeface="+mn-cs"/>
            </a:endParaRP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r>
              <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Investment Philosophy – The case for Civil and Democratic Rights</a:t>
            </a: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r>
              <a:rPr kumimoji="0" lang="en-GB" sz="1600" i="0" u="none" strike="noStrike" kern="1200" cap="none" spc="0" normalizeH="0" baseline="0" noProof="0" dirty="0">
                <a:ln>
                  <a:noFill/>
                </a:ln>
                <a:solidFill>
                  <a:schemeClr val="tx1"/>
                </a:solidFill>
                <a:effectLst/>
                <a:uLnTx/>
                <a:uFillTx/>
                <a:latin typeface="Avenir Next LT Pro" panose="020B0504020202020204" pitchFamily="34" charset="0"/>
                <a:ea typeface="+mn-ea"/>
                <a:cs typeface="+mn-cs"/>
              </a:rPr>
              <a:t> Measuring Civil and Democratic Rights and portfolio construction</a:t>
            </a: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r>
              <a:rPr kumimoji="0" lang="en-GB" sz="1600" i="0" u="none" strike="noStrike" kern="1200" cap="none" spc="0" normalizeH="0" baseline="0" noProof="0" dirty="0">
                <a:ln>
                  <a:noFill/>
                </a:ln>
                <a:solidFill>
                  <a:srgbClr val="34BE54"/>
                </a:solidFill>
                <a:effectLst/>
                <a:uLnTx/>
                <a:uFillTx/>
                <a:latin typeface="Avenir Next LT Pro" panose="020B0504020202020204" pitchFamily="34" charset="0"/>
                <a:ea typeface="+mn-ea"/>
                <a:cs typeface="+mn-cs"/>
              </a:rPr>
              <a:t>Empirical results: USA</a:t>
            </a: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endParaRPr kumimoji="0" lang="en-GB" sz="1600" b="1" i="0" u="none" strike="noStrike" kern="1200" cap="none" spc="0" normalizeH="0" baseline="0" noProof="0" dirty="0">
              <a:ln>
                <a:noFill/>
              </a:ln>
              <a:solidFill>
                <a:srgbClr val="34BE54"/>
              </a:solidFill>
              <a:effectLst/>
              <a:uLnTx/>
              <a:uFillTx/>
              <a:latin typeface="Avenir Next LT Pro" panose="020B0504020202020204" pitchFamily="34" charset="0"/>
              <a:ea typeface="+mn-ea"/>
              <a:cs typeface="+mn-cs"/>
            </a:endParaRP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endParaRPr kumimoji="0" lang="en-GB" sz="1600" b="1" i="0" u="none" strike="noStrike" kern="1200" cap="none" spc="0" normalizeH="0" baseline="0" noProof="0" dirty="0">
              <a:ln>
                <a:noFill/>
              </a:ln>
              <a:solidFill>
                <a:srgbClr val="34BE54"/>
              </a:solidFill>
              <a:effectLst/>
              <a:uLnTx/>
              <a:uFillTx/>
              <a:latin typeface="Avenir Next LT Pro" panose="020B0504020202020204" pitchFamily="34" charset="0"/>
              <a:ea typeface="+mn-ea"/>
              <a:cs typeface="+mn-cs"/>
            </a:endParaRPr>
          </a:p>
          <a:p>
            <a:pPr marL="785515" marR="0" lvl="1" indent="-285750" algn="l" defTabSz="481153" rtl="0" eaLnBrk="1" fontAlgn="auto" latinLnBrk="0" hangingPunct="1">
              <a:lnSpc>
                <a:spcPct val="100000"/>
              </a:lnSpc>
              <a:spcBef>
                <a:spcPts val="0"/>
              </a:spcBef>
              <a:spcAft>
                <a:spcPts val="0"/>
              </a:spcAft>
              <a:buClr>
                <a:srgbClr val="34BE54"/>
              </a:buClr>
              <a:buSzTx/>
              <a:buFont typeface="Arial" panose="020B0604020202020204" pitchFamily="34" charset="0"/>
              <a:buChar char="•"/>
              <a:tabLst/>
              <a:defRPr/>
            </a:pPr>
            <a:endParaRPr kumimoji="0" lang="en-GB" sz="1503" b="1" i="0" u="none" strike="noStrike" kern="1200" cap="none" spc="0" normalizeH="0" baseline="0" noProof="0" dirty="0">
              <a:ln>
                <a:noFill/>
              </a:ln>
              <a:solidFill>
                <a:srgbClr val="34BE54"/>
              </a:solidFill>
              <a:effectLst/>
              <a:uLnTx/>
              <a:uFillTx/>
              <a:latin typeface="Avenir Next LT Pro"/>
              <a:ea typeface="+mn-ea"/>
              <a:cs typeface="+mn-cs"/>
            </a:endParaRPr>
          </a:p>
          <a:p>
            <a:pPr marL="285750" marR="0" lvl="0" indent="-285750" algn="l" defTabSz="481153" rtl="0" eaLnBrk="1" fontAlgn="auto" latinLnBrk="0" hangingPunct="1">
              <a:lnSpc>
                <a:spcPct val="100000"/>
              </a:lnSpc>
              <a:spcBef>
                <a:spcPts val="0"/>
              </a:spcBef>
              <a:spcAft>
                <a:spcPts val="0"/>
              </a:spcAft>
              <a:buClr>
                <a:srgbClr val="34BE54"/>
              </a:buClr>
              <a:buSzTx/>
              <a:buFont typeface="Arial" panose="020B0604020202020204" pitchFamily="34" charset="0"/>
              <a:buChar char="•"/>
              <a:tabLst/>
              <a:defRPr/>
            </a:pPr>
            <a:endParaRPr kumimoji="0" lang="en-GB" sz="1503" b="1" i="0" u="none" strike="noStrike" kern="1200" cap="none" spc="0" normalizeH="0" baseline="0" noProof="0" dirty="0">
              <a:ln>
                <a:noFill/>
              </a:ln>
              <a:solidFill>
                <a:srgbClr val="34BE54"/>
              </a:solidFill>
              <a:effectLst/>
              <a:uLnTx/>
              <a:uFillTx/>
              <a:latin typeface="Avenir Next LT Pro"/>
              <a:ea typeface="+mn-ea"/>
              <a:cs typeface="+mn-cs"/>
            </a:endParaRPr>
          </a:p>
        </p:txBody>
      </p:sp>
      <p:sp>
        <p:nvSpPr>
          <p:cNvPr id="5" name="Footer Placeholder 4">
            <a:extLst>
              <a:ext uri="{FF2B5EF4-FFF2-40B4-BE49-F238E27FC236}">
                <a16:creationId xmlns:a16="http://schemas.microsoft.com/office/drawing/2014/main" id="{BF28824E-1EF2-6BF3-53D5-28E06F80D269}"/>
              </a:ext>
            </a:extLst>
          </p:cNvPr>
          <p:cNvSpPr txBox="1">
            <a:spLocks/>
          </p:cNvSpPr>
          <p:nvPr/>
        </p:nvSpPr>
        <p:spPr>
          <a:xfrm>
            <a:off x="266549" y="71452"/>
            <a:ext cx="2786013" cy="166382"/>
          </a:xfrm>
          <a:prstGeom prst="rect">
            <a:avLst/>
          </a:prstGeom>
        </p:spPr>
        <p:txBody>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99765"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9953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499296"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99906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49882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998592"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49835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998123"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defTabSz="425428" eaLnBrk="1" fontAlgn="auto">
              <a:spcBef>
                <a:spcPts val="0"/>
              </a:spcBef>
              <a:spcAft>
                <a:spcPts val="0"/>
              </a:spcAft>
              <a:defRPr/>
            </a:pPr>
            <a:r>
              <a:rPr lang="en-US" sz="773">
                <a:solidFill>
                  <a:srgbClr val="000000"/>
                </a:solidFill>
                <a:latin typeface="Avenir Next LT Pro"/>
              </a:rPr>
              <a:t>For institutional investors only</a:t>
            </a:r>
            <a:endParaRPr lang="en-US" sz="1000" dirty="0">
              <a:solidFill>
                <a:srgbClr val="000000"/>
              </a:solidFill>
              <a:latin typeface="Avenir Next LT Pro"/>
            </a:endParaRPr>
          </a:p>
        </p:txBody>
      </p:sp>
    </p:spTree>
    <p:extLst>
      <p:ext uri="{BB962C8B-B14F-4D97-AF65-F5344CB8AC3E}">
        <p14:creationId xmlns:p14="http://schemas.microsoft.com/office/powerpoint/2010/main" val="373788905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DBA6-0543-4EAC-A2B0-D1A61A46C670}"/>
              </a:ext>
            </a:extLst>
          </p:cNvPr>
          <p:cNvSpPr>
            <a:spLocks noGrp="1"/>
          </p:cNvSpPr>
          <p:nvPr>
            <p:ph type="title"/>
          </p:nvPr>
        </p:nvSpPr>
        <p:spPr>
          <a:xfrm>
            <a:off x="857416" y="807698"/>
            <a:ext cx="7742240" cy="377230"/>
          </a:xfrm>
        </p:spPr>
        <p:txBody>
          <a:bodyPr/>
          <a:lstStyle/>
          <a:p>
            <a:r>
              <a:rPr lang="en-GB"/>
              <a:t>ASSETS UNDER MANAGEMENT</a:t>
            </a:r>
            <a:br>
              <a:rPr lang="fr-FR"/>
            </a:br>
            <a:endParaRPr lang="en-GB"/>
          </a:p>
        </p:txBody>
      </p:sp>
      <p:sp>
        <p:nvSpPr>
          <p:cNvPr id="40" name="Rectangle 39">
            <a:extLst>
              <a:ext uri="{FF2B5EF4-FFF2-40B4-BE49-F238E27FC236}">
                <a16:creationId xmlns:a16="http://schemas.microsoft.com/office/drawing/2014/main" id="{65B44689-ADB4-414A-B513-EA07CC96BED6}"/>
              </a:ext>
            </a:extLst>
          </p:cNvPr>
          <p:cNvSpPr>
            <a:spLocks/>
          </p:cNvSpPr>
          <p:nvPr/>
        </p:nvSpPr>
        <p:spPr>
          <a:xfrm>
            <a:off x="556480" y="7020949"/>
            <a:ext cx="8753245" cy="352404"/>
          </a:xfrm>
          <a:prstGeom prst="rect">
            <a:avLst/>
          </a:prstGeom>
        </p:spPr>
        <p:txBody>
          <a:bodyPr wrap="square">
            <a:spAutoFit/>
          </a:bodyPr>
          <a:lstStyle/>
          <a:p>
            <a:pPr defTabSz="481153" eaLnBrk="1" fontAlgn="auto" hangingPunct="1">
              <a:spcBef>
                <a:spcPts val="0"/>
              </a:spcBef>
              <a:spcAft>
                <a:spcPts val="0"/>
              </a:spcAft>
            </a:pPr>
            <a:r>
              <a:rPr lang="en-GB" sz="845" b="1">
                <a:solidFill>
                  <a:prstClr val="black"/>
                </a:solidFill>
                <a:latin typeface="Avenir Next LT Pro" panose="020B0504020202020204" pitchFamily="34" charset="0"/>
                <a:cs typeface="Calibri" panose="020F0502020204030204" pitchFamily="34" charset="0"/>
              </a:rPr>
              <a:t>Key Risks: </a:t>
            </a:r>
            <a:r>
              <a:rPr lang="en-GB" sz="845">
                <a:solidFill>
                  <a:prstClr val="black"/>
                </a:solidFill>
                <a:latin typeface="Avenir Next LT Pro" panose="020B0504020202020204" pitchFamily="34" charset="0"/>
                <a:cs typeface="Calibri" panose="020F0502020204030204" pitchFamily="34" charset="0"/>
              </a:rPr>
              <a:t>The value of your investment and the income from it will vary and your initial investment amount is not guaranteed. Allocations are subject to change. </a:t>
            </a:r>
          </a:p>
          <a:p>
            <a:pPr defTabSz="481153" eaLnBrk="1" fontAlgn="auto" hangingPunct="1">
              <a:spcBef>
                <a:spcPts val="0"/>
              </a:spcBef>
              <a:spcAft>
                <a:spcPts val="0"/>
              </a:spcAft>
            </a:pPr>
            <a:r>
              <a:rPr lang="en-GB" sz="845">
                <a:solidFill>
                  <a:prstClr val="black"/>
                </a:solidFill>
                <a:latin typeface="Avenir Next LT Pro" panose="020B0504020202020204" pitchFamily="34" charset="0"/>
                <a:cs typeface="Calibri" panose="020F0502020204030204" pitchFamily="34" charset="0"/>
              </a:rPr>
              <a:t>Data as of June 28, 2024</a:t>
            </a:r>
          </a:p>
        </p:txBody>
      </p:sp>
      <p:sp>
        <p:nvSpPr>
          <p:cNvPr id="9" name="Slide Number Placeholder 8">
            <a:extLst>
              <a:ext uri="{FF2B5EF4-FFF2-40B4-BE49-F238E27FC236}">
                <a16:creationId xmlns:a16="http://schemas.microsoft.com/office/drawing/2014/main" id="{373EFFC2-3A21-4A8D-AC48-ED2FDBECE585}"/>
              </a:ext>
            </a:extLst>
          </p:cNvPr>
          <p:cNvSpPr>
            <a:spLocks noGrp="1"/>
          </p:cNvSpPr>
          <p:nvPr>
            <p:ph type="sldNum" sz="quarter" idx="12"/>
          </p:nvPr>
        </p:nvSpPr>
        <p:spPr>
          <a:xfrm>
            <a:off x="9567435" y="7373353"/>
            <a:ext cx="476678" cy="282961"/>
          </a:xfrm>
        </p:spPr>
        <p:txBody>
          <a:bodyPr/>
          <a:lstStyle/>
          <a:p>
            <a:pPr defTabSz="332943" eaLnBrk="1" fontAlgn="auto" hangingPunct="1">
              <a:spcBef>
                <a:spcPts val="0"/>
              </a:spcBef>
              <a:spcAft>
                <a:spcPts val="0"/>
              </a:spcAft>
            </a:pPr>
            <a:fld id="{355F9927-066A-4E42-B902-7FE3DF2732F9}" type="slidenum">
              <a:rPr lang="en-US"/>
              <a:pPr defTabSz="332943" eaLnBrk="1" fontAlgn="auto" hangingPunct="1">
                <a:spcBef>
                  <a:spcPts val="0"/>
                </a:spcBef>
                <a:spcAft>
                  <a:spcPts val="0"/>
                </a:spcAft>
              </a:pPr>
              <a:t>6</a:t>
            </a:fld>
            <a:endParaRPr lang="en-US"/>
          </a:p>
        </p:txBody>
      </p:sp>
      <mc:AlternateContent xmlns:mc="http://schemas.openxmlformats.org/markup-compatibility/2006" xmlns:cx1="http://schemas.microsoft.com/office/drawing/2015/9/8/chartex">
        <mc:Choice Requires="cx1">
          <p:graphicFrame>
            <p:nvGraphicFramePr>
              <p:cNvPr id="13" name="Graphique 15">
                <a:extLst>
                  <a:ext uri="{FF2B5EF4-FFF2-40B4-BE49-F238E27FC236}">
                    <a16:creationId xmlns:a16="http://schemas.microsoft.com/office/drawing/2014/main" id="{8D195CFE-0790-1EE0-D625-F37DC57C837B}"/>
                  </a:ext>
                </a:extLst>
              </p:cNvPr>
              <p:cNvGraphicFramePr/>
              <p:nvPr>
                <p:extLst>
                  <p:ext uri="{D42A27DB-BD31-4B8C-83A1-F6EECF244321}">
                    <p14:modId xmlns:p14="http://schemas.microsoft.com/office/powerpoint/2010/main" val="642823000"/>
                  </p:ext>
                </p:extLst>
              </p:nvPr>
            </p:nvGraphicFramePr>
            <p:xfrm>
              <a:off x="733829" y="1358930"/>
              <a:ext cx="3098048" cy="5580160"/>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13" name="Graphique 15">
                <a:extLst>
                  <a:ext uri="{FF2B5EF4-FFF2-40B4-BE49-F238E27FC236}">
                    <a16:creationId xmlns:a16="http://schemas.microsoft.com/office/drawing/2014/main" id="{8D195CFE-0790-1EE0-D625-F37DC57C837B}"/>
                  </a:ext>
                </a:extLst>
              </p:cNvPr>
              <p:cNvPicPr>
                <a:picLocks noGrp="1" noRot="1" noChangeAspect="1" noMove="1" noResize="1" noEditPoints="1" noAdjustHandles="1" noChangeArrowheads="1" noChangeShapeType="1"/>
              </p:cNvPicPr>
              <p:nvPr/>
            </p:nvPicPr>
            <p:blipFill>
              <a:blip r:embed="rId5"/>
              <a:stretch>
                <a:fillRect/>
              </a:stretch>
            </p:blipFill>
            <p:spPr>
              <a:xfrm>
                <a:off x="733829" y="1358930"/>
                <a:ext cx="3098048" cy="5580160"/>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4" name="Graphique 9">
                <a:extLst>
                  <a:ext uri="{FF2B5EF4-FFF2-40B4-BE49-F238E27FC236}">
                    <a16:creationId xmlns:a16="http://schemas.microsoft.com/office/drawing/2014/main" id="{F54B552A-6BF8-8E58-C272-D40757DCC7BB}"/>
                  </a:ext>
                </a:extLst>
              </p:cNvPr>
              <p:cNvGraphicFramePr/>
              <p:nvPr>
                <p:extLst>
                  <p:ext uri="{D42A27DB-BD31-4B8C-83A1-F6EECF244321}">
                    <p14:modId xmlns:p14="http://schemas.microsoft.com/office/powerpoint/2010/main" val="4290603764"/>
                  </p:ext>
                </p:extLst>
              </p:nvPr>
            </p:nvGraphicFramePr>
            <p:xfrm>
              <a:off x="4057742" y="1428119"/>
              <a:ext cx="3280458" cy="5580160"/>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4" name="Graphique 9">
                <a:extLst>
                  <a:ext uri="{FF2B5EF4-FFF2-40B4-BE49-F238E27FC236}">
                    <a16:creationId xmlns:a16="http://schemas.microsoft.com/office/drawing/2014/main" id="{F54B552A-6BF8-8E58-C272-D40757DCC7BB}"/>
                  </a:ext>
                </a:extLst>
              </p:cNvPr>
              <p:cNvPicPr>
                <a:picLocks noGrp="1" noRot="1" noChangeAspect="1" noMove="1" noResize="1" noEditPoints="1" noAdjustHandles="1" noChangeArrowheads="1" noChangeShapeType="1"/>
              </p:cNvPicPr>
              <p:nvPr/>
            </p:nvPicPr>
            <p:blipFill>
              <a:blip r:embed="rId7"/>
              <a:stretch>
                <a:fillRect/>
              </a:stretch>
            </p:blipFill>
            <p:spPr>
              <a:xfrm>
                <a:off x="4057742" y="1428119"/>
                <a:ext cx="3280458" cy="5580160"/>
              </a:xfrm>
              <a:prstGeom prst="rect">
                <a:avLst/>
              </a:prstGeom>
            </p:spPr>
          </p:pic>
        </mc:Fallback>
      </mc:AlternateContent>
      <p:pic>
        <p:nvPicPr>
          <p:cNvPr id="6" name="Image 5">
            <a:extLst>
              <a:ext uri="{FF2B5EF4-FFF2-40B4-BE49-F238E27FC236}">
                <a16:creationId xmlns:a16="http://schemas.microsoft.com/office/drawing/2014/main" id="{F5BFD781-F26D-C465-F04B-897C680BA579}"/>
              </a:ext>
            </a:extLst>
          </p:cNvPr>
          <p:cNvPicPr>
            <a:picLocks noChangeAspect="1"/>
          </p:cNvPicPr>
          <p:nvPr/>
        </p:nvPicPr>
        <p:blipFill>
          <a:blip r:embed="rId8"/>
          <a:stretch>
            <a:fillRect/>
          </a:stretch>
        </p:blipFill>
        <p:spPr>
          <a:xfrm>
            <a:off x="7340059" y="1571588"/>
            <a:ext cx="2519194" cy="4787172"/>
          </a:xfrm>
          <a:prstGeom prst="rect">
            <a:avLst/>
          </a:prstGeom>
        </p:spPr>
      </p:pic>
    </p:spTree>
    <p:custDataLst>
      <p:tags r:id="rId1"/>
    </p:custDataLst>
    <p:extLst>
      <p:ext uri="{BB962C8B-B14F-4D97-AF65-F5344CB8AC3E}">
        <p14:creationId xmlns:p14="http://schemas.microsoft.com/office/powerpoint/2010/main" val="17844031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EC4588-9A80-3D1E-1375-ED45C2867192}"/>
              </a:ext>
            </a:extLst>
          </p:cNvPr>
          <p:cNvSpPr txBox="1">
            <a:spLocks/>
          </p:cNvSpPr>
          <p:nvPr/>
        </p:nvSpPr>
        <p:spPr>
          <a:xfrm>
            <a:off x="450234" y="771504"/>
            <a:ext cx="8184990" cy="604204"/>
          </a:xfrm>
          <a:prstGeom prst="rect">
            <a:avLst/>
          </a:prstGeom>
        </p:spPr>
        <p:txBody>
          <a:bodyPr vert="horz" lIns="0" tIns="0" rIns="0" bIns="0" rtlCol="0" anchor="t">
            <a:noAutofit/>
          </a:bodyPr>
          <a:lstStyle>
            <a:lvl1pPr marL="0" indent="0" algn="l" defTabSz="665887" rtl="0" eaLnBrk="1" latinLnBrk="0" hangingPunct="1">
              <a:lnSpc>
                <a:spcPct val="100000"/>
              </a:lnSpc>
              <a:spcBef>
                <a:spcPts val="0"/>
              </a:spcBef>
              <a:spcAft>
                <a:spcPts val="437"/>
              </a:spcAft>
              <a:buSzTx/>
              <a:buFontTx/>
              <a:buNone/>
              <a:defRPr sz="1854" b="0" i="0" kern="1200" cap="none" baseline="0">
                <a:solidFill>
                  <a:srgbClr val="EE7D14"/>
                </a:solidFill>
                <a:latin typeface="Avenir Next LT Pro" panose="020B0504020202020204" pitchFamily="34" charset="0"/>
                <a:ea typeface="+mn-ea"/>
                <a:cs typeface="Arial" panose="020B0604020202020204" pitchFamily="34" charset="0"/>
              </a:defRPr>
            </a:lvl1pPr>
            <a:lvl2pPr marL="0" indent="0" algn="ctr" defTabSz="665887" rtl="0" eaLnBrk="1" latinLnBrk="0" hangingPunct="1">
              <a:lnSpc>
                <a:spcPct val="100000"/>
              </a:lnSpc>
              <a:spcBef>
                <a:spcPts val="0"/>
              </a:spcBef>
              <a:spcAft>
                <a:spcPts val="437"/>
              </a:spcAft>
              <a:buClr>
                <a:schemeClr val="bg2"/>
              </a:buClr>
              <a:buSzTx/>
              <a:buFont typeface="Arial" panose="020B0604020202020204" pitchFamily="34" charset="0"/>
              <a:buNone/>
              <a:defRPr sz="1545" b="1" i="0" kern="1200">
                <a:solidFill>
                  <a:schemeClr val="tx1"/>
                </a:solidFill>
                <a:latin typeface="AvenirNext LT Pro Bold" panose="020B0504020202020204" pitchFamily="34" charset="77"/>
                <a:ea typeface="+mn-ea"/>
                <a:cs typeface="Arial" panose="020B0604020202020204" pitchFamily="34" charset="0"/>
              </a:defRPr>
            </a:lvl2pPr>
            <a:lvl3pPr marL="0" indent="0" algn="ctr" defTabSz="665887" rtl="0" eaLnBrk="1" latinLnBrk="0" hangingPunct="1">
              <a:lnSpc>
                <a:spcPct val="100000"/>
              </a:lnSpc>
              <a:spcBef>
                <a:spcPts val="0"/>
              </a:spcBef>
              <a:spcAft>
                <a:spcPts val="437"/>
              </a:spcAft>
              <a:buClr>
                <a:schemeClr val="accent1"/>
              </a:buClr>
              <a:buSzTx/>
              <a:buFont typeface="Arial" panose="020B0604020202020204" pitchFamily="34" charset="0"/>
              <a:buNone/>
              <a:defRPr sz="1545" b="1" i="0" kern="1200">
                <a:solidFill>
                  <a:schemeClr val="tx1"/>
                </a:solidFill>
                <a:latin typeface="AvenirNext LT Pro Bold" panose="020B0504020202020204" pitchFamily="34" charset="77"/>
                <a:ea typeface="+mn-ea"/>
                <a:cs typeface="Arial" panose="020B0604020202020204" pitchFamily="34" charset="0"/>
              </a:defRPr>
            </a:lvl3pPr>
            <a:lvl4pPr marL="0" indent="0" algn="ctr" defTabSz="665887" rtl="0" eaLnBrk="1" latinLnBrk="0" hangingPunct="1">
              <a:lnSpc>
                <a:spcPct val="100000"/>
              </a:lnSpc>
              <a:spcBef>
                <a:spcPts val="0"/>
              </a:spcBef>
              <a:spcAft>
                <a:spcPts val="437"/>
              </a:spcAft>
              <a:buClr>
                <a:schemeClr val="tx2"/>
              </a:buClr>
              <a:buSzTx/>
              <a:buFont typeface="Arial" panose="020B0604020202020204" pitchFamily="34" charset="0"/>
              <a:buNone/>
              <a:defRPr sz="1545" b="1" i="0" kern="1200">
                <a:solidFill>
                  <a:schemeClr val="tx1"/>
                </a:solidFill>
                <a:latin typeface="AvenirNext LT Pro Bold" panose="020B0504020202020204" pitchFamily="34" charset="77"/>
                <a:ea typeface="+mn-ea"/>
                <a:cs typeface="Arial" panose="020B0604020202020204" pitchFamily="34" charset="0"/>
              </a:defRPr>
            </a:lvl4pPr>
            <a:lvl5pPr marL="0" indent="0" algn="ctr" defTabSz="665887" rtl="0" eaLnBrk="1" latinLnBrk="0" hangingPunct="1">
              <a:lnSpc>
                <a:spcPct val="100000"/>
              </a:lnSpc>
              <a:spcBef>
                <a:spcPts val="0"/>
              </a:spcBef>
              <a:spcAft>
                <a:spcPts val="437"/>
              </a:spcAft>
              <a:buClr>
                <a:schemeClr val="tx2"/>
              </a:buClr>
              <a:buSzTx/>
              <a:buFont typeface="Arial" panose="020B0604020202020204" pitchFamily="34" charset="0"/>
              <a:buNone/>
              <a:defRPr sz="1545" b="1" i="0" kern="1200">
                <a:solidFill>
                  <a:schemeClr val="tx1"/>
                </a:solidFill>
                <a:latin typeface="AvenirNext LT Pro Bold" panose="020B0504020202020204" pitchFamily="34" charset="77"/>
                <a:ea typeface="+mn-ea"/>
                <a:cs typeface="Arial" panose="020B0604020202020204" pitchFamily="34" charset="0"/>
              </a:defRPr>
            </a:lvl5pPr>
            <a:lvl6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6pPr>
            <a:lvl7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7pPr>
            <a:lvl8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8pPr>
            <a:lvl9pPr marL="524320" indent="-209729" algn="l" defTabSz="665887" rtl="0" eaLnBrk="1" latinLnBrk="0" hangingPunct="1">
              <a:lnSpc>
                <a:spcPct val="100000"/>
              </a:lnSpc>
              <a:spcBef>
                <a:spcPts val="0"/>
              </a:spcBef>
              <a:spcAft>
                <a:spcPts val="437"/>
              </a:spcAft>
              <a:buClr>
                <a:schemeClr val="tx2"/>
              </a:buClr>
              <a:buFont typeface="Arial" panose="020B0604020202020204" pitchFamily="34" charset="0"/>
              <a:buChar char="•"/>
              <a:defRPr sz="1310" kern="1200">
                <a:solidFill>
                  <a:schemeClr val="tx1"/>
                </a:solidFill>
                <a:latin typeface="+mn-lt"/>
                <a:ea typeface="+mn-ea"/>
                <a:cs typeface="+mn-cs"/>
              </a:defRPr>
            </a:lvl9pPr>
          </a:lstStyle>
          <a:p>
            <a:pPr marL="0" marR="0" lvl="0" indent="0" algn="l" defTabSz="665887" rtl="0" eaLnBrk="1" fontAlgn="auto" latinLnBrk="0" hangingPunct="1">
              <a:lnSpc>
                <a:spcPct val="100000"/>
              </a:lnSpc>
              <a:spcBef>
                <a:spcPts val="0"/>
              </a:spcBef>
              <a:spcAft>
                <a:spcPts val="437"/>
              </a:spcAft>
              <a:buClrTx/>
              <a:buSzTx/>
              <a:buFontTx/>
              <a:buNone/>
              <a:tabLst/>
              <a:defRPr/>
            </a:pPr>
            <a:r>
              <a:rPr kumimoji="0" lang="en-US" sz="1854" b="0" i="0" u="none" strike="noStrike" kern="1200" cap="all" spc="0" normalizeH="0" baseline="0" noProof="0" dirty="0">
                <a:ln>
                  <a:noFill/>
                </a:ln>
                <a:solidFill>
                  <a:srgbClr val="EE7D14"/>
                </a:solidFill>
                <a:effectLst/>
                <a:uLnTx/>
                <a:uFillTx/>
                <a:latin typeface="Avenir Next LT Pro" panose="020B0504020202020204" pitchFamily="34" charset="0"/>
                <a:cs typeface="Arial" panose="020B0604020202020204" pitchFamily="34" charset="0"/>
              </a:rPr>
              <a:t>portfolios relative Authoritarian exposure</a:t>
            </a:r>
          </a:p>
          <a:p>
            <a:pPr marL="0" marR="0" lvl="0" indent="0" algn="l" defTabSz="665887" rtl="0" eaLnBrk="1" fontAlgn="auto" latinLnBrk="0" hangingPunct="1">
              <a:lnSpc>
                <a:spcPct val="100000"/>
              </a:lnSpc>
              <a:spcBef>
                <a:spcPts val="0"/>
              </a:spcBef>
              <a:spcAft>
                <a:spcPts val="437"/>
              </a:spcAft>
              <a:buClrTx/>
              <a:buSzTx/>
              <a:buFontTx/>
              <a:buNone/>
              <a:tabLst/>
              <a:defRPr/>
            </a:pPr>
            <a:r>
              <a:rPr kumimoji="0" lang="en-GB" sz="1400" b="0" i="1" u="none" strike="noStrike" kern="1200" cap="all" spc="0" normalizeH="0" baseline="0" noProof="0" dirty="0">
                <a:ln>
                  <a:noFill/>
                </a:ln>
                <a:solidFill>
                  <a:srgbClr val="EE7D14"/>
                </a:solidFill>
                <a:effectLst/>
                <a:uLnTx/>
                <a:uFillTx/>
                <a:latin typeface="Avenir Next LT Pro" panose="020B0504020202020204" pitchFamily="34" charset="0"/>
                <a:cs typeface="Arial" panose="020B0604020202020204" pitchFamily="34" charset="0"/>
              </a:rPr>
              <a:t>USA</a:t>
            </a:r>
          </a:p>
          <a:p>
            <a:pPr marL="0" marR="0" lvl="0" indent="0" algn="l" defTabSz="665887" rtl="0" eaLnBrk="1" fontAlgn="auto" latinLnBrk="0" hangingPunct="1">
              <a:lnSpc>
                <a:spcPct val="100000"/>
              </a:lnSpc>
              <a:spcBef>
                <a:spcPts val="0"/>
              </a:spcBef>
              <a:spcAft>
                <a:spcPts val="437"/>
              </a:spcAft>
              <a:buClrTx/>
              <a:buSzTx/>
              <a:buFontTx/>
              <a:buNone/>
              <a:tabLst/>
              <a:defRPr/>
            </a:pPr>
            <a:r>
              <a:rPr kumimoji="0" lang="en-US" sz="1854" b="0" i="0" u="none" strike="noStrike" kern="1200" cap="all" spc="0" normalizeH="0" baseline="0" noProof="0" dirty="0">
                <a:ln>
                  <a:noFill/>
                </a:ln>
                <a:solidFill>
                  <a:srgbClr val="EE7D14"/>
                </a:solidFill>
                <a:effectLst/>
                <a:uLnTx/>
                <a:uFillTx/>
                <a:latin typeface="Avenir Next LT Pro" panose="020B0504020202020204" pitchFamily="34" charset="0"/>
                <a:cs typeface="Arial" panose="020B0604020202020204" pitchFamily="34" charset="0"/>
              </a:rPr>
              <a:t> </a:t>
            </a:r>
            <a:endParaRPr kumimoji="0" lang="en-GB" sz="1854" b="0" i="0" u="none" strike="noStrike" kern="1200" cap="all" spc="0" normalizeH="0" baseline="0" noProof="0" dirty="0">
              <a:ln>
                <a:noFill/>
              </a:ln>
              <a:solidFill>
                <a:srgbClr val="EE7D14"/>
              </a:solidFill>
              <a:effectLst/>
              <a:uLnTx/>
              <a:uFillTx/>
              <a:latin typeface="Avenir Next LT Pro" panose="020B0504020202020204" pitchFamily="34" charset="0"/>
              <a:cs typeface="Arial" panose="020B0604020202020204" pitchFamily="34" charset="0"/>
            </a:endParaRPr>
          </a:p>
          <a:p>
            <a:pPr marL="0" marR="0" lvl="0" indent="0" algn="l" defTabSz="665887" rtl="0" eaLnBrk="1" fontAlgn="auto" latinLnBrk="0" hangingPunct="1">
              <a:lnSpc>
                <a:spcPct val="100000"/>
              </a:lnSpc>
              <a:spcBef>
                <a:spcPts val="0"/>
              </a:spcBef>
              <a:spcAft>
                <a:spcPts val="437"/>
              </a:spcAft>
              <a:buClrTx/>
              <a:buSzTx/>
              <a:buFontTx/>
              <a:buNone/>
              <a:tabLst/>
              <a:defRPr/>
            </a:pPr>
            <a:endParaRPr kumimoji="0" lang="en-GB" sz="1854" b="0" i="0" u="none" strike="noStrike" kern="1200" cap="none" spc="0" normalizeH="0" baseline="0" noProof="0" dirty="0">
              <a:ln>
                <a:noFill/>
              </a:ln>
              <a:solidFill>
                <a:srgbClr val="EE7D14"/>
              </a:solidFill>
              <a:effectLst/>
              <a:uLnTx/>
              <a:uFillTx/>
              <a:latin typeface="Avenir Next LT Pro" panose="020B05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A9B198F-D8B5-3344-645E-76A4FA0F7653}"/>
              </a:ext>
            </a:extLst>
          </p:cNvPr>
          <p:cNvSpPr txBox="1"/>
          <p:nvPr/>
        </p:nvSpPr>
        <p:spPr>
          <a:xfrm>
            <a:off x="1233955" y="2377550"/>
            <a:ext cx="8089695" cy="975332"/>
          </a:xfrm>
          <a:prstGeom prst="rect">
            <a:avLst/>
          </a:prstGeom>
          <a:noFill/>
        </p:spPr>
        <p:txBody>
          <a:bodyPr wrap="square">
            <a:spAutoFit/>
          </a:bodyPr>
          <a:lstStyle/>
          <a:p>
            <a:pPr marL="28575" marR="0" lvl="0" indent="0" algn="just" defTabSz="914400" rtl="0" eaLnBrk="0" fontAlgn="base" latinLnBrk="0" hangingPunct="0">
              <a:lnSpc>
                <a:spcPct val="107000"/>
              </a:lnSpc>
              <a:spcBef>
                <a:spcPct val="0"/>
              </a:spcBef>
              <a:spcAft>
                <a:spcPts val="80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Helvetica LT Std Light" pitchFamily="34" charset="0"/>
              <a:ea typeface="MS PGothic" panose="020B0600070205080204" pitchFamily="34" charset="-128"/>
            </a:endParaRPr>
          </a:p>
          <a:p>
            <a:pPr marL="28575" marR="0" lvl="0" indent="0" algn="just" defTabSz="914400" rtl="0" eaLnBrk="0" fontAlgn="base" latinLnBrk="0" hangingPunct="0">
              <a:lnSpc>
                <a:spcPct val="107000"/>
              </a:lnSpc>
              <a:spcBef>
                <a:spcPct val="0"/>
              </a:spcBef>
              <a:spcAft>
                <a:spcPts val="80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Helvetica LT Std Light" pitchFamily="34" charset="0"/>
              <a:ea typeface="MS PGothic" panose="020B0600070205080204" pitchFamily="34" charset="-128"/>
            </a:endParaRPr>
          </a:p>
          <a:p>
            <a:pPr marL="28575" marR="0" lvl="0" indent="0" algn="just" defTabSz="914400" rtl="0" eaLnBrk="0" fontAlgn="base" latinLnBrk="0" hangingPunct="0">
              <a:lnSpc>
                <a:spcPct val="107000"/>
              </a:lnSpc>
              <a:spcBef>
                <a:spcPct val="0"/>
              </a:spcBef>
              <a:spcAft>
                <a:spcPts val="80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Helvetica LT Std Light" pitchFamily="34" charset="0"/>
              <a:ea typeface="MS PGothic" panose="020B0600070205080204" pitchFamily="34" charset="-128"/>
            </a:endParaRPr>
          </a:p>
        </p:txBody>
      </p:sp>
      <p:pic>
        <p:nvPicPr>
          <p:cNvPr id="5" name="Picture 4">
            <a:extLst>
              <a:ext uri="{FF2B5EF4-FFF2-40B4-BE49-F238E27FC236}">
                <a16:creationId xmlns:a16="http://schemas.microsoft.com/office/drawing/2014/main" id="{917E07E0-B6EC-8A3C-38D5-0695DDBFD4A6}"/>
              </a:ext>
            </a:extLst>
          </p:cNvPr>
          <p:cNvPicPr>
            <a:picLocks noChangeAspect="1"/>
          </p:cNvPicPr>
          <p:nvPr/>
        </p:nvPicPr>
        <p:blipFill>
          <a:blip r:embed="rId2"/>
          <a:srcRect/>
          <a:stretch/>
        </p:blipFill>
        <p:spPr>
          <a:xfrm>
            <a:off x="568396" y="1590261"/>
            <a:ext cx="8767387" cy="4447141"/>
          </a:xfrm>
          <a:prstGeom prst="rect">
            <a:avLst/>
          </a:prstGeom>
        </p:spPr>
      </p:pic>
      <p:sp>
        <p:nvSpPr>
          <p:cNvPr id="6" name="TextBox 5">
            <a:extLst>
              <a:ext uri="{FF2B5EF4-FFF2-40B4-BE49-F238E27FC236}">
                <a16:creationId xmlns:a16="http://schemas.microsoft.com/office/drawing/2014/main" id="{BA9EE35C-0AF0-9B3C-1E02-85A56813228A}"/>
              </a:ext>
            </a:extLst>
          </p:cNvPr>
          <p:cNvSpPr txBox="1"/>
          <p:nvPr/>
        </p:nvSpPr>
        <p:spPr>
          <a:xfrm>
            <a:off x="568394" y="6531821"/>
            <a:ext cx="9195439" cy="867673"/>
          </a:xfrm>
          <a:prstGeom prst="rect">
            <a:avLst/>
          </a:prstGeom>
          <a:noFill/>
        </p:spPr>
        <p:txBody>
          <a:bodyPr wrap="square">
            <a:spAutoFit/>
          </a:bodyPr>
          <a:lstStyle/>
          <a:p>
            <a:pPr marL="28575" marR="0" lvl="0" indent="0" algn="just" defTabSz="914400" rtl="0" eaLnBrk="0" fontAlgn="base" latinLnBrk="0" hangingPunct="0">
              <a:lnSpc>
                <a:spcPct val="107000"/>
              </a:lnSpc>
              <a:spcBef>
                <a:spcPct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Next LT Pro" panose="020B0504020202020204" pitchFamily="34" charset="0"/>
                <a:ea typeface="MS PGothic" panose="020B0600070205080204" pitchFamily="34" charset="-128"/>
              </a:rPr>
              <a:t>Within a given country companies exhibit a large spectrum of authoritarian exposures allowing TOBAM LBRTY portfolio to exhibit an authoritarian exposure 60 to 80% lower compared to its parent index.</a:t>
            </a:r>
          </a:p>
        </p:txBody>
      </p:sp>
      <p:sp>
        <p:nvSpPr>
          <p:cNvPr id="2" name="TextBox 1">
            <a:extLst>
              <a:ext uri="{FF2B5EF4-FFF2-40B4-BE49-F238E27FC236}">
                <a16:creationId xmlns:a16="http://schemas.microsoft.com/office/drawing/2014/main" id="{E4A22DBD-07AC-7F1B-A779-3B1D91F6F7DD}"/>
              </a:ext>
            </a:extLst>
          </p:cNvPr>
          <p:cNvSpPr txBox="1"/>
          <p:nvPr/>
        </p:nvSpPr>
        <p:spPr>
          <a:xfrm>
            <a:off x="6008092" y="5838594"/>
            <a:ext cx="2627132"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venir Next LT Pro" panose="020B0504020202020204" pitchFamily="34" charset="0"/>
                <a:ea typeface="MS PGothic" panose="020B0600070205080204" pitchFamily="34" charset="-128"/>
              </a:rPr>
              <a:t>Source: TOBAM. </a:t>
            </a:r>
            <a:r>
              <a:rPr kumimoji="0" lang="en-GB" sz="800" b="0" i="1" u="none" strike="noStrike" kern="1200" cap="none" spc="0" normalizeH="0" baseline="0" noProof="0" dirty="0">
                <a:ln>
                  <a:noFill/>
                </a:ln>
                <a:solidFill>
                  <a:srgbClr val="000000"/>
                </a:solidFill>
                <a:effectLst/>
                <a:uLnTx/>
                <a:uFillTx/>
                <a:latin typeface="Avenir Next LT Pro" panose="020B0504020202020204" pitchFamily="34" charset="0"/>
                <a:ea typeface="MS PGothic" panose="020B0600070205080204" pitchFamily="34" charset="-128"/>
              </a:rPr>
              <a:t>August 2008 to August 2024</a:t>
            </a:r>
          </a:p>
        </p:txBody>
      </p:sp>
    </p:spTree>
    <p:extLst>
      <p:ext uri="{BB962C8B-B14F-4D97-AF65-F5344CB8AC3E}">
        <p14:creationId xmlns:p14="http://schemas.microsoft.com/office/powerpoint/2010/main" val="3627885974"/>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387824" y="620003"/>
            <a:ext cx="8184990" cy="412856"/>
          </a:xfrm>
        </p:spPr>
        <p:txBody>
          <a:bodyPr/>
          <a:lstStyle/>
          <a:p>
            <a:r>
              <a:rPr lang="en-US" cap="all" dirty="0"/>
              <a:t>LBRTY® USA PORTFOLIO PERFORMANCE</a:t>
            </a:r>
            <a:br>
              <a:rPr lang="en-US" cap="all" dirty="0"/>
            </a:br>
            <a:endParaRPr lang="fr-FR" cap="all" dirty="0"/>
          </a:p>
          <a:p>
            <a:endParaRPr lang="en-GB" dirty="0"/>
          </a:p>
        </p:txBody>
      </p:sp>
      <p:sp>
        <p:nvSpPr>
          <p:cNvPr id="8" name="TextBox 7">
            <a:extLst>
              <a:ext uri="{FF2B5EF4-FFF2-40B4-BE49-F238E27FC236}">
                <a16:creationId xmlns:a16="http://schemas.microsoft.com/office/drawing/2014/main" id="{9D02E3B4-D2F4-7709-6D53-BFCEB56D3B51}"/>
              </a:ext>
            </a:extLst>
          </p:cNvPr>
          <p:cNvSpPr txBox="1"/>
          <p:nvPr/>
        </p:nvSpPr>
        <p:spPr>
          <a:xfrm>
            <a:off x="810889" y="5986992"/>
            <a:ext cx="8935826" cy="1015663"/>
          </a:xfrm>
          <a:prstGeom prst="rect">
            <a:avLst/>
          </a:prstGeom>
          <a:noFill/>
        </p:spPr>
        <p:txBody>
          <a:bodyPr wrap="square">
            <a:spAutoFit/>
          </a:bodyPr>
          <a:lstStyle/>
          <a:p>
            <a:pPr marL="0" marR="0" lvl="0" indent="0" algn="l" defTabSz="889385" rtl="0" eaLnBrk="0" fontAlgn="base" latinLnBrk="0" hangingPunct="0">
              <a:lnSpc>
                <a:spcPct val="100000"/>
              </a:lnSpc>
              <a:spcBef>
                <a:spcPts val="600"/>
              </a:spcBef>
              <a:spcAft>
                <a:spcPct val="0"/>
              </a:spcAft>
              <a:buClr>
                <a:srgbClr val="4482F4"/>
              </a:buClr>
              <a:buSzTx/>
              <a:buFontTx/>
              <a:buNone/>
              <a:tabLst/>
              <a:defRPr/>
            </a:pPr>
            <a:r>
              <a:rPr kumimoji="0" lang="en-GB" sz="1600" b="0" i="0" u="none" strike="noStrike" kern="1200" cap="none" spc="0" normalizeH="0" baseline="0" noProof="0" dirty="0">
                <a:ln>
                  <a:noFill/>
                </a:ln>
                <a:solidFill>
                  <a:srgbClr val="000000"/>
                </a:solidFill>
                <a:effectLst/>
                <a:uLnTx/>
                <a:uFillTx/>
                <a:latin typeface="Avenir Next LT Pro" panose="020B0504020202020204" pitchFamily="34" charset="0"/>
                <a:ea typeface="MS PGothic" panose="020B0600070205080204" pitchFamily="34" charset="-128"/>
              </a:rPr>
              <a:t>The LBRTY® USA strategy:</a:t>
            </a:r>
          </a:p>
          <a:p>
            <a:pPr marL="842665" marR="0" lvl="1" indent="-342900" algn="l" defTabSz="889385" rtl="0" eaLnBrk="0" fontAlgn="base" latinLnBrk="0" hangingPunct="0">
              <a:lnSpc>
                <a:spcPct val="100000"/>
              </a:lnSpc>
              <a:spcBef>
                <a:spcPts val="600"/>
              </a:spcBef>
              <a:spcAft>
                <a:spcPct val="0"/>
              </a:spcAft>
              <a:buClr>
                <a:srgbClr val="4482F4"/>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venir Next LT Pro" panose="020B0504020202020204" pitchFamily="34" charset="0"/>
                <a:ea typeface="MS PGothic" panose="020B0600070205080204" pitchFamily="34" charset="-128"/>
              </a:rPr>
              <a:t>outperformed the BBG USA index by 1.6% annualized </a:t>
            </a:r>
          </a:p>
          <a:p>
            <a:pPr marL="842665" marR="0" lvl="1" indent="-342900" algn="l" defTabSz="889385" rtl="0" eaLnBrk="0" fontAlgn="base" latinLnBrk="0" hangingPunct="0">
              <a:lnSpc>
                <a:spcPct val="100000"/>
              </a:lnSpc>
              <a:spcBef>
                <a:spcPts val="600"/>
              </a:spcBef>
              <a:spcAft>
                <a:spcPct val="0"/>
              </a:spcAft>
              <a:buClr>
                <a:srgbClr val="4482F4"/>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venir Next LT Pro" panose="020B0504020202020204" pitchFamily="34" charset="0"/>
                <a:ea typeface="MS PGothic" panose="020B0600070205080204" pitchFamily="34" charset="-128"/>
              </a:rPr>
              <a:t>reduced volatility vs the index by app. 5%</a:t>
            </a:r>
          </a:p>
        </p:txBody>
      </p:sp>
      <p:sp>
        <p:nvSpPr>
          <p:cNvPr id="12" name="TextBox 11">
            <a:extLst>
              <a:ext uri="{FF2B5EF4-FFF2-40B4-BE49-F238E27FC236}">
                <a16:creationId xmlns:a16="http://schemas.microsoft.com/office/drawing/2014/main" id="{355BA725-4AFD-A2CB-E15D-EABC2B6A9898}"/>
              </a:ext>
            </a:extLst>
          </p:cNvPr>
          <p:cNvSpPr txBox="1"/>
          <p:nvPr/>
        </p:nvSpPr>
        <p:spPr>
          <a:xfrm>
            <a:off x="2133821" y="1356025"/>
            <a:ext cx="6066829" cy="523220"/>
          </a:xfrm>
          <a:prstGeom prst="rect">
            <a:avLst/>
          </a:prstGeom>
          <a:noFill/>
        </p:spPr>
        <p:txBody>
          <a:bodyPr wrap="square">
            <a:spAutoFit/>
          </a:bodyPr>
          <a:lstStyle/>
          <a:p>
            <a:pPr marL="0" marR="0" lvl="0" indent="0" algn="ctr" defTabSz="889385" rtl="0" eaLnBrk="0" fontAlgn="base" latinLnBrk="0" hangingPunct="0">
              <a:lnSpc>
                <a:spcPct val="100000"/>
              </a:lnSpc>
              <a:spcBef>
                <a:spcPct val="0"/>
              </a:spcBef>
              <a:spcAft>
                <a:spcPct val="0"/>
              </a:spcAft>
              <a:buClr>
                <a:srgbClr val="4482F4"/>
              </a:buClr>
              <a:buSzTx/>
              <a:buFontTx/>
              <a:buNone/>
              <a:tabLst/>
              <a:defRPr/>
            </a:pPr>
            <a:r>
              <a:rPr kumimoji="0" lang="en-GB" sz="1400" b="1" i="0" u="none" strike="noStrike" kern="1200" cap="none" spc="0" normalizeH="0" baseline="0" noProof="0" dirty="0">
                <a:ln>
                  <a:noFill/>
                </a:ln>
                <a:solidFill>
                  <a:srgbClr val="000000"/>
                </a:solidFill>
                <a:effectLst/>
                <a:uLnTx/>
                <a:uFillTx/>
                <a:latin typeface="Avenir Next LT Pro" panose="020B0504020202020204" pitchFamily="34" charset="0"/>
                <a:ea typeface="MS PGothic" panose="020B0600070205080204" pitchFamily="34" charset="-128"/>
              </a:rPr>
              <a:t>LBRTY® USA strategy vs BBG USA</a:t>
            </a:r>
          </a:p>
          <a:p>
            <a:pPr marL="0" marR="0" lvl="0" indent="0" algn="ctr" defTabSz="889385" rtl="0" eaLnBrk="0" fontAlgn="base" latinLnBrk="0" hangingPunct="0">
              <a:lnSpc>
                <a:spcPct val="100000"/>
              </a:lnSpc>
              <a:spcBef>
                <a:spcPct val="0"/>
              </a:spcBef>
              <a:spcAft>
                <a:spcPct val="0"/>
              </a:spcAft>
              <a:buClr>
                <a:srgbClr val="4482F4"/>
              </a:buClr>
              <a:buSzTx/>
              <a:buFontTx/>
              <a:buNone/>
              <a:tabLst/>
              <a:defRPr/>
            </a:pPr>
            <a:r>
              <a:rPr kumimoji="0" lang="en-GB" sz="1400" b="0" i="0" u="none" strike="noStrike" kern="1200" cap="none" spc="0" normalizeH="0" baseline="0" noProof="0" dirty="0">
                <a:ln>
                  <a:noFill/>
                </a:ln>
                <a:solidFill>
                  <a:srgbClr val="000000"/>
                </a:solidFill>
                <a:effectLst/>
                <a:uLnTx/>
                <a:uFillTx/>
                <a:latin typeface="Avenir Next LT Pro" panose="020B0504020202020204" pitchFamily="34" charset="0"/>
                <a:ea typeface="MS PGothic" panose="020B0600070205080204" pitchFamily="34" charset="-128"/>
              </a:rPr>
              <a:t>Aug 2008 to Aug 2024</a:t>
            </a:r>
          </a:p>
        </p:txBody>
      </p:sp>
      <p:sp>
        <p:nvSpPr>
          <p:cNvPr id="2" name="TextBox 1">
            <a:extLst>
              <a:ext uri="{FF2B5EF4-FFF2-40B4-BE49-F238E27FC236}">
                <a16:creationId xmlns:a16="http://schemas.microsoft.com/office/drawing/2014/main" id="{4193A78A-4762-4B62-1049-6A7F454F5335}"/>
              </a:ext>
            </a:extLst>
          </p:cNvPr>
          <p:cNvSpPr txBox="1"/>
          <p:nvPr/>
        </p:nvSpPr>
        <p:spPr>
          <a:xfrm>
            <a:off x="95242" y="7014684"/>
            <a:ext cx="9235455" cy="743345"/>
          </a:xfrm>
          <a:prstGeom prst="rect">
            <a:avLst/>
          </a:prstGeom>
          <a:noFill/>
        </p:spPr>
        <p:txBody>
          <a:bodyPr wrap="square">
            <a:spAutoFit/>
          </a:bodyPr>
          <a:lstStyle/>
          <a:p>
            <a:pPr marL="28575" marR="0" lvl="0" indent="0" algn="just" defTabSz="914400" rtl="0" eaLnBrk="0" fontAlgn="base" latinLnBrk="0" hangingPunct="0">
              <a:lnSpc>
                <a:spcPct val="107000"/>
              </a:lnSpc>
              <a:spcBef>
                <a:spcPct val="0"/>
              </a:spcBef>
              <a:spcAft>
                <a:spcPts val="800"/>
              </a:spcAft>
              <a:buClrTx/>
              <a:buSzTx/>
              <a:buFontTx/>
              <a:buNone/>
              <a:tabLst/>
              <a:defRPr/>
            </a:pPr>
            <a:r>
              <a:rPr kumimoji="0" lang="en-GB" sz="800" b="0" i="1" u="none" strike="noStrike" kern="1200" cap="none" spc="0" normalizeH="0" baseline="0" noProof="0" dirty="0">
                <a:ln>
                  <a:noFill/>
                </a:ln>
                <a:solidFill>
                  <a:srgbClr val="000000"/>
                </a:solidFill>
                <a:effectLst/>
                <a:uLnTx/>
                <a:uFillTx/>
                <a:latin typeface="Avenir Next LT Pro" panose="020B0504020202020204" pitchFamily="34" charset="0"/>
                <a:ea typeface="MS PGothic" panose="020B0600070205080204" pitchFamily="34" charset="-128"/>
              </a:rPr>
              <a:t>The period covered is from August 2008 to August 2024. Source Bloomberg and TOBAM. Returns reflect back tested data from Aug 29, 2008, to date. Back tested results are for information purposes only. They are intended to illustrate how the Strategy may have behaved had it been launched. The back tests are gross of tax and exclude costs of transaction and fee assumptions. Warning: Past performance is not an indicator or a guarantee of future performance. The value of your investment and income received from it can go down as well as up and you may not get back the full amount invested. Performance details provided are in USD and include reinvested dividends. Performance returns illustrating performance provided on this page are gross of management fees, sales charges and other commissions.</a:t>
            </a:r>
          </a:p>
        </p:txBody>
      </p:sp>
      <p:pic>
        <p:nvPicPr>
          <p:cNvPr id="6" name="Picture 5">
            <a:extLst>
              <a:ext uri="{FF2B5EF4-FFF2-40B4-BE49-F238E27FC236}">
                <a16:creationId xmlns:a16="http://schemas.microsoft.com/office/drawing/2014/main" id="{65F9EDEA-7662-E131-5CB5-9EA1516353C4}"/>
              </a:ext>
            </a:extLst>
          </p:cNvPr>
          <p:cNvPicPr>
            <a:picLocks noChangeAspect="1"/>
          </p:cNvPicPr>
          <p:nvPr/>
        </p:nvPicPr>
        <p:blipFill>
          <a:blip r:embed="rId2"/>
          <a:srcRect/>
          <a:stretch/>
        </p:blipFill>
        <p:spPr>
          <a:xfrm>
            <a:off x="5022056" y="2583903"/>
            <a:ext cx="4993698" cy="2552700"/>
          </a:xfrm>
          <a:prstGeom prst="rect">
            <a:avLst/>
          </a:prstGeom>
        </p:spPr>
      </p:pic>
      <p:pic>
        <p:nvPicPr>
          <p:cNvPr id="7" name="Picture 6">
            <a:extLst>
              <a:ext uri="{FF2B5EF4-FFF2-40B4-BE49-F238E27FC236}">
                <a16:creationId xmlns:a16="http://schemas.microsoft.com/office/drawing/2014/main" id="{9FDC9A3B-1885-D620-52A9-200552DB49D9}"/>
              </a:ext>
            </a:extLst>
          </p:cNvPr>
          <p:cNvPicPr>
            <a:picLocks noChangeAspect="1"/>
          </p:cNvPicPr>
          <p:nvPr/>
        </p:nvPicPr>
        <p:blipFill>
          <a:blip r:embed="rId3"/>
          <a:stretch>
            <a:fillRect/>
          </a:stretch>
        </p:blipFill>
        <p:spPr>
          <a:xfrm>
            <a:off x="260837" y="2898580"/>
            <a:ext cx="2028825" cy="2371725"/>
          </a:xfrm>
          <a:prstGeom prst="rect">
            <a:avLst/>
          </a:prstGeom>
        </p:spPr>
      </p:pic>
      <p:pic>
        <p:nvPicPr>
          <p:cNvPr id="11" name="Picture 10">
            <a:extLst>
              <a:ext uri="{FF2B5EF4-FFF2-40B4-BE49-F238E27FC236}">
                <a16:creationId xmlns:a16="http://schemas.microsoft.com/office/drawing/2014/main" id="{C0B8E10C-F40F-BB53-CB79-38DFD5CC2BD2}"/>
              </a:ext>
            </a:extLst>
          </p:cNvPr>
          <p:cNvPicPr>
            <a:picLocks noChangeAspect="1"/>
          </p:cNvPicPr>
          <p:nvPr/>
        </p:nvPicPr>
        <p:blipFill>
          <a:blip r:embed="rId4"/>
          <a:stretch>
            <a:fillRect/>
          </a:stretch>
        </p:blipFill>
        <p:spPr>
          <a:xfrm>
            <a:off x="2313230" y="2605871"/>
            <a:ext cx="2390775" cy="2552700"/>
          </a:xfrm>
          <a:prstGeom prst="rect">
            <a:avLst/>
          </a:prstGeom>
        </p:spPr>
      </p:pic>
      <p:sp>
        <p:nvSpPr>
          <p:cNvPr id="13" name="TextBox 12">
            <a:extLst>
              <a:ext uri="{FF2B5EF4-FFF2-40B4-BE49-F238E27FC236}">
                <a16:creationId xmlns:a16="http://schemas.microsoft.com/office/drawing/2014/main" id="{5F577A96-6183-91BB-ADDA-7F3ABFF90AEA}"/>
              </a:ext>
            </a:extLst>
          </p:cNvPr>
          <p:cNvSpPr txBox="1"/>
          <p:nvPr/>
        </p:nvSpPr>
        <p:spPr>
          <a:xfrm>
            <a:off x="3358824" y="5148632"/>
            <a:ext cx="6241312" cy="369332"/>
          </a:xfrm>
          <a:prstGeom prst="rect">
            <a:avLst/>
          </a:prstGeom>
          <a:noFill/>
        </p:spPr>
        <p:txBody>
          <a:bodyPr wrap="square">
            <a:spAutoFit/>
          </a:bodyPr>
          <a:lstStyle/>
          <a:p>
            <a:pPr marL="0" marR="0" lvl="0" indent="0" algn="r" defTabSz="889385" rtl="0" eaLnBrk="0" fontAlgn="base" latinLnBrk="0" hangingPunct="0">
              <a:lnSpc>
                <a:spcPct val="100000"/>
              </a:lnSpc>
              <a:spcBef>
                <a:spcPct val="0"/>
              </a:spcBef>
              <a:spcAft>
                <a:spcPct val="0"/>
              </a:spcAft>
              <a:buClr>
                <a:srgbClr val="4482F4"/>
              </a:buClr>
              <a:buSzTx/>
              <a:buFontTx/>
              <a:buNone/>
              <a:tabLst/>
              <a:defRPr/>
            </a:pPr>
            <a:r>
              <a:rPr kumimoji="0" lang="en-GB" sz="800" b="0" i="1" u="none" strike="noStrike" kern="1200" cap="none" spc="0" normalizeH="0" baseline="0" noProof="0" dirty="0">
                <a:ln>
                  <a:noFill/>
                </a:ln>
                <a:solidFill>
                  <a:srgbClr val="000000"/>
                </a:solidFill>
                <a:effectLst/>
                <a:uLnTx/>
                <a:uFillTx/>
                <a:latin typeface="Avenir Next LT Pro"/>
                <a:ea typeface="MS PGothic" panose="020B0600070205080204" pitchFamily="34" charset="-128"/>
              </a:rPr>
              <a:t>Source: TOBAM, Bloomberg LP, Aug 2008 to Aug 2024</a:t>
            </a:r>
          </a:p>
          <a:p>
            <a:pPr marL="0" marR="0" lvl="0" indent="0" algn="r" defTabSz="889385" rtl="0" eaLnBrk="0" fontAlgn="base" latinLnBrk="0" hangingPunct="0">
              <a:lnSpc>
                <a:spcPct val="100000"/>
              </a:lnSpc>
              <a:spcBef>
                <a:spcPct val="0"/>
              </a:spcBef>
              <a:spcAft>
                <a:spcPct val="0"/>
              </a:spcAft>
              <a:buClr>
                <a:srgbClr val="4482F4"/>
              </a:buClr>
              <a:buSzTx/>
              <a:buFontTx/>
              <a:buNone/>
              <a:tabLst/>
              <a:defRPr/>
            </a:pPr>
            <a:endParaRPr kumimoji="0" lang="en-GB" sz="1000" b="0" i="1" u="none" strike="noStrike" kern="1200" cap="none" spc="0" normalizeH="0" baseline="0" noProof="0" dirty="0">
              <a:ln>
                <a:noFill/>
              </a:ln>
              <a:solidFill>
                <a:srgbClr val="000000"/>
              </a:solidFill>
              <a:effectLst/>
              <a:uLnTx/>
              <a:uFillTx/>
              <a:latin typeface="Avenir Next LT Pro" panose="020B0504020202020204" pitchFamily="34" charset="0"/>
              <a:ea typeface="MS PGothic" panose="020B0600070205080204" pitchFamily="34" charset="-128"/>
            </a:endParaRPr>
          </a:p>
        </p:txBody>
      </p:sp>
    </p:spTree>
    <p:extLst>
      <p:ext uri="{BB962C8B-B14F-4D97-AF65-F5344CB8AC3E}">
        <p14:creationId xmlns:p14="http://schemas.microsoft.com/office/powerpoint/2010/main" val="164436955"/>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28BD61F-3A2D-4CBB-BE6D-8D7E8B71BA31}"/>
              </a:ext>
            </a:extLst>
          </p:cNvPr>
          <p:cNvSpPr>
            <a:spLocks noGrp="1"/>
          </p:cNvSpPr>
          <p:nvPr>
            <p:ph type="body" sz="quarter" idx="20"/>
          </p:nvPr>
        </p:nvSpPr>
        <p:spPr>
          <a:xfrm>
            <a:off x="450234" y="771504"/>
            <a:ext cx="8184990" cy="606722"/>
          </a:xfrm>
        </p:spPr>
        <p:txBody>
          <a:bodyPr/>
          <a:lstStyle/>
          <a:p>
            <a:r>
              <a:rPr lang="en-GB" cap="all" dirty="0"/>
              <a:t>AQR factor exposure</a:t>
            </a:r>
            <a:endParaRPr lang="en-GB" b="0" cap="all" dirty="0"/>
          </a:p>
        </p:txBody>
      </p:sp>
      <p:sp>
        <p:nvSpPr>
          <p:cNvPr id="4" name="TextBox 3">
            <a:extLst>
              <a:ext uri="{FF2B5EF4-FFF2-40B4-BE49-F238E27FC236}">
                <a16:creationId xmlns:a16="http://schemas.microsoft.com/office/drawing/2014/main" id="{A0EA984D-6C86-42D7-F1CA-3CFF705E2DB3}"/>
              </a:ext>
            </a:extLst>
          </p:cNvPr>
          <p:cNvSpPr txBox="1"/>
          <p:nvPr/>
        </p:nvSpPr>
        <p:spPr>
          <a:xfrm>
            <a:off x="1035750" y="1514781"/>
            <a:ext cx="7749454" cy="338554"/>
          </a:xfrm>
          <a:prstGeom prst="rect">
            <a:avLst/>
          </a:prstGeom>
          <a:noFill/>
        </p:spPr>
        <p:txBody>
          <a:bodyPr wrap="square">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All LBRTY strategies shared similar factor exposures profiles across universes</a:t>
            </a:r>
          </a:p>
        </p:txBody>
      </p:sp>
      <p:sp>
        <p:nvSpPr>
          <p:cNvPr id="10" name="TextBox 9">
            <a:extLst>
              <a:ext uri="{FF2B5EF4-FFF2-40B4-BE49-F238E27FC236}">
                <a16:creationId xmlns:a16="http://schemas.microsoft.com/office/drawing/2014/main" id="{55EC674F-F6FF-29CF-C515-802AA2872057}"/>
              </a:ext>
            </a:extLst>
          </p:cNvPr>
          <p:cNvSpPr txBox="1"/>
          <p:nvPr/>
        </p:nvSpPr>
        <p:spPr>
          <a:xfrm>
            <a:off x="0" y="7115264"/>
            <a:ext cx="9329530" cy="479940"/>
          </a:xfrm>
          <a:prstGeom prst="rect">
            <a:avLst/>
          </a:prstGeom>
          <a:noFill/>
        </p:spPr>
        <p:txBody>
          <a:bodyPr wrap="square">
            <a:spAutoFit/>
          </a:bodyPr>
          <a:lstStyle/>
          <a:p>
            <a:pPr marL="28575" marR="0" lvl="0" indent="0" algn="l" defTabSz="914400" rtl="0" eaLnBrk="0" fontAlgn="base" latinLnBrk="0" hangingPunct="0">
              <a:lnSpc>
                <a:spcPct val="107000"/>
              </a:lnSpc>
              <a:spcBef>
                <a:spcPct val="0"/>
              </a:spcBef>
              <a:spcAft>
                <a:spcPts val="800"/>
              </a:spcAft>
              <a:buClrTx/>
              <a:buSzTx/>
              <a:buFontTx/>
              <a:buNone/>
              <a:tabLst/>
              <a:defRPr/>
            </a:pPr>
            <a:r>
              <a:rPr kumimoji="0" lang="en-GB" sz="800" b="0" i="1"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The period covered is from August  2008 to June 2024. Source AQR; TOBAM. Returns reflect back tested data for the entire time provided. Back tested results are for information purposes only. They are intended to illustrate how the Strategy may have behaved had it been launched. Warning: Past performance is not an indicator or a guarantee of future performance. The value of your investment and income received from it can go down as well as up and you may not get back the full amount invested. Performance details provided are in reference index specific local currency</a:t>
            </a:r>
            <a:r>
              <a:rPr kumimoji="0" lang="en-GB" sz="800" b="0" i="0" u="none" strike="noStrike" kern="1200" cap="none" spc="0" normalizeH="0" baseline="0" noProof="0" dirty="0">
                <a:ln>
                  <a:noFill/>
                </a:ln>
                <a:solidFill>
                  <a:srgbClr val="FFFFFF"/>
                </a:solidFill>
                <a:effectLst/>
                <a:uLnTx/>
                <a:uFillTx/>
                <a:latin typeface="Avenir Next LT Pro" panose="020B0504020202020204" pitchFamily="34" charset="0"/>
                <a:ea typeface="MS PGothic" panose="020B0600070205080204" pitchFamily="34" charset="-128"/>
                <a:cs typeface="+mn-cs"/>
              </a:rPr>
              <a:t>.</a:t>
            </a:r>
            <a:endParaRPr kumimoji="0" lang="en-GB" sz="800" b="0" i="1"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endParaRPr>
          </a:p>
        </p:txBody>
      </p:sp>
      <p:graphicFrame>
        <p:nvGraphicFramePr>
          <p:cNvPr id="8" name="Table 7">
            <a:extLst>
              <a:ext uri="{FF2B5EF4-FFF2-40B4-BE49-F238E27FC236}">
                <a16:creationId xmlns:a16="http://schemas.microsoft.com/office/drawing/2014/main" id="{14A5BFFA-4842-A8ED-41D0-E8843858470C}"/>
              </a:ext>
            </a:extLst>
          </p:cNvPr>
          <p:cNvGraphicFramePr>
            <a:graphicFrameLocks noGrp="1"/>
          </p:cNvGraphicFramePr>
          <p:nvPr/>
        </p:nvGraphicFramePr>
        <p:xfrm>
          <a:off x="2607025" y="2393767"/>
          <a:ext cx="5098372" cy="3993867"/>
        </p:xfrm>
        <a:graphic>
          <a:graphicData uri="http://schemas.openxmlformats.org/drawingml/2006/table">
            <a:tbl>
              <a:tblPr/>
              <a:tblGrid>
                <a:gridCol w="1274593">
                  <a:extLst>
                    <a:ext uri="{9D8B030D-6E8A-4147-A177-3AD203B41FA5}">
                      <a16:colId xmlns:a16="http://schemas.microsoft.com/office/drawing/2014/main" val="999758750"/>
                    </a:ext>
                  </a:extLst>
                </a:gridCol>
                <a:gridCol w="1274593">
                  <a:extLst>
                    <a:ext uri="{9D8B030D-6E8A-4147-A177-3AD203B41FA5}">
                      <a16:colId xmlns:a16="http://schemas.microsoft.com/office/drawing/2014/main" val="2413083459"/>
                    </a:ext>
                  </a:extLst>
                </a:gridCol>
                <a:gridCol w="1252707">
                  <a:extLst>
                    <a:ext uri="{9D8B030D-6E8A-4147-A177-3AD203B41FA5}">
                      <a16:colId xmlns:a16="http://schemas.microsoft.com/office/drawing/2014/main" val="2246291801"/>
                    </a:ext>
                  </a:extLst>
                </a:gridCol>
                <a:gridCol w="1296479">
                  <a:extLst>
                    <a:ext uri="{9D8B030D-6E8A-4147-A177-3AD203B41FA5}">
                      <a16:colId xmlns:a16="http://schemas.microsoft.com/office/drawing/2014/main" val="2427543263"/>
                    </a:ext>
                  </a:extLst>
                </a:gridCol>
              </a:tblGrid>
              <a:tr h="1139906">
                <a:tc>
                  <a:txBody>
                    <a:bodyPr/>
                    <a:lstStyle/>
                    <a:p>
                      <a:pPr algn="ctr" fontAlgn="ctr"/>
                      <a:r>
                        <a:rPr lang="en-GB" sz="1600" b="1" i="0" u="none" strike="noStrike" dirty="0">
                          <a:solidFill>
                            <a:srgbClr val="000000"/>
                          </a:solidFill>
                          <a:effectLst/>
                          <a:latin typeface="Calibri" panose="020F0502020204030204" pitchFamily="34" charset="0"/>
                        </a:rPr>
                        <a:t>AQR</a:t>
                      </a:r>
                    </a:p>
                    <a:p>
                      <a:pPr algn="ctr" fontAlgn="ctr"/>
                      <a:r>
                        <a:rPr lang="en-GB" sz="1600" b="1" i="0" u="none" strike="noStrike" dirty="0">
                          <a:solidFill>
                            <a:srgbClr val="000000"/>
                          </a:solidFill>
                          <a:effectLst/>
                          <a:latin typeface="Calibri" panose="020F0502020204030204" pitchFamily="34" charset="0"/>
                        </a:rPr>
                        <a:t>Style analysis</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ctr" fontAlgn="ctr"/>
                      <a:r>
                        <a:rPr lang="en-GB" sz="1600" b="1" i="0" u="none" strike="noStrike" dirty="0">
                          <a:solidFill>
                            <a:srgbClr val="000000"/>
                          </a:solidFill>
                          <a:effectLst/>
                          <a:latin typeface="Calibri" panose="020F0502020204030204" pitchFamily="34" charset="0"/>
                        </a:rPr>
                        <a:t>TOBAM LBRTY</a:t>
                      </a:r>
                      <a:br>
                        <a:rPr lang="en-GB" sz="1600" b="1" i="0" u="none" strike="noStrike" dirty="0">
                          <a:solidFill>
                            <a:srgbClr val="000000"/>
                          </a:solidFill>
                          <a:effectLst/>
                          <a:latin typeface="Calibri" panose="020F0502020204030204" pitchFamily="34" charset="0"/>
                        </a:rPr>
                      </a:br>
                      <a:r>
                        <a:rPr lang="en-GB" sz="1600" b="1" i="0" u="none" strike="noStrike" dirty="0">
                          <a:solidFill>
                            <a:srgbClr val="000000"/>
                          </a:solidFill>
                          <a:effectLst/>
                          <a:latin typeface="Calibri" panose="020F0502020204030204" pitchFamily="34" charset="0"/>
                        </a:rPr>
                        <a:t>ACWI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1" i="0" u="none" strike="noStrike" dirty="0">
                        <a:solidFill>
                          <a:srgbClr val="000000"/>
                        </a:solidFill>
                        <a:effectLst/>
                        <a:latin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1" i="0" u="none" strike="noStrike" dirty="0">
                          <a:solidFill>
                            <a:srgbClr val="000000"/>
                          </a:solidFill>
                          <a:effectLst/>
                          <a:latin typeface="Calibri" panose="020F0502020204030204" pitchFamily="34" charset="0"/>
                        </a:rPr>
                        <a:t>TOBAM LBRTY</a:t>
                      </a:r>
                      <a:br>
                        <a:rPr lang="en-GB" sz="1600" b="1" i="0" u="none" strike="noStrike" dirty="0">
                          <a:solidFill>
                            <a:srgbClr val="000000"/>
                          </a:solidFill>
                          <a:effectLst/>
                          <a:latin typeface="Calibri" panose="020F0502020204030204" pitchFamily="34" charset="0"/>
                        </a:rPr>
                      </a:br>
                      <a:r>
                        <a:rPr lang="en-GB" sz="1600" b="1" i="0" u="none" strike="noStrike" dirty="0">
                          <a:solidFill>
                            <a:srgbClr val="000000"/>
                          </a:solidFill>
                          <a:effectLst/>
                          <a:latin typeface="Calibri" panose="020F0502020204030204" pitchFamily="34" charset="0"/>
                        </a:rPr>
                        <a:t>EM</a:t>
                      </a:r>
                    </a:p>
                    <a:p>
                      <a:pPr algn="ctr" fontAlgn="ctr"/>
                      <a:endParaRPr lang="en-GB" sz="16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1" i="0" u="none" strike="noStrike" dirty="0">
                        <a:solidFill>
                          <a:srgbClr val="000000"/>
                        </a:solidFill>
                        <a:effectLst/>
                        <a:latin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1" i="0" u="none" strike="noStrike" dirty="0">
                          <a:solidFill>
                            <a:srgbClr val="000000"/>
                          </a:solidFill>
                          <a:effectLst/>
                          <a:latin typeface="Calibri" panose="020F0502020204030204" pitchFamily="34" charset="0"/>
                        </a:rPr>
                        <a:t>TOBAM LBRTY</a:t>
                      </a:r>
                      <a:br>
                        <a:rPr lang="en-GB" sz="1600" b="1" i="0" u="none" strike="noStrike" dirty="0">
                          <a:solidFill>
                            <a:srgbClr val="000000"/>
                          </a:solidFill>
                          <a:effectLst/>
                          <a:latin typeface="Calibri" panose="020F0502020204030204" pitchFamily="34" charset="0"/>
                        </a:rPr>
                      </a:br>
                      <a:r>
                        <a:rPr lang="en-GB" sz="1600" b="1" i="0" u="none" strike="noStrike" dirty="0">
                          <a:solidFill>
                            <a:srgbClr val="000000"/>
                          </a:solidFill>
                          <a:effectLst/>
                          <a:latin typeface="Calibri" panose="020F0502020204030204" pitchFamily="34" charset="0"/>
                        </a:rPr>
                        <a:t>USA</a:t>
                      </a:r>
                    </a:p>
                    <a:p>
                      <a:pPr algn="ctr" fontAlgn="ctr"/>
                      <a:endParaRPr lang="en-GB" sz="16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1274178911"/>
                  </a:ext>
                </a:extLst>
              </a:tr>
              <a:tr h="330539">
                <a:tc>
                  <a:txBody>
                    <a:bodyPr/>
                    <a:lstStyle/>
                    <a:p>
                      <a:pPr algn="ctr" fontAlgn="ctr"/>
                      <a:r>
                        <a:rPr lang="en-GB" sz="1600" b="0" i="0" u="none" strike="noStrike">
                          <a:solidFill>
                            <a:srgbClr val="000000"/>
                          </a:solidFill>
                          <a:effectLst/>
                          <a:latin typeface="Avenir Next LT Pro" panose="020B0504020202020204" pitchFamily="34" charset="0"/>
                        </a:rPr>
                        <a:t>Market</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ED7D31"/>
                      </a:solidFill>
                      <a:prstDash val="solid"/>
                      <a:round/>
                      <a:headEnd type="none" w="med" len="med"/>
                      <a:tailEnd type="none" w="med" len="med"/>
                    </a:lnT>
                    <a:lnB>
                      <a:noFill/>
                    </a:lnB>
                    <a:solidFill>
                      <a:srgbClr val="D9D9D9"/>
                    </a:solidFill>
                  </a:tcPr>
                </a:tc>
                <a:tc>
                  <a:txBody>
                    <a:bodyPr/>
                    <a:lstStyle/>
                    <a:p>
                      <a:pPr marL="0" algn="ctr" defTabSz="914400" rtl="0" eaLnBrk="1" fontAlgn="b" latinLnBrk="0" hangingPunct="1"/>
                      <a:r>
                        <a:rPr lang="en-GB" sz="1500" b="0" i="0" u="none" strike="noStrike" kern="1200" dirty="0">
                          <a:solidFill>
                            <a:schemeClr val="tx1"/>
                          </a:solidFill>
                          <a:effectLst/>
                          <a:latin typeface="Avenir Next LT Pro" panose="020B0504020202020204" pitchFamily="34" charset="0"/>
                          <a:ea typeface="+mn-ea"/>
                          <a:cs typeface="+mn-cs"/>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ED7D31"/>
                      </a:solidFill>
                      <a:prstDash val="solid"/>
                      <a:round/>
                      <a:headEnd type="none" w="med" len="med"/>
                      <a:tailEnd type="none" w="med" len="med"/>
                    </a:lnT>
                    <a:lnB>
                      <a:noFill/>
                    </a:lnB>
                    <a:solidFill>
                      <a:srgbClr val="D9D9D9"/>
                    </a:solidFill>
                  </a:tcPr>
                </a:tc>
                <a:tc>
                  <a:txBody>
                    <a:bodyPr/>
                    <a:lstStyle/>
                    <a:p>
                      <a:pPr algn="ctr" fontAlgn="b"/>
                      <a:r>
                        <a:rPr lang="en-GB" sz="1600" b="0" i="0" u="none" strike="noStrike" dirty="0">
                          <a:effectLst/>
                          <a:latin typeface="Avenir Next LT Pro" panose="020B0504020202020204" pitchFamily="34" charset="0"/>
                        </a:rPr>
                        <a:t>-10.2%***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ED7D31"/>
                      </a:solidFill>
                      <a:prstDash val="solid"/>
                      <a:round/>
                      <a:headEnd type="none" w="med" len="med"/>
                      <a:tailEnd type="none" w="med" len="med"/>
                    </a:lnT>
                    <a:lnB>
                      <a:noFill/>
                    </a:lnB>
                    <a:solidFill>
                      <a:srgbClr val="D9D9D9"/>
                    </a:solidFill>
                  </a:tcPr>
                </a:tc>
                <a:tc>
                  <a:txBody>
                    <a:bodyPr/>
                    <a:lstStyle/>
                    <a:p>
                      <a:pPr marL="0" algn="ctr" defTabSz="914400" rtl="0" eaLnBrk="1" fontAlgn="b" latinLnBrk="0" hangingPunct="1"/>
                      <a:r>
                        <a:rPr lang="en-GB" sz="1600" b="0" i="0" u="none" strike="noStrike" kern="1200" dirty="0">
                          <a:solidFill>
                            <a:schemeClr val="tx1"/>
                          </a:solidFill>
                          <a:effectLst/>
                          <a:latin typeface="Avenir Next LT Pro" panose="020B0504020202020204" pitchFamily="34" charset="0"/>
                          <a:ea typeface="+mn-ea"/>
                          <a:cs typeface="+mn-cs"/>
                        </a:rPr>
                        <a:t>-1.5%***</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ED7D31"/>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827970241"/>
                  </a:ext>
                </a:extLst>
              </a:tr>
              <a:tr h="330539">
                <a:tc>
                  <a:txBody>
                    <a:bodyPr/>
                    <a:lstStyle/>
                    <a:p>
                      <a:pPr algn="ctr" fontAlgn="ctr"/>
                      <a:r>
                        <a:rPr lang="en-GB" sz="1600" b="0" i="0" u="none" strike="noStrike">
                          <a:solidFill>
                            <a:srgbClr val="000000"/>
                          </a:solidFill>
                          <a:effectLst/>
                          <a:latin typeface="Avenir Next LT Pro" panose="020B0504020202020204" pitchFamily="34" charset="0"/>
                        </a:rPr>
                        <a:t>SMB</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GB" sz="1500" b="0" i="0" u="none" strike="noStrike" kern="1200" dirty="0">
                          <a:solidFill>
                            <a:schemeClr val="tx1"/>
                          </a:solidFill>
                          <a:effectLst/>
                          <a:latin typeface="Avenir Next LT Pro" panose="020B0504020202020204" pitchFamily="34" charset="0"/>
                          <a:ea typeface="+mn-ea"/>
                          <a:cs typeface="+mn-cs"/>
                        </a:rPr>
                        <a:t>-2.8%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600" b="0" i="0" u="none" strike="noStrike" dirty="0">
                          <a:effectLst/>
                          <a:latin typeface="Avenir Next LT Pro" panose="020B0504020202020204" pitchFamily="34" charset="0"/>
                        </a:rPr>
                        <a:t>10.5%**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GB" sz="1600" b="0" i="0" u="none" strike="noStrike" kern="1200">
                          <a:solidFill>
                            <a:schemeClr val="tx1"/>
                          </a:solidFill>
                          <a:effectLst/>
                          <a:latin typeface="Avenir Next LT Pro" panose="020B0504020202020204" pitchFamily="34" charset="0"/>
                          <a:ea typeface="+mn-ea"/>
                          <a:cs typeface="+mn-cs"/>
                        </a:rPr>
                        <a:t>5%***</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06412688"/>
                  </a:ext>
                </a:extLst>
              </a:tr>
              <a:tr h="330539">
                <a:tc>
                  <a:txBody>
                    <a:bodyPr/>
                    <a:lstStyle/>
                    <a:p>
                      <a:pPr algn="ctr" fontAlgn="ctr"/>
                      <a:r>
                        <a:rPr lang="en-GB" sz="1600" b="0" i="0" u="none" strike="noStrike">
                          <a:solidFill>
                            <a:srgbClr val="000000"/>
                          </a:solidFill>
                          <a:effectLst/>
                          <a:latin typeface="Avenir Next LT Pro" panose="020B0504020202020204" pitchFamily="34" charset="0"/>
                        </a:rPr>
                        <a:t>HML</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marL="0" algn="ctr" defTabSz="914400" rtl="0" eaLnBrk="1" fontAlgn="b" latinLnBrk="0" hangingPunct="1"/>
                      <a:r>
                        <a:rPr lang="en-GB" sz="1500" b="0" i="0" u="none" strike="noStrike" kern="1200" dirty="0">
                          <a:solidFill>
                            <a:schemeClr val="tx1"/>
                          </a:solidFill>
                          <a:effectLst/>
                          <a:latin typeface="Avenir Next LT Pro" panose="020B0504020202020204" pitchFamily="34" charset="0"/>
                          <a:ea typeface="+mn-ea"/>
                          <a:cs typeface="+mn-cs"/>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GB" sz="1600" b="0" i="0" u="none" strike="noStrike" dirty="0">
                          <a:effectLst/>
                          <a:latin typeface="Avenir Next LT Pro" panose="020B0504020202020204" pitchFamily="34" charset="0"/>
                        </a:rPr>
                        <a:t>17.9%***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marL="0" algn="ctr" defTabSz="914400" rtl="0" eaLnBrk="1" fontAlgn="b" latinLnBrk="0" hangingPunct="1"/>
                      <a:r>
                        <a:rPr lang="en-GB" sz="1600" b="0" i="0" u="none" strike="noStrike" kern="1200" dirty="0">
                          <a:solidFill>
                            <a:schemeClr val="tx1"/>
                          </a:solidFill>
                          <a:effectLst/>
                          <a:latin typeface="Avenir Next LT Pro" panose="020B0504020202020204" pitchFamily="34" charset="0"/>
                          <a:ea typeface="+mn-ea"/>
                          <a:cs typeface="+mn-cs"/>
                        </a:rPr>
                        <a:t>-9.2%***</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extLst>
                  <a:ext uri="{0D108BD9-81ED-4DB2-BD59-A6C34878D82A}">
                    <a16:rowId xmlns:a16="http://schemas.microsoft.com/office/drawing/2014/main" val="3194181561"/>
                  </a:ext>
                </a:extLst>
              </a:tr>
              <a:tr h="330539">
                <a:tc>
                  <a:txBody>
                    <a:bodyPr/>
                    <a:lstStyle/>
                    <a:p>
                      <a:pPr algn="ctr" fontAlgn="ctr"/>
                      <a:r>
                        <a:rPr lang="en-GB" sz="1600" b="0" i="0" u="none" strike="noStrike">
                          <a:solidFill>
                            <a:srgbClr val="000000"/>
                          </a:solidFill>
                          <a:effectLst/>
                          <a:latin typeface="Avenir Next LT Pro" panose="020B0504020202020204" pitchFamily="34" charset="0"/>
                        </a:rPr>
                        <a:t>UMD</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GB" sz="1500" b="0" i="0" u="none" strike="noStrike" kern="1200" dirty="0">
                          <a:solidFill>
                            <a:schemeClr val="tx1"/>
                          </a:solidFill>
                          <a:effectLst/>
                          <a:latin typeface="Avenir Next LT Pro" panose="020B0504020202020204" pitchFamily="34" charset="0"/>
                          <a:ea typeface="+mn-ea"/>
                          <a:cs typeface="+mn-cs"/>
                        </a:rPr>
                        <a:t>-1.1%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600" b="0" i="0" u="none" strike="noStrike" dirty="0">
                          <a:effectLst/>
                          <a:latin typeface="Avenir Next LT Pro" panose="020B0504020202020204" pitchFamily="34" charset="0"/>
                        </a:rPr>
                        <a:t>-4.3%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GB" sz="1600" b="0" i="0" u="none" strike="noStrike" kern="1200" dirty="0">
                          <a:solidFill>
                            <a:schemeClr val="tx1"/>
                          </a:solidFill>
                          <a:effectLst/>
                          <a:latin typeface="Avenir Next LT Pro" panose="020B0504020202020204" pitchFamily="34" charset="0"/>
                          <a:ea typeface="+mn-ea"/>
                          <a:cs typeface="+mn-cs"/>
                        </a:rPr>
                        <a:t>-1.2%**</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95140420"/>
                  </a:ext>
                </a:extLst>
              </a:tr>
              <a:tr h="540188">
                <a:tc>
                  <a:txBody>
                    <a:bodyPr/>
                    <a:lstStyle/>
                    <a:p>
                      <a:pPr algn="ctr" fontAlgn="ctr"/>
                      <a:r>
                        <a:rPr lang="en-GB" sz="1600" b="0" i="0" u="none" strike="noStrike" dirty="0">
                          <a:solidFill>
                            <a:schemeClr val="tx1"/>
                          </a:solidFill>
                          <a:effectLst/>
                          <a:latin typeface="Avenir Next LT Pro" panose="020B0504020202020204" pitchFamily="34" charset="0"/>
                        </a:rPr>
                        <a:t>QMJ</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marL="0" algn="ctr" defTabSz="914400" rtl="0" eaLnBrk="1" fontAlgn="b" latinLnBrk="0" hangingPunct="1"/>
                      <a:r>
                        <a:rPr lang="en-GB" sz="1500" b="0" i="0" u="none" strike="noStrike" kern="1200" dirty="0">
                          <a:solidFill>
                            <a:schemeClr val="tx1"/>
                          </a:solidFill>
                          <a:effectLst/>
                          <a:latin typeface="Avenir Next LT Pro" panose="020B0504020202020204" pitchFamily="34" charset="0"/>
                          <a:ea typeface="+mn-ea"/>
                          <a:cs typeface="+mn-cs"/>
                        </a:rPr>
                        <a:t>10.9%***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GB" sz="1600" b="0" i="0" u="none" strike="noStrike" dirty="0">
                          <a:solidFill>
                            <a:schemeClr val="tx1"/>
                          </a:solidFill>
                          <a:effectLst/>
                          <a:latin typeface="Avenir Next LT Pro" panose="020B0504020202020204" pitchFamily="34" charset="0"/>
                        </a:rPr>
                        <a:t>15.4%***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marL="0" algn="ctr" defTabSz="914400" rtl="0" eaLnBrk="1" fontAlgn="b" latinLnBrk="0" hangingPunct="1"/>
                      <a:r>
                        <a:rPr lang="en-GB" sz="1600" b="0" i="0" u="none" strike="noStrike" kern="1200" dirty="0">
                          <a:solidFill>
                            <a:schemeClr val="tx1"/>
                          </a:solidFill>
                          <a:effectLst/>
                          <a:latin typeface="Avenir Next LT Pro" panose="020B0504020202020204" pitchFamily="34" charset="0"/>
                          <a:ea typeface="+mn-ea"/>
                          <a:cs typeface="+mn-cs"/>
                        </a:rPr>
                        <a:t>18.8%***</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extLst>
                  <a:ext uri="{0D108BD9-81ED-4DB2-BD59-A6C34878D82A}">
                    <a16:rowId xmlns:a16="http://schemas.microsoft.com/office/drawing/2014/main" val="433281456"/>
                  </a:ext>
                </a:extLst>
              </a:tr>
              <a:tr h="330539">
                <a:tc>
                  <a:txBody>
                    <a:bodyPr/>
                    <a:lstStyle/>
                    <a:p>
                      <a:pPr algn="ctr" fontAlgn="ctr"/>
                      <a:r>
                        <a:rPr lang="en-GB" sz="1600" b="0" i="0" u="none" strike="noStrike">
                          <a:solidFill>
                            <a:srgbClr val="000000"/>
                          </a:solidFill>
                          <a:effectLst/>
                          <a:latin typeface="Avenir Next LT Pro" panose="020B0504020202020204" pitchFamily="34" charset="0"/>
                        </a:rPr>
                        <a:t>BAB</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ED7D31"/>
                      </a:solidFill>
                      <a:prstDash val="solid"/>
                      <a:round/>
                      <a:headEnd type="none" w="med" len="med"/>
                      <a:tailEnd type="none" w="med" len="med"/>
                    </a:lnB>
                  </a:tcPr>
                </a:tc>
                <a:tc>
                  <a:txBody>
                    <a:bodyPr/>
                    <a:lstStyle/>
                    <a:p>
                      <a:pPr marL="0" algn="ctr" defTabSz="914400" rtl="0" eaLnBrk="1" fontAlgn="b" latinLnBrk="0" hangingPunct="1"/>
                      <a:r>
                        <a:rPr lang="en-GB" sz="1500" b="0" i="0" u="none" strike="noStrike" kern="1200" dirty="0">
                          <a:solidFill>
                            <a:schemeClr val="tx1"/>
                          </a:solidFill>
                          <a:effectLst/>
                          <a:latin typeface="Avenir Next LT Pro" panose="020B0504020202020204" pitchFamily="34" charset="0"/>
                          <a:ea typeface="+mn-ea"/>
                          <a:cs typeface="+mn-cs"/>
                        </a:rPr>
                        <a:t>-1.6%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ED7D31"/>
                      </a:solidFill>
                      <a:prstDash val="solid"/>
                      <a:round/>
                      <a:headEnd type="none" w="med" len="med"/>
                      <a:tailEnd type="none" w="med" len="med"/>
                    </a:lnB>
                  </a:tcPr>
                </a:tc>
                <a:tc>
                  <a:txBody>
                    <a:bodyPr/>
                    <a:lstStyle/>
                    <a:p>
                      <a:pPr algn="ctr" fontAlgn="b"/>
                      <a:r>
                        <a:rPr lang="en-GB" sz="1600" b="0" i="0" u="none" strike="noStrike" dirty="0">
                          <a:effectLst/>
                          <a:latin typeface="Avenir Next LT Pro" panose="020B0504020202020204" pitchFamily="34" charset="0"/>
                        </a:rPr>
                        <a:t>4.7%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ED7D31"/>
                      </a:solidFill>
                      <a:prstDash val="solid"/>
                      <a:round/>
                      <a:headEnd type="none" w="med" len="med"/>
                      <a:tailEnd type="none" w="med" len="med"/>
                    </a:lnB>
                  </a:tcPr>
                </a:tc>
                <a:tc>
                  <a:txBody>
                    <a:bodyPr/>
                    <a:lstStyle/>
                    <a:p>
                      <a:pPr marL="0" algn="ctr" defTabSz="914400" rtl="0" eaLnBrk="1" fontAlgn="b" latinLnBrk="0" hangingPunct="1"/>
                      <a:r>
                        <a:rPr lang="en-GB" sz="1600" b="0" i="0" u="none" strike="noStrike" kern="1200" dirty="0">
                          <a:solidFill>
                            <a:schemeClr val="tx1"/>
                          </a:solidFill>
                          <a:effectLst/>
                          <a:latin typeface="Avenir Next LT Pro" panose="020B0504020202020204" pitchFamily="34" charset="0"/>
                          <a:ea typeface="+mn-ea"/>
                          <a:cs typeface="+mn-cs"/>
                        </a:rPr>
                        <a:t>0.6% </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1105127055"/>
                  </a:ext>
                </a:extLst>
              </a:tr>
              <a:tr h="330539">
                <a:tc>
                  <a:txBody>
                    <a:bodyPr/>
                    <a:lstStyle/>
                    <a:p>
                      <a:pPr algn="ctr" fontAlgn="ctr"/>
                      <a:r>
                        <a:rPr lang="en-GB" sz="1600" b="0" i="0" u="none" strike="noStrike">
                          <a:solidFill>
                            <a:srgbClr val="000000"/>
                          </a:solidFill>
                          <a:effectLst/>
                          <a:latin typeface="Avenir Next LT Pro" panose="020B0504020202020204" pitchFamily="34" charset="0"/>
                        </a:rPr>
                        <a:t>Alpha</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ED7D31"/>
                      </a:solidFill>
                      <a:prstDash val="solid"/>
                      <a:round/>
                      <a:headEnd type="none" w="med" len="med"/>
                      <a:tailEnd type="none" w="med" len="med"/>
                    </a:lnT>
                    <a:lnB>
                      <a:noFill/>
                    </a:lnB>
                    <a:solidFill>
                      <a:srgbClr val="D9D9D9"/>
                    </a:solidFill>
                  </a:tcPr>
                </a:tc>
                <a:tc>
                  <a:txBody>
                    <a:bodyPr/>
                    <a:lstStyle/>
                    <a:p>
                      <a:pPr marL="0" algn="ctr" defTabSz="914400" rtl="0" eaLnBrk="1" fontAlgn="b" latinLnBrk="0" hangingPunct="1"/>
                      <a:r>
                        <a:rPr lang="en-GB" sz="1500" b="0" i="0" u="none" strike="noStrike" kern="1200" dirty="0">
                          <a:solidFill>
                            <a:schemeClr val="tx1"/>
                          </a:solidFill>
                          <a:effectLst/>
                          <a:latin typeface="Avenir Next LT Pro" panose="020B0504020202020204" pitchFamily="34" charset="0"/>
                          <a:ea typeface="+mn-ea"/>
                          <a:cs typeface="+mn-cs"/>
                        </a:rPr>
                        <a:t>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ED7D31"/>
                      </a:solidFill>
                      <a:prstDash val="solid"/>
                      <a:round/>
                      <a:headEnd type="none" w="med" len="med"/>
                      <a:tailEnd type="none" w="med" len="med"/>
                    </a:lnT>
                    <a:lnB>
                      <a:noFill/>
                    </a:lnB>
                    <a:solidFill>
                      <a:srgbClr val="D9D9D9"/>
                    </a:solidFill>
                  </a:tcPr>
                </a:tc>
                <a:tc>
                  <a:txBody>
                    <a:bodyPr/>
                    <a:lstStyle/>
                    <a:p>
                      <a:pPr algn="ctr" fontAlgn="b"/>
                      <a:r>
                        <a:rPr lang="en-GB" sz="1600" b="0" i="0" u="none" strike="noStrike" dirty="0">
                          <a:effectLst/>
                          <a:latin typeface="Avenir Next LT Pro" panose="020B0504020202020204" pitchFamily="34" charset="0"/>
                        </a:rPr>
                        <a:t>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ED7D31"/>
                      </a:solidFill>
                      <a:prstDash val="solid"/>
                      <a:round/>
                      <a:headEnd type="none" w="med" len="med"/>
                      <a:tailEnd type="none" w="med" len="med"/>
                    </a:lnT>
                    <a:lnB>
                      <a:noFill/>
                    </a:lnB>
                    <a:solidFill>
                      <a:srgbClr val="D9D9D9"/>
                    </a:solidFill>
                  </a:tcPr>
                </a:tc>
                <a:tc>
                  <a:txBody>
                    <a:bodyPr/>
                    <a:lstStyle/>
                    <a:p>
                      <a:pPr marL="0" algn="ctr" defTabSz="914400" rtl="0" eaLnBrk="1" fontAlgn="b" latinLnBrk="0" hangingPunct="1"/>
                      <a:r>
                        <a:rPr lang="en-GB" sz="1600" b="0" i="0" u="none" strike="noStrike" kern="1200" dirty="0">
                          <a:solidFill>
                            <a:schemeClr val="tx1"/>
                          </a:solidFill>
                          <a:effectLst/>
                          <a:latin typeface="Avenir Next LT Pro" panose="020B0504020202020204" pitchFamily="34" charset="0"/>
                          <a:ea typeface="+mn-ea"/>
                          <a:cs typeface="+mn-cs"/>
                        </a:rPr>
                        <a:t>0.4% </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ED7D31"/>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644221601"/>
                  </a:ext>
                </a:extLst>
              </a:tr>
              <a:tr h="330539">
                <a:tc>
                  <a:txBody>
                    <a:bodyPr/>
                    <a:lstStyle/>
                    <a:p>
                      <a:pPr algn="ctr" fontAlgn="ctr"/>
                      <a:r>
                        <a:rPr lang="en-GB" sz="1600" b="1" i="0" u="none" strike="noStrike" dirty="0">
                          <a:solidFill>
                            <a:srgbClr val="000000"/>
                          </a:solidFill>
                          <a:effectLst/>
                          <a:latin typeface="Avenir Next LT Pro" panose="020B0504020202020204" pitchFamily="34" charset="0"/>
                        </a:rPr>
                        <a:t>R²</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4472C4"/>
                      </a:solidFill>
                      <a:prstDash val="solid"/>
                      <a:round/>
                      <a:headEnd type="none" w="med" len="med"/>
                      <a:tailEnd type="none" w="med" len="med"/>
                    </a:lnB>
                  </a:tcPr>
                </a:tc>
                <a:tc>
                  <a:txBody>
                    <a:bodyPr/>
                    <a:lstStyle/>
                    <a:p>
                      <a:pPr marL="0" algn="ctr" defTabSz="914400" rtl="0" eaLnBrk="1" fontAlgn="b" latinLnBrk="0" hangingPunct="1"/>
                      <a:r>
                        <a:rPr lang="en-GB" sz="1500" b="0" i="0" u="none" strike="noStrike" kern="1200" dirty="0">
                          <a:solidFill>
                            <a:schemeClr val="tx1"/>
                          </a:solidFill>
                          <a:effectLst/>
                          <a:latin typeface="Avenir Next LT Pro" panose="020B0504020202020204" pitchFamily="34" charset="0"/>
                          <a:ea typeface="+mn-ea"/>
                          <a:cs typeface="+mn-cs"/>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4472C4"/>
                      </a:solidFill>
                      <a:prstDash val="solid"/>
                      <a:round/>
                      <a:headEnd type="none" w="med" len="med"/>
                      <a:tailEnd type="none" w="med" len="med"/>
                    </a:lnB>
                  </a:tcPr>
                </a:tc>
                <a:tc>
                  <a:txBody>
                    <a:bodyPr/>
                    <a:lstStyle/>
                    <a:p>
                      <a:pPr algn="ctr" fontAlgn="b"/>
                      <a:r>
                        <a:rPr lang="en-GB" sz="1600" b="0" i="0" u="none" strike="noStrike" dirty="0">
                          <a:effectLst/>
                          <a:latin typeface="Avenir Next LT Pro" panose="020B05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4472C4"/>
                      </a:solidFill>
                      <a:prstDash val="solid"/>
                      <a:round/>
                      <a:headEnd type="none" w="med" len="med"/>
                      <a:tailEnd type="none" w="med" len="med"/>
                    </a:lnB>
                  </a:tcPr>
                </a:tc>
                <a:tc>
                  <a:txBody>
                    <a:bodyPr/>
                    <a:lstStyle/>
                    <a:p>
                      <a:pPr marL="0" algn="ctr" defTabSz="914400" rtl="0" eaLnBrk="1" fontAlgn="b" latinLnBrk="0" hangingPunct="1"/>
                      <a:r>
                        <a:rPr lang="en-GB" sz="1600" b="0" i="0" u="none" strike="noStrike" kern="1200" dirty="0">
                          <a:solidFill>
                            <a:schemeClr val="tx1"/>
                          </a:solidFill>
                          <a:effectLst/>
                          <a:latin typeface="Avenir Next LT Pro" panose="020B0504020202020204" pitchFamily="34" charset="0"/>
                          <a:ea typeface="+mn-ea"/>
                          <a:cs typeface="+mn-cs"/>
                        </a:rPr>
                        <a:t>52%</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063877015"/>
                  </a:ext>
                </a:extLst>
              </a:tr>
            </a:tbl>
          </a:graphicData>
        </a:graphic>
      </p:graphicFrame>
      <p:sp>
        <p:nvSpPr>
          <p:cNvPr id="12" name="TextBox 11">
            <a:extLst>
              <a:ext uri="{FF2B5EF4-FFF2-40B4-BE49-F238E27FC236}">
                <a16:creationId xmlns:a16="http://schemas.microsoft.com/office/drawing/2014/main" id="{2BB1DB01-E471-AE90-2CEA-D6C1E47C0424}"/>
              </a:ext>
            </a:extLst>
          </p:cNvPr>
          <p:cNvSpPr txBox="1"/>
          <p:nvPr/>
        </p:nvSpPr>
        <p:spPr>
          <a:xfrm>
            <a:off x="2504661" y="6347767"/>
            <a:ext cx="5789542"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1"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Factors are on AQR  World, Pacific and USA universe from left to right.</a:t>
            </a:r>
            <a:br>
              <a:rPr kumimoji="0" lang="en-GB" sz="800" b="0" i="1"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br>
            <a:r>
              <a:rPr kumimoji="0" lang="en-GB" sz="800" b="0" i="1"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Size (SMB), Value (HML), Momentum (UMD), Quality (QMJ) and Betting against Beta (BAB). *indicates that the estimated coefficient is different from zero with a probability of 90%, ** with a probability of 95% and *** with a probability of 99%</a:t>
            </a:r>
          </a:p>
        </p:txBody>
      </p:sp>
    </p:spTree>
    <p:extLst>
      <p:ext uri="{BB962C8B-B14F-4D97-AF65-F5344CB8AC3E}">
        <p14:creationId xmlns:p14="http://schemas.microsoft.com/office/powerpoint/2010/main" val="129121474"/>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521C7E5D-7103-9430-A31E-241561868F5C}"/>
              </a:ext>
            </a:extLst>
          </p:cNvPr>
          <p:cNvGraphicFramePr>
            <a:graphicFrameLocks noGrp="1"/>
          </p:cNvGraphicFramePr>
          <p:nvPr/>
        </p:nvGraphicFramePr>
        <p:xfrm>
          <a:off x="5272825" y="2879816"/>
          <a:ext cx="4642013" cy="2910629"/>
        </p:xfrm>
        <a:graphic>
          <a:graphicData uri="http://schemas.openxmlformats.org/drawingml/2006/table">
            <a:tbl>
              <a:tblPr/>
              <a:tblGrid>
                <a:gridCol w="2290107">
                  <a:extLst>
                    <a:ext uri="{9D8B030D-6E8A-4147-A177-3AD203B41FA5}">
                      <a16:colId xmlns:a16="http://schemas.microsoft.com/office/drawing/2014/main" val="954170401"/>
                    </a:ext>
                  </a:extLst>
                </a:gridCol>
                <a:gridCol w="1044346">
                  <a:extLst>
                    <a:ext uri="{9D8B030D-6E8A-4147-A177-3AD203B41FA5}">
                      <a16:colId xmlns:a16="http://schemas.microsoft.com/office/drawing/2014/main" val="1171537825"/>
                    </a:ext>
                  </a:extLst>
                </a:gridCol>
                <a:gridCol w="1307560">
                  <a:extLst>
                    <a:ext uri="{9D8B030D-6E8A-4147-A177-3AD203B41FA5}">
                      <a16:colId xmlns:a16="http://schemas.microsoft.com/office/drawing/2014/main" val="2177258708"/>
                    </a:ext>
                  </a:extLst>
                </a:gridCol>
              </a:tblGrid>
              <a:tr h="879275">
                <a:tc>
                  <a:txBody>
                    <a:bodyPr/>
                    <a:lstStyle/>
                    <a:p>
                      <a:pPr algn="ctr" fontAlgn="ctr"/>
                      <a:r>
                        <a:rPr lang="nb-NO" sz="1400" b="0" i="0" u="none" strike="noStrike" dirty="0">
                          <a:effectLst/>
                          <a:latin typeface="Avenir Next LT Pro" panose="020B0504020202020204" pitchFamily="34" charset="0"/>
                        </a:rPr>
                        <a:t>Emerging markets           Nov 2009 - Aug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GB" sz="1600" b="0" i="0" u="none" strike="noStrike">
                          <a:effectLst/>
                          <a:latin typeface="Avenir Next LT Pro" panose="020B0504020202020204" pitchFamily="34" charset="0"/>
                        </a:rPr>
                        <a:t>Tracking error attribution vs. </a:t>
                      </a:r>
                      <a:r>
                        <a:rPr lang="en-GB" sz="1600" b="1" i="0" u="sng" strike="noStrike">
                          <a:effectLst/>
                          <a:latin typeface="Avenir Next LT Pro" panose="020B0504020202020204" pitchFamily="34" charset="0"/>
                        </a:rPr>
                        <a:t>Parent Index</a:t>
                      </a:r>
                      <a:endParaRPr lang="en-GB" sz="1600" b="0" i="0" u="none" strike="noStrike">
                        <a:effectLst/>
                        <a:latin typeface="Avenir Next LT Pro" panose="020B05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4094374585"/>
                  </a:ext>
                </a:extLst>
              </a:tr>
              <a:tr h="536114">
                <a:tc>
                  <a:txBody>
                    <a:bodyPr/>
                    <a:lstStyle/>
                    <a:p>
                      <a:pPr algn="ctr" fontAlgn="ctr"/>
                      <a:r>
                        <a:rPr lang="en-GB" sz="1800" b="1" i="1" u="none" strike="noStrike">
                          <a:solidFill>
                            <a:srgbClr val="000000"/>
                          </a:solidFill>
                          <a:effectLst/>
                          <a:latin typeface="Avenir Next LT Pro" panose="020B0504020202020204" pitchFamily="34" charset="0"/>
                        </a:rPr>
                        <a:t>Risk factor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a:solidFill>
                            <a:srgbClr val="000000"/>
                          </a:solidFill>
                          <a:effectLst/>
                          <a:latin typeface="Avenir Next LT Pro" panose="020B0504020202020204" pitchFamily="34" charset="0"/>
                        </a:rPr>
                        <a:t>TCR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a:solidFill>
                            <a:srgbClr val="000000"/>
                          </a:solidFill>
                          <a:effectLst/>
                          <a:latin typeface="Avenir Next LT Pro" panose="020B0504020202020204" pitchFamily="34" charset="0"/>
                        </a:rPr>
                        <a:t>PCR</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3746989"/>
                  </a:ext>
                </a:extLst>
              </a:tr>
              <a:tr h="296044">
                <a:tc>
                  <a:txBody>
                    <a:bodyPr/>
                    <a:lstStyle/>
                    <a:p>
                      <a:pPr algn="ctr" fontAlgn="b"/>
                      <a:r>
                        <a:rPr lang="en-GB" sz="1600" b="0" i="0" u="none" strike="noStrike" dirty="0">
                          <a:solidFill>
                            <a:srgbClr val="000000"/>
                          </a:solidFill>
                          <a:effectLst/>
                          <a:latin typeface="Avenir Next LT Pro" panose="020B0504020202020204" pitchFamily="34" charset="0"/>
                        </a:rPr>
                        <a:t>Market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500" b="0" i="0" u="none" strike="noStrike">
                          <a:effectLst/>
                          <a:latin typeface="+mj-lt"/>
                        </a:rPr>
                        <a:t>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500" b="0" i="0" u="none" strike="noStrike">
                          <a:effectLst/>
                          <a:latin typeface="+mj-lt"/>
                        </a:rPr>
                        <a:t>14.1%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44691256"/>
                  </a:ext>
                </a:extLst>
              </a:tr>
              <a:tr h="299799">
                <a:tc>
                  <a:txBody>
                    <a:bodyPr/>
                    <a:lstStyle/>
                    <a:p>
                      <a:pPr algn="ctr" fontAlgn="b"/>
                      <a:r>
                        <a:rPr lang="en-GB" sz="1600" b="1" i="0" u="none" strike="noStrike" dirty="0">
                          <a:solidFill>
                            <a:srgbClr val="000000"/>
                          </a:solidFill>
                          <a:effectLst/>
                          <a:latin typeface="Avenir Next LT Pro" panose="020B0504020202020204" pitchFamily="34" charset="0"/>
                        </a:rPr>
                        <a:t>Indirect exposure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GB" sz="1500" b="1" i="0" u="none" strike="noStrike">
                          <a:effectLst/>
                          <a:latin typeface="+mj-lt"/>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D9D9D9"/>
                    </a:solidFill>
                  </a:tcPr>
                </a:tc>
                <a:tc>
                  <a:txBody>
                    <a:bodyPr/>
                    <a:lstStyle/>
                    <a:p>
                      <a:pPr algn="ctr" fontAlgn="b"/>
                      <a:r>
                        <a:rPr lang="en-GB" sz="1500" b="1" i="0" u="none" strike="noStrike" dirty="0">
                          <a:effectLst/>
                          <a:latin typeface="+mj-lt"/>
                        </a:rPr>
                        <a:t>46.2%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452502485"/>
                  </a:ext>
                </a:extLst>
              </a:tr>
              <a:tr h="299799">
                <a:tc>
                  <a:txBody>
                    <a:bodyPr/>
                    <a:lstStyle/>
                    <a:p>
                      <a:pPr algn="ctr" fontAlgn="b"/>
                      <a:r>
                        <a:rPr lang="en-GB" sz="1600" b="0" i="0" u="none" strike="noStrike">
                          <a:solidFill>
                            <a:srgbClr val="000000"/>
                          </a:solidFill>
                          <a:effectLst/>
                          <a:latin typeface="Avenir Next LT Pro" panose="020B0504020202020204" pitchFamily="34" charset="0"/>
                        </a:rPr>
                        <a:t>Sector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500" b="0" i="0" u="none" strike="noStrike">
                          <a:effectLst/>
                          <a:latin typeface="+mj-lt"/>
                        </a:rPr>
                        <a:t>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a:txBody>
                    <a:bodyPr/>
                    <a:lstStyle/>
                    <a:p>
                      <a:pPr algn="ctr" fontAlgn="b"/>
                      <a:r>
                        <a:rPr lang="en-GB" sz="1500" b="0" i="0" u="none" strike="noStrike">
                          <a:effectLst/>
                          <a:latin typeface="+mj-lt"/>
                        </a:rPr>
                        <a:t>12.4%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66015652"/>
                  </a:ext>
                </a:extLst>
              </a:tr>
              <a:tr h="299799">
                <a:tc>
                  <a:txBody>
                    <a:bodyPr/>
                    <a:lstStyle/>
                    <a:p>
                      <a:pPr algn="ctr" fontAlgn="b"/>
                      <a:r>
                        <a:rPr lang="en-GB" sz="1600" b="0" i="0" u="none" strike="noStrike">
                          <a:solidFill>
                            <a:srgbClr val="000000"/>
                          </a:solidFill>
                          <a:effectLst/>
                          <a:latin typeface="Avenir Next LT Pro" panose="020B0504020202020204" pitchFamily="34" charset="0"/>
                        </a:rPr>
                        <a:t>Residuals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500" b="0" i="0" u="none" strike="noStrike">
                          <a:effectLst/>
                          <a:latin typeface="+mj-lt"/>
                        </a:rPr>
                        <a:t>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500" b="0" i="0" u="none" strike="noStrike">
                          <a:effectLst/>
                          <a:latin typeface="+mj-lt"/>
                        </a:rPr>
                        <a:t>27.3%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52166232"/>
                  </a:ext>
                </a:extLst>
              </a:tr>
              <a:tr h="299799">
                <a:tc>
                  <a:txBody>
                    <a:bodyPr/>
                    <a:lstStyle/>
                    <a:p>
                      <a:pPr algn="ctr" fontAlgn="b"/>
                      <a:r>
                        <a:rPr lang="en-GB" sz="1600" b="0" i="1" u="none" strike="noStrike">
                          <a:solidFill>
                            <a:srgbClr val="000000"/>
                          </a:solidFill>
                          <a:effectLst/>
                          <a:latin typeface="Avenir Next LT Pro" panose="020B0504020202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500" b="0" i="0" u="none" strike="noStrike">
                          <a:effectLst/>
                          <a:latin typeface="+mj-lt"/>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500" b="0" i="0" u="none" strike="noStrike" dirty="0">
                          <a:effectLst/>
                          <a:latin typeface="+mj-lt"/>
                        </a:rPr>
                        <a:t>100.0%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0938806"/>
                  </a:ext>
                </a:extLst>
              </a:tr>
            </a:tbl>
          </a:graphicData>
        </a:graphic>
      </p:graphicFrame>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387823" y="620003"/>
            <a:ext cx="8500995" cy="421988"/>
          </a:xfrm>
        </p:spPr>
        <p:txBody>
          <a:bodyPr/>
          <a:lstStyle/>
          <a:p>
            <a:r>
              <a:rPr lang="en-US" cap="all" dirty="0"/>
              <a:t>LBRTY® USA PORTFOLIO SECTOR allocation</a:t>
            </a:r>
            <a:endParaRPr lang="en-GB" dirty="0"/>
          </a:p>
        </p:txBody>
      </p:sp>
      <p:sp>
        <p:nvSpPr>
          <p:cNvPr id="2" name="TextBox 1">
            <a:extLst>
              <a:ext uri="{FF2B5EF4-FFF2-40B4-BE49-F238E27FC236}">
                <a16:creationId xmlns:a16="http://schemas.microsoft.com/office/drawing/2014/main" id="{61214FBE-65E3-9934-A50E-DE5840E72C5E}"/>
              </a:ext>
            </a:extLst>
          </p:cNvPr>
          <p:cNvSpPr txBox="1"/>
          <p:nvPr/>
        </p:nvSpPr>
        <p:spPr>
          <a:xfrm>
            <a:off x="7145056" y="5764431"/>
            <a:ext cx="2743200" cy="223805"/>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venir Next LT Pro"/>
                <a:ea typeface="MS PGothic" panose="020B0600070205080204" pitchFamily="34" charset="-128"/>
              </a:rPr>
              <a:t>Source: TOBAM, Bloomberg LP</a:t>
            </a:r>
            <a:endParaRPr kumimoji="0" lang="en-GB" sz="800" b="0" i="1" u="none" strike="noStrike" kern="1200" cap="none" spc="0" normalizeH="0" baseline="0" noProof="0" dirty="0">
              <a:ln>
                <a:noFill/>
              </a:ln>
              <a:solidFill>
                <a:srgbClr val="000000"/>
              </a:solidFill>
              <a:effectLst/>
              <a:uLnTx/>
              <a:uFillTx/>
              <a:latin typeface="Avenir Next LT Pro"/>
              <a:ea typeface="MS PGothic" panose="020B0600070205080204" pitchFamily="34" charset="-128"/>
            </a:endParaRPr>
          </a:p>
        </p:txBody>
      </p:sp>
      <p:sp>
        <p:nvSpPr>
          <p:cNvPr id="4" name="TextBox 3">
            <a:extLst>
              <a:ext uri="{FF2B5EF4-FFF2-40B4-BE49-F238E27FC236}">
                <a16:creationId xmlns:a16="http://schemas.microsoft.com/office/drawing/2014/main" id="{8EB914CD-86D7-CB82-ADEB-8B4150AE7D6A}"/>
              </a:ext>
            </a:extLst>
          </p:cNvPr>
          <p:cNvSpPr txBox="1"/>
          <p:nvPr/>
        </p:nvSpPr>
        <p:spPr>
          <a:xfrm>
            <a:off x="632847" y="2376821"/>
            <a:ext cx="4087452" cy="523220"/>
          </a:xfrm>
          <a:prstGeom prst="rect">
            <a:avLst/>
          </a:prstGeom>
          <a:solidFill>
            <a:schemeClr val="bg1"/>
          </a:solidFill>
        </p:spPr>
        <p:txBody>
          <a:bodyPr wrap="square">
            <a:spAutoFit/>
          </a:bodyPr>
          <a:lstStyle/>
          <a:p>
            <a:pPr marL="342900" marR="0" lvl="0" indent="-342900" algn="l" defTabSz="889385" rtl="0" eaLnBrk="0" fontAlgn="base" latinLnBrk="0" hangingPunct="0">
              <a:lnSpc>
                <a:spcPct val="100000"/>
              </a:lnSpc>
              <a:spcBef>
                <a:spcPct val="0"/>
              </a:spcBef>
              <a:spcAft>
                <a:spcPct val="0"/>
              </a:spcAft>
              <a:buClr>
                <a:srgbClr val="4482F4"/>
              </a:buClr>
              <a:buSzTx/>
              <a:buFont typeface="Arial" panose="020B0604020202020204" pitchFamily="34" charset="0"/>
              <a:buChar char="•"/>
              <a:tabLst/>
              <a:defRPr/>
            </a:pPr>
            <a:r>
              <a:rPr kumimoji="0" lang="en-GB" sz="1400" b="1" i="0" u="none" strike="noStrike" kern="1200" cap="none" spc="0" normalizeH="0" baseline="0" noProof="0" dirty="0">
                <a:ln>
                  <a:noFill/>
                </a:ln>
                <a:solidFill>
                  <a:srgbClr val="000000"/>
                </a:solidFill>
                <a:effectLst/>
                <a:uLnTx/>
                <a:uFillTx/>
                <a:latin typeface="Avenir Next LT Pro" panose="020B0504020202020204" pitchFamily="34" charset="0"/>
                <a:ea typeface="MS PGothic" panose="020B0600070205080204" pitchFamily="34" charset="-128"/>
              </a:rPr>
              <a:t>Allocation by Sector – LBRTY® USA strategy vs parent index  </a:t>
            </a:r>
            <a:r>
              <a:rPr kumimoji="0" lang="en-GB" sz="1400" b="0" i="0" u="none" strike="noStrike" kern="1200" cap="none" spc="0" normalizeH="0" baseline="0" noProof="0" dirty="0">
                <a:ln>
                  <a:noFill/>
                </a:ln>
                <a:solidFill>
                  <a:srgbClr val="000000"/>
                </a:solidFill>
                <a:effectLst/>
                <a:uLnTx/>
                <a:uFillTx/>
                <a:latin typeface="Avenir Next LT Pro" panose="020B0504020202020204" pitchFamily="34" charset="0"/>
                <a:ea typeface="MS PGothic" panose="020B0600070205080204" pitchFamily="34" charset="-128"/>
              </a:rPr>
              <a:t>August 2024</a:t>
            </a:r>
          </a:p>
        </p:txBody>
      </p:sp>
      <p:sp>
        <p:nvSpPr>
          <p:cNvPr id="12" name="TextBox 11">
            <a:extLst>
              <a:ext uri="{FF2B5EF4-FFF2-40B4-BE49-F238E27FC236}">
                <a16:creationId xmlns:a16="http://schemas.microsoft.com/office/drawing/2014/main" id="{A3ED9687-C383-6C94-A399-01EC8FAB648E}"/>
              </a:ext>
            </a:extLst>
          </p:cNvPr>
          <p:cNvSpPr txBox="1"/>
          <p:nvPr/>
        </p:nvSpPr>
        <p:spPr>
          <a:xfrm>
            <a:off x="5422536" y="2376821"/>
            <a:ext cx="4087452" cy="307777"/>
          </a:xfrm>
          <a:prstGeom prst="rect">
            <a:avLst/>
          </a:prstGeom>
          <a:solidFill>
            <a:schemeClr val="bg1"/>
          </a:solidFill>
        </p:spPr>
        <p:txBody>
          <a:bodyPr wrap="square">
            <a:spAutoFit/>
          </a:bodyPr>
          <a:lstStyle/>
          <a:p>
            <a:pPr marL="342900" marR="0" lvl="0" indent="-342900" algn="l" defTabSz="889385" rtl="0" eaLnBrk="0" fontAlgn="base" latinLnBrk="0" hangingPunct="0">
              <a:lnSpc>
                <a:spcPct val="100000"/>
              </a:lnSpc>
              <a:spcBef>
                <a:spcPct val="0"/>
              </a:spcBef>
              <a:spcAft>
                <a:spcPct val="0"/>
              </a:spcAft>
              <a:buClr>
                <a:srgbClr val="4482F4"/>
              </a:buClr>
              <a:buSzTx/>
              <a:buFont typeface="Arial" panose="020B0604020202020204" pitchFamily="34" charset="0"/>
              <a:buChar char="•"/>
              <a:tabLst/>
              <a:defRPr/>
            </a:pPr>
            <a:r>
              <a:rPr kumimoji="0" lang="en-GB" sz="1400" b="1" i="0" u="none" strike="noStrike" kern="1200" cap="none" spc="0" normalizeH="0" baseline="0" noProof="0" dirty="0">
                <a:ln>
                  <a:noFill/>
                </a:ln>
                <a:solidFill>
                  <a:srgbClr val="000000"/>
                </a:solidFill>
                <a:effectLst/>
                <a:uLnTx/>
                <a:uFillTx/>
                <a:latin typeface="Avenir Next LT Pro" panose="020B0504020202020204" pitchFamily="34" charset="0"/>
                <a:ea typeface="MS PGothic" panose="020B0600070205080204" pitchFamily="34" charset="-128"/>
              </a:rPr>
              <a:t>LBRTY® USA: TE attribution vs. index</a:t>
            </a:r>
            <a:endParaRPr kumimoji="0" lang="en-GB" sz="1400" b="0" i="0" u="none" strike="noStrike" kern="1200" cap="none" spc="0" normalizeH="0" baseline="0" noProof="0" dirty="0">
              <a:ln>
                <a:noFill/>
              </a:ln>
              <a:solidFill>
                <a:srgbClr val="000000"/>
              </a:solidFill>
              <a:effectLst/>
              <a:uLnTx/>
              <a:uFillTx/>
              <a:latin typeface="Avenir Next LT Pro" panose="020B0504020202020204" pitchFamily="34" charset="0"/>
              <a:ea typeface="MS PGothic" panose="020B0600070205080204" pitchFamily="34" charset="-128"/>
            </a:endParaRPr>
          </a:p>
        </p:txBody>
      </p:sp>
      <p:sp>
        <p:nvSpPr>
          <p:cNvPr id="6" name="TextBox 5">
            <a:extLst>
              <a:ext uri="{FF2B5EF4-FFF2-40B4-BE49-F238E27FC236}">
                <a16:creationId xmlns:a16="http://schemas.microsoft.com/office/drawing/2014/main" id="{9762AC89-7519-B43C-84DA-FEC6D3FFF3DB}"/>
              </a:ext>
            </a:extLst>
          </p:cNvPr>
          <p:cNvSpPr txBox="1"/>
          <p:nvPr/>
        </p:nvSpPr>
        <p:spPr>
          <a:xfrm>
            <a:off x="0" y="7160758"/>
            <a:ext cx="9510593" cy="479940"/>
          </a:xfrm>
          <a:prstGeom prst="rect">
            <a:avLst/>
          </a:prstGeom>
          <a:noFill/>
        </p:spPr>
        <p:txBody>
          <a:bodyPr wrap="square">
            <a:spAutoFit/>
          </a:bodyPr>
          <a:lstStyle/>
          <a:p>
            <a:pPr marL="28575" marR="0" lvl="0" indent="0" algn="just" defTabSz="914400" rtl="0" eaLnBrk="0" fontAlgn="base" latinLnBrk="0" hangingPunct="0">
              <a:lnSpc>
                <a:spcPct val="107000"/>
              </a:lnSpc>
              <a:spcBef>
                <a:spcPct val="0"/>
              </a:spcBef>
              <a:spcAft>
                <a:spcPts val="800"/>
              </a:spcAft>
              <a:buClrTx/>
              <a:buSzTx/>
              <a:buFontTx/>
              <a:buNone/>
              <a:tabLst/>
              <a:defRPr/>
            </a:pPr>
            <a:r>
              <a:rPr kumimoji="0" lang="en-GB" sz="800" b="0" i="1" u="none" strike="noStrike" kern="1200" cap="none" spc="0" normalizeH="0" baseline="0" noProof="0" dirty="0">
                <a:ln>
                  <a:noFill/>
                </a:ln>
                <a:solidFill>
                  <a:srgbClr val="000000"/>
                </a:solidFill>
                <a:effectLst/>
                <a:uLnTx/>
                <a:uFillTx/>
                <a:latin typeface="Avenir Next LT Pro" panose="020B0504020202020204" pitchFamily="34" charset="0"/>
                <a:ea typeface="MS PGothic" panose="020B0600070205080204" pitchFamily="34" charset="-128"/>
              </a:rPr>
              <a:t>The period covered is from August 2008 to August 2024. Source Bloomberg and TOBAM. </a:t>
            </a:r>
            <a:r>
              <a:rPr kumimoji="0" lang="en-GB" sz="800" b="0" i="1"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Returns reflect back tested data for the entire time provided. Back tested results are for information purposes only. They are intended to illustrate how the Strategy may have behaved had it been launched. Warning: Past performance is not an indicator or a guarantee of future performance. The value of your investment and income received from it can go down as well as up and you may not get back the full amount invested. Performance details provided are in reference index specific local currency</a:t>
            </a:r>
            <a:r>
              <a:rPr kumimoji="0" lang="en-GB" sz="800" b="0" i="0" u="none" strike="noStrike" kern="1200" cap="none" spc="0" normalizeH="0" baseline="0" noProof="0" dirty="0">
                <a:ln>
                  <a:noFill/>
                </a:ln>
                <a:solidFill>
                  <a:srgbClr val="FFFFFF"/>
                </a:solidFill>
                <a:effectLst/>
                <a:uLnTx/>
                <a:uFillTx/>
                <a:latin typeface="Avenir Next LT Pro" panose="020B0504020202020204" pitchFamily="34" charset="0"/>
                <a:ea typeface="MS PGothic" panose="020B0600070205080204" pitchFamily="34" charset="-128"/>
              </a:rPr>
              <a:t>.</a:t>
            </a:r>
            <a:endParaRPr kumimoji="0" lang="en-GB" sz="800" b="0" i="1" u="none" strike="noStrike" kern="1200" cap="none" spc="0" normalizeH="0" baseline="0" noProof="0" dirty="0">
              <a:ln>
                <a:noFill/>
              </a:ln>
              <a:solidFill>
                <a:srgbClr val="000000"/>
              </a:solidFill>
              <a:effectLst/>
              <a:uLnTx/>
              <a:uFillTx/>
              <a:latin typeface="Avenir Next LT Pro" panose="020B0504020202020204" pitchFamily="34" charset="0"/>
              <a:ea typeface="MS PGothic" panose="020B0600070205080204" pitchFamily="34" charset="-128"/>
            </a:endParaRPr>
          </a:p>
        </p:txBody>
      </p:sp>
      <p:sp>
        <p:nvSpPr>
          <p:cNvPr id="5" name="TextBox 4">
            <a:extLst>
              <a:ext uri="{FF2B5EF4-FFF2-40B4-BE49-F238E27FC236}">
                <a16:creationId xmlns:a16="http://schemas.microsoft.com/office/drawing/2014/main" id="{DD8C14DA-AB29-C7F2-594B-770044A220C5}"/>
              </a:ext>
            </a:extLst>
          </p:cNvPr>
          <p:cNvSpPr txBox="1"/>
          <p:nvPr/>
        </p:nvSpPr>
        <p:spPr>
          <a:xfrm>
            <a:off x="737384" y="1153056"/>
            <a:ext cx="8237650" cy="1077218"/>
          </a:xfrm>
          <a:prstGeom prst="rect">
            <a:avLst/>
          </a:prstGeom>
          <a:noFill/>
        </p:spPr>
        <p:txBody>
          <a:bodyPr wrap="square">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Sector allocation does not explain well TOBAM LBRTY’s tracking error</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venir Next LT Pro" panose="020B0504020202020204" pitchFamily="34" charset="0"/>
                <a:ea typeface="MS PGothic" panose="020B0600070205080204" pitchFamily="34" charset="-128"/>
              </a:rPr>
              <a:t>Almost 50% of the Tracking error vs Parent Index is due to the reduction of exposure to authoritarian countries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highlight>
                <a:srgbClr val="FFFF00"/>
              </a:highlight>
              <a:uLnTx/>
              <a:uFillTx/>
              <a:latin typeface="Avenir Next LT Pro" panose="020B0504020202020204" pitchFamily="34" charset="0"/>
              <a:ea typeface="MS PGothic" panose="020B0600070205080204" pitchFamily="34" charset="-128"/>
              <a:cs typeface="+mn-cs"/>
            </a:endParaRPr>
          </a:p>
        </p:txBody>
      </p:sp>
      <p:pic>
        <p:nvPicPr>
          <p:cNvPr id="13" name="Picture 12">
            <a:extLst>
              <a:ext uri="{FF2B5EF4-FFF2-40B4-BE49-F238E27FC236}">
                <a16:creationId xmlns:a16="http://schemas.microsoft.com/office/drawing/2014/main" id="{96315AA6-3039-3497-D936-F37609151BD9}"/>
              </a:ext>
            </a:extLst>
          </p:cNvPr>
          <p:cNvPicPr>
            <a:picLocks noChangeAspect="1"/>
          </p:cNvPicPr>
          <p:nvPr/>
        </p:nvPicPr>
        <p:blipFill>
          <a:blip r:embed="rId2"/>
          <a:stretch>
            <a:fillRect/>
          </a:stretch>
        </p:blipFill>
        <p:spPr>
          <a:xfrm>
            <a:off x="632847" y="2967850"/>
            <a:ext cx="4301242" cy="3394108"/>
          </a:xfrm>
          <a:prstGeom prst="rect">
            <a:avLst/>
          </a:prstGeom>
        </p:spPr>
      </p:pic>
    </p:spTree>
    <p:extLst>
      <p:ext uri="{BB962C8B-B14F-4D97-AF65-F5344CB8AC3E}">
        <p14:creationId xmlns:p14="http://schemas.microsoft.com/office/powerpoint/2010/main" val="1113907135"/>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915EA-0089-410E-DFD2-359BAB6BF180}"/>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C986FDD-6CE5-9E4B-C0EB-32609564901D}"/>
              </a:ext>
            </a:extLst>
          </p:cNvPr>
          <p:cNvSpPr>
            <a:spLocks noGrp="1"/>
          </p:cNvSpPr>
          <p:nvPr>
            <p:ph type="body" sz="quarter" idx="16"/>
          </p:nvPr>
        </p:nvSpPr>
        <p:spPr>
          <a:xfrm>
            <a:off x="412148" y="671072"/>
            <a:ext cx="8781279" cy="6797858"/>
          </a:xfrm>
        </p:spPr>
        <p:txBody>
          <a:bodyPr/>
          <a:lstStyle/>
          <a:p>
            <a:pPr marL="458055" indent="-458055">
              <a:lnSpc>
                <a:spcPct val="350000"/>
              </a:lnSpc>
              <a:buClr>
                <a:srgbClr val="F38B30"/>
              </a:buClr>
              <a:buSzPct val="350000"/>
            </a:pPr>
            <a:r>
              <a:rPr lang="en-GB" sz="1691" dirty="0"/>
              <a:t> </a:t>
            </a:r>
            <a:r>
              <a:rPr lang="en-GB" sz="1691" dirty="0">
                <a:sym typeface="Helvetica Neue Medium"/>
              </a:rPr>
              <a:t>Introduction to TOBAM and Anti-Benchmark</a:t>
            </a:r>
          </a:p>
          <a:p>
            <a:pPr marL="458055" indent="-458055">
              <a:lnSpc>
                <a:spcPct val="350000"/>
              </a:lnSpc>
              <a:buClr>
                <a:srgbClr val="34BE54"/>
              </a:buClr>
              <a:buSzPct val="350000"/>
            </a:pPr>
            <a:r>
              <a:rPr lang="fr-FR" sz="1691" dirty="0"/>
              <a:t>TOBAM Product </a:t>
            </a:r>
            <a:r>
              <a:rPr lang="fr-FR" sz="1691" dirty="0" err="1"/>
              <a:t>Offering</a:t>
            </a:r>
            <a:endParaRPr lang="fr-FR" sz="1691" dirty="0"/>
          </a:p>
          <a:p>
            <a:pPr marL="458055" indent="-458055">
              <a:lnSpc>
                <a:spcPct val="350000"/>
              </a:lnSpc>
              <a:buClr>
                <a:srgbClr val="34BE54"/>
              </a:buClr>
              <a:buSzPct val="350000"/>
            </a:pPr>
            <a:endParaRPr lang="fr-FR" sz="1691" dirty="0"/>
          </a:p>
          <a:p>
            <a:pPr marL="458055" indent="-458055">
              <a:lnSpc>
                <a:spcPct val="350000"/>
              </a:lnSpc>
              <a:buClr>
                <a:srgbClr val="34BE54"/>
              </a:buClr>
              <a:buSzPct val="350000"/>
            </a:pPr>
            <a:endParaRPr lang="en-GB" sz="1691" dirty="0"/>
          </a:p>
          <a:p>
            <a:pPr marL="458055" indent="-458055">
              <a:lnSpc>
                <a:spcPct val="350000"/>
              </a:lnSpc>
              <a:buClr>
                <a:srgbClr val="4482F4"/>
              </a:buClr>
              <a:buSzPct val="350000"/>
            </a:pPr>
            <a:endParaRPr lang="en-GB" sz="1691" dirty="0"/>
          </a:p>
          <a:p>
            <a:pPr marL="458055" indent="-458055">
              <a:lnSpc>
                <a:spcPct val="350000"/>
              </a:lnSpc>
              <a:buClr>
                <a:srgbClr val="4482F4"/>
              </a:buClr>
              <a:buSzPct val="350000"/>
            </a:pPr>
            <a:r>
              <a:rPr lang="en-GB" sz="1691" dirty="0"/>
              <a:t>Conclusion</a:t>
            </a:r>
          </a:p>
          <a:p>
            <a:pPr marL="458055" indent="-458055">
              <a:lnSpc>
                <a:spcPct val="350000"/>
              </a:lnSpc>
              <a:buClr>
                <a:srgbClr val="FF7005"/>
              </a:buClr>
              <a:buSzPct val="350000"/>
            </a:pPr>
            <a:r>
              <a:rPr lang="en-GB" sz="1691" dirty="0"/>
              <a:t> Appendix</a:t>
            </a:r>
          </a:p>
        </p:txBody>
      </p:sp>
      <p:sp>
        <p:nvSpPr>
          <p:cNvPr id="2" name="Rectangle 1">
            <a:extLst>
              <a:ext uri="{FF2B5EF4-FFF2-40B4-BE49-F238E27FC236}">
                <a16:creationId xmlns:a16="http://schemas.microsoft.com/office/drawing/2014/main" id="{2959535E-FD06-8A23-D44A-7F6BD32849B3}"/>
              </a:ext>
            </a:extLst>
          </p:cNvPr>
          <p:cNvSpPr/>
          <p:nvPr/>
        </p:nvSpPr>
        <p:spPr>
          <a:xfrm>
            <a:off x="1993446" y="3477583"/>
            <a:ext cx="5618682" cy="1184836"/>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5901" tIns="42950" rIns="85901" bIns="42950" numCol="1" spcCol="0" rtlCol="0" fromWordArt="0" anchor="ctr" anchorCtr="0" forceAA="0" compatLnSpc="1">
            <a:prstTxWarp prst="textNoShape">
              <a:avLst/>
            </a:prstTxWarp>
            <a:noAutofit/>
          </a:bodyPr>
          <a:lstStyle/>
          <a:p>
            <a:pPr marL="285750" indent="-285750" defTabSz="481153" eaLnBrk="1" fontAlgn="auto" hangingPunct="1">
              <a:spcBef>
                <a:spcPts val="0"/>
              </a:spcBef>
              <a:spcAft>
                <a:spcPts val="0"/>
              </a:spcAft>
              <a:buClr>
                <a:srgbClr val="34BE54"/>
              </a:buClr>
              <a:buFont typeface="Arial" panose="020B0604020202020204" pitchFamily="34" charset="0"/>
              <a:buChar char="•"/>
              <a:defRPr/>
            </a:pPr>
            <a:r>
              <a:rPr lang="en-GB" sz="1503" b="1" dirty="0">
                <a:solidFill>
                  <a:srgbClr val="34BE54"/>
                </a:solidFill>
                <a:latin typeface="Avenir Next LT Pro"/>
              </a:rPr>
              <a:t>2023: LBRTY®</a:t>
            </a:r>
          </a:p>
          <a:p>
            <a:pPr marL="285750" marR="0" lvl="0" indent="-285750" algn="l" defTabSz="481153" rtl="0" eaLnBrk="1" fontAlgn="auto" latinLnBrk="0" hangingPunct="1">
              <a:lnSpc>
                <a:spcPct val="100000"/>
              </a:lnSpc>
              <a:spcBef>
                <a:spcPts val="0"/>
              </a:spcBef>
              <a:spcAft>
                <a:spcPts val="0"/>
              </a:spcAft>
              <a:buClr>
                <a:srgbClr val="34BE54"/>
              </a:buClr>
              <a:buSzTx/>
              <a:buFont typeface="Arial" panose="020B0604020202020204" pitchFamily="34" charset="0"/>
              <a:buChar char="•"/>
              <a:tabLst/>
              <a:defRPr/>
            </a:pPr>
            <a:endParaRPr kumimoji="0" lang="en-GB" sz="1503" b="1" i="0" u="none" strike="noStrike" kern="1200" cap="none" spc="0" normalizeH="0" baseline="0" noProof="0" dirty="0">
              <a:ln>
                <a:noFill/>
              </a:ln>
              <a:solidFill>
                <a:srgbClr val="34BE54"/>
              </a:solidFill>
              <a:effectLst/>
              <a:uLnTx/>
              <a:uFillTx/>
              <a:latin typeface="Avenir Next LT Pro"/>
              <a:ea typeface="+mn-ea"/>
              <a:cs typeface="+mn-cs"/>
            </a:endParaRP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r>
              <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Investment Philosophy – The case for Civil and Democratic Rights</a:t>
            </a: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r>
              <a:rPr kumimoji="0" lang="en-GB" sz="16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Measuring Civil and Democratic Rights and portfolio construction</a:t>
            </a: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r>
              <a:rPr kumimoji="0" lang="en-GB" sz="1600" i="0" u="none" strike="noStrike" kern="1200" cap="none" spc="0" normalizeH="0" baseline="0" noProof="0" dirty="0">
                <a:ln>
                  <a:noFill/>
                </a:ln>
                <a:solidFill>
                  <a:schemeClr val="tx1"/>
                </a:solidFill>
                <a:effectLst/>
                <a:uLnTx/>
                <a:uFillTx/>
                <a:latin typeface="Avenir Next LT Pro" panose="020B0504020202020204" pitchFamily="34" charset="0"/>
                <a:ea typeface="+mn-ea"/>
                <a:cs typeface="+mn-cs"/>
              </a:rPr>
              <a:t>Empirical results</a:t>
            </a: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r>
              <a:rPr lang="en-GB" sz="1600" dirty="0">
                <a:solidFill>
                  <a:srgbClr val="34BE54"/>
                </a:solidFill>
                <a:latin typeface="Avenir Next LT Pro" panose="020B0504020202020204" pitchFamily="34" charset="0"/>
              </a:rPr>
              <a:t>Products</a:t>
            </a:r>
            <a:endParaRPr kumimoji="0" lang="en-GB" sz="1600" i="0" u="none" strike="noStrike" kern="1200" cap="none" spc="0" normalizeH="0" baseline="0" noProof="0" dirty="0">
              <a:ln>
                <a:noFill/>
              </a:ln>
              <a:solidFill>
                <a:srgbClr val="34BE54"/>
              </a:solidFill>
              <a:effectLst/>
              <a:uLnTx/>
              <a:uFillTx/>
              <a:latin typeface="Avenir Next LT Pro" panose="020B0504020202020204" pitchFamily="34" charset="0"/>
              <a:ea typeface="+mn-ea"/>
              <a:cs typeface="+mn-cs"/>
            </a:endParaRP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endParaRPr kumimoji="0" lang="en-GB" sz="1600" b="1" i="0" u="none" strike="noStrike" kern="1200" cap="none" spc="0" normalizeH="0" baseline="0" noProof="0" dirty="0">
              <a:ln>
                <a:noFill/>
              </a:ln>
              <a:solidFill>
                <a:srgbClr val="34BE54"/>
              </a:solidFill>
              <a:effectLst/>
              <a:uLnTx/>
              <a:uFillTx/>
              <a:latin typeface="Avenir Next LT Pro" panose="020B0504020202020204" pitchFamily="34" charset="0"/>
              <a:ea typeface="+mn-ea"/>
              <a:cs typeface="+mn-cs"/>
            </a:endParaRPr>
          </a:p>
          <a:p>
            <a:pPr marL="785515" marR="0" lvl="1" indent="-285750" algn="l" defTabSz="481153" rtl="0" eaLnBrk="1" fontAlgn="auto" latinLnBrk="0" hangingPunct="1">
              <a:lnSpc>
                <a:spcPct val="100000"/>
              </a:lnSpc>
              <a:spcBef>
                <a:spcPts val="0"/>
              </a:spcBef>
              <a:spcAft>
                <a:spcPts val="0"/>
              </a:spcAft>
              <a:buClr>
                <a:srgbClr val="34BE54"/>
              </a:buClr>
              <a:buSzTx/>
              <a:buFont typeface="Wingdings" panose="05000000000000000000" pitchFamily="2" charset="2"/>
              <a:buChar char="ü"/>
              <a:tabLst/>
              <a:defRPr/>
            </a:pPr>
            <a:endParaRPr kumimoji="0" lang="en-GB" sz="1600" b="1" i="0" u="none" strike="noStrike" kern="1200" cap="none" spc="0" normalizeH="0" baseline="0" noProof="0" dirty="0">
              <a:ln>
                <a:noFill/>
              </a:ln>
              <a:solidFill>
                <a:srgbClr val="34BE54"/>
              </a:solidFill>
              <a:effectLst/>
              <a:uLnTx/>
              <a:uFillTx/>
              <a:latin typeface="Avenir Next LT Pro" panose="020B0504020202020204" pitchFamily="34" charset="0"/>
              <a:ea typeface="+mn-ea"/>
              <a:cs typeface="+mn-cs"/>
            </a:endParaRPr>
          </a:p>
          <a:p>
            <a:pPr marL="785515" marR="0" lvl="1" indent="-285750" algn="l" defTabSz="481153" rtl="0" eaLnBrk="1" fontAlgn="auto" latinLnBrk="0" hangingPunct="1">
              <a:lnSpc>
                <a:spcPct val="100000"/>
              </a:lnSpc>
              <a:spcBef>
                <a:spcPts val="0"/>
              </a:spcBef>
              <a:spcAft>
                <a:spcPts val="0"/>
              </a:spcAft>
              <a:buClr>
                <a:srgbClr val="34BE54"/>
              </a:buClr>
              <a:buSzTx/>
              <a:buFont typeface="Arial" panose="020B0604020202020204" pitchFamily="34" charset="0"/>
              <a:buChar char="•"/>
              <a:tabLst/>
              <a:defRPr/>
            </a:pPr>
            <a:endParaRPr kumimoji="0" lang="en-GB" sz="1503" b="1" i="0" u="none" strike="noStrike" kern="1200" cap="none" spc="0" normalizeH="0" baseline="0" noProof="0" dirty="0">
              <a:ln>
                <a:noFill/>
              </a:ln>
              <a:solidFill>
                <a:srgbClr val="34BE54"/>
              </a:solidFill>
              <a:effectLst/>
              <a:uLnTx/>
              <a:uFillTx/>
              <a:latin typeface="Avenir Next LT Pro"/>
              <a:ea typeface="+mn-ea"/>
              <a:cs typeface="+mn-cs"/>
            </a:endParaRPr>
          </a:p>
          <a:p>
            <a:pPr marL="285750" marR="0" lvl="0" indent="-285750" algn="l" defTabSz="481153" rtl="0" eaLnBrk="1" fontAlgn="auto" latinLnBrk="0" hangingPunct="1">
              <a:lnSpc>
                <a:spcPct val="100000"/>
              </a:lnSpc>
              <a:spcBef>
                <a:spcPts val="0"/>
              </a:spcBef>
              <a:spcAft>
                <a:spcPts val="0"/>
              </a:spcAft>
              <a:buClr>
                <a:srgbClr val="34BE54"/>
              </a:buClr>
              <a:buSzTx/>
              <a:buFont typeface="Arial" panose="020B0604020202020204" pitchFamily="34" charset="0"/>
              <a:buChar char="•"/>
              <a:tabLst/>
              <a:defRPr/>
            </a:pPr>
            <a:endParaRPr kumimoji="0" lang="en-GB" sz="1503" b="1" i="0" u="none" strike="noStrike" kern="1200" cap="none" spc="0" normalizeH="0" baseline="0" noProof="0" dirty="0">
              <a:ln>
                <a:noFill/>
              </a:ln>
              <a:solidFill>
                <a:srgbClr val="34BE54"/>
              </a:solidFill>
              <a:effectLst/>
              <a:uLnTx/>
              <a:uFillTx/>
              <a:latin typeface="Avenir Next LT Pro"/>
              <a:ea typeface="+mn-ea"/>
              <a:cs typeface="+mn-cs"/>
            </a:endParaRPr>
          </a:p>
        </p:txBody>
      </p:sp>
    </p:spTree>
    <p:extLst>
      <p:ext uri="{BB962C8B-B14F-4D97-AF65-F5344CB8AC3E}">
        <p14:creationId xmlns:p14="http://schemas.microsoft.com/office/powerpoint/2010/main" val="1306158333"/>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8168F4-932A-15B8-0F16-DF1ACC1E4BCB}"/>
              </a:ext>
            </a:extLst>
          </p:cNvPr>
          <p:cNvSpPr>
            <a:spLocks noGrp="1"/>
          </p:cNvSpPr>
          <p:nvPr>
            <p:ph type="title"/>
          </p:nvPr>
        </p:nvSpPr>
        <p:spPr>
          <a:xfrm>
            <a:off x="450235" y="571785"/>
            <a:ext cx="7742240" cy="507594"/>
          </a:xfrm>
        </p:spPr>
        <p:txBody>
          <a:bodyPr/>
          <a:lstStyle/>
          <a:p>
            <a:r>
              <a:rPr lang="en-US" cap="all" dirty="0"/>
              <a:t>Products</a:t>
            </a:r>
          </a:p>
        </p:txBody>
      </p:sp>
      <p:sp>
        <p:nvSpPr>
          <p:cNvPr id="5" name="Text Placeholder 4">
            <a:extLst>
              <a:ext uri="{FF2B5EF4-FFF2-40B4-BE49-F238E27FC236}">
                <a16:creationId xmlns:a16="http://schemas.microsoft.com/office/drawing/2014/main" id="{F702E822-EE41-C281-8AC5-E8FE78FA56D2}"/>
              </a:ext>
            </a:extLst>
          </p:cNvPr>
          <p:cNvSpPr>
            <a:spLocks noGrp="1"/>
          </p:cNvSpPr>
          <p:nvPr>
            <p:ph type="body" sz="quarter" idx="13"/>
          </p:nvPr>
        </p:nvSpPr>
        <p:spPr>
          <a:xfrm>
            <a:off x="450232" y="1459248"/>
            <a:ext cx="9143647" cy="4925857"/>
          </a:xfrm>
        </p:spPr>
        <p:txBody>
          <a:bodyPr/>
          <a:lstStyle/>
          <a:p>
            <a:pPr>
              <a:buClr>
                <a:schemeClr val="tx2"/>
              </a:buClr>
            </a:pPr>
            <a:r>
              <a:rPr lang="en-US" sz="1400" dirty="0"/>
              <a:t>On 03 July 2023, the TOBAM LBRTY </a:t>
            </a:r>
            <a:r>
              <a:rPr lang="en-US" sz="1400" b="1" dirty="0"/>
              <a:t>indices</a:t>
            </a:r>
            <a:r>
              <a:rPr lang="en-US" sz="1400" dirty="0"/>
              <a:t> were launched:</a:t>
            </a:r>
          </a:p>
          <a:p>
            <a:pPr marL="810070" lvl="1" indent="-285750">
              <a:buClr>
                <a:schemeClr val="tx2"/>
              </a:buClr>
            </a:pPr>
            <a:r>
              <a:rPr lang="en-US" sz="1400" dirty="0"/>
              <a:t>All World (Bloomberg ticker: LBRTYT)</a:t>
            </a:r>
          </a:p>
          <a:p>
            <a:pPr marL="810070" lvl="1" indent="-285750">
              <a:buClr>
                <a:schemeClr val="tx2"/>
              </a:buClr>
            </a:pPr>
            <a:r>
              <a:rPr lang="en-US" sz="1400" dirty="0"/>
              <a:t>All World ex USA (Bloomberg ticker: LBRTYXUT)</a:t>
            </a:r>
          </a:p>
          <a:p>
            <a:pPr marL="810070" lvl="1" indent="-285750">
              <a:buClr>
                <a:schemeClr val="tx2"/>
              </a:buClr>
            </a:pPr>
            <a:r>
              <a:rPr lang="en-US" sz="1400" dirty="0"/>
              <a:t>Emerging Markets (Bloomberg ticker: LBRTEMT) </a:t>
            </a:r>
          </a:p>
          <a:p>
            <a:pPr lvl="1" indent="0">
              <a:buClr>
                <a:schemeClr val="tx2"/>
              </a:buClr>
              <a:buNone/>
            </a:pPr>
            <a:endParaRPr lang="en-US" sz="1400" dirty="0"/>
          </a:p>
          <a:p>
            <a:pPr>
              <a:buClr>
                <a:schemeClr val="tx2"/>
              </a:buClr>
            </a:pPr>
            <a:r>
              <a:rPr lang="en-US" sz="1400" dirty="0"/>
              <a:t>On 31 July 2024, the TOBAM LBRTY US index was launched (Bloomberg ticker: LBRTYUST)</a:t>
            </a:r>
          </a:p>
          <a:p>
            <a:pPr lvl="1" indent="0">
              <a:buClr>
                <a:schemeClr val="tx2"/>
              </a:buClr>
              <a:buNone/>
            </a:pPr>
            <a:r>
              <a:rPr lang="en-US" sz="1400" dirty="0"/>
              <a:t>  </a:t>
            </a:r>
          </a:p>
          <a:p>
            <a:pPr algn="just">
              <a:buClr>
                <a:schemeClr val="tx2"/>
              </a:buClr>
            </a:pPr>
            <a:r>
              <a:rPr lang="en-US" sz="1400" dirty="0"/>
              <a:t>The tracking error constraint defined vs. whitelisted index is set at:</a:t>
            </a:r>
          </a:p>
          <a:p>
            <a:pPr marL="792754" lvl="1" indent="-268434" algn="just">
              <a:buClr>
                <a:schemeClr val="tx2"/>
              </a:buClr>
            </a:pPr>
            <a:r>
              <a:rPr lang="en-US" sz="1400" dirty="0"/>
              <a:t>10% of the parent index volatility for the </a:t>
            </a:r>
            <a:r>
              <a:rPr lang="en-US" sz="1400" b="1" dirty="0"/>
              <a:t>index </a:t>
            </a:r>
            <a:r>
              <a:rPr lang="en-US" sz="1400" dirty="0"/>
              <a:t>TOBAM LBRTY US, All World and All World ex USA</a:t>
            </a:r>
          </a:p>
          <a:p>
            <a:pPr marL="792754" lvl="1" indent="-268434" algn="just">
              <a:buClr>
                <a:schemeClr val="tx2"/>
              </a:buClr>
            </a:pPr>
            <a:r>
              <a:rPr lang="en-US" sz="1400" dirty="0"/>
              <a:t>20% of the parent index volatility for the </a:t>
            </a:r>
            <a:r>
              <a:rPr lang="en-US" sz="1400" b="1" dirty="0"/>
              <a:t>fund </a:t>
            </a:r>
            <a:r>
              <a:rPr lang="en-US" sz="1400" dirty="0"/>
              <a:t>TOBAM LBRTY All World and All World ex USA</a:t>
            </a:r>
          </a:p>
          <a:p>
            <a:pPr marL="792754" lvl="1" indent="-268434" algn="just">
              <a:buClr>
                <a:schemeClr val="tx2"/>
              </a:buClr>
            </a:pPr>
            <a:r>
              <a:rPr lang="en-US" sz="1400" dirty="0"/>
              <a:t>30% of the parent index volatility for TOBAM LBRTY EM</a:t>
            </a:r>
          </a:p>
          <a:p>
            <a:pPr lvl="1" indent="0" algn="just">
              <a:buClr>
                <a:schemeClr val="tx2"/>
              </a:buClr>
              <a:buNone/>
            </a:pPr>
            <a:endParaRPr lang="en-US" sz="1400" dirty="0"/>
          </a:p>
          <a:p>
            <a:pPr lvl="1" indent="0" algn="just">
              <a:buClr>
                <a:schemeClr val="tx2"/>
              </a:buClr>
              <a:buNone/>
            </a:pPr>
            <a:endParaRPr lang="en-US" sz="1400" dirty="0"/>
          </a:p>
          <a:p>
            <a:pPr algn="just">
              <a:buClr>
                <a:schemeClr val="tx2"/>
              </a:buClr>
            </a:pPr>
            <a:r>
              <a:rPr lang="en-US" sz="1400" dirty="0"/>
              <a:t>The capacity* of the TOBAM LBRTY as of 28 February 2023 is at: </a:t>
            </a:r>
          </a:p>
          <a:p>
            <a:pPr marL="810070" lvl="1" indent="-285750" algn="just">
              <a:buClr>
                <a:schemeClr val="tx2"/>
              </a:buClr>
            </a:pPr>
            <a:r>
              <a:rPr lang="en-US" sz="1400" dirty="0"/>
              <a:t>17.2%/17.3% for the TOBAM LBRTY All World index/fund respectively</a:t>
            </a:r>
          </a:p>
          <a:p>
            <a:pPr marL="810070" lvl="1" indent="-285750" algn="just">
              <a:buClr>
                <a:schemeClr val="tx2"/>
              </a:buClr>
            </a:pPr>
            <a:r>
              <a:rPr lang="en-US" sz="1400" dirty="0"/>
              <a:t>16.1%/15.6% for the TOBAM LBRTY All World ex USA index/fund respectively</a:t>
            </a:r>
          </a:p>
          <a:p>
            <a:pPr marL="810070" lvl="1" indent="-285750" algn="just">
              <a:buClr>
                <a:schemeClr val="tx2"/>
              </a:buClr>
            </a:pPr>
            <a:r>
              <a:rPr lang="en-US" sz="1400" dirty="0"/>
              <a:t>7.3% for the TOBAM LBRTY EM </a:t>
            </a:r>
          </a:p>
          <a:p>
            <a:pPr lvl="1" indent="0">
              <a:buClr>
                <a:schemeClr val="tx2"/>
              </a:buClr>
              <a:buNone/>
            </a:pPr>
            <a:endParaRPr lang="en-US" sz="1400" dirty="0"/>
          </a:p>
          <a:p>
            <a:pPr lvl="1" indent="0">
              <a:buClr>
                <a:schemeClr val="tx2"/>
              </a:buClr>
              <a:buNone/>
            </a:pPr>
            <a:endParaRPr lang="en-US" sz="1400" dirty="0"/>
          </a:p>
          <a:p>
            <a:pPr marL="792754" lvl="1" indent="-268434">
              <a:buClr>
                <a:schemeClr val="tx2"/>
              </a:buClr>
            </a:pPr>
            <a:endParaRPr lang="en-US" sz="1400" dirty="0"/>
          </a:p>
          <a:p>
            <a:pPr marL="792754" lvl="1" indent="-268434">
              <a:buClr>
                <a:schemeClr val="tx2"/>
              </a:buClr>
            </a:pPr>
            <a:endParaRPr lang="en-US" sz="1400" dirty="0"/>
          </a:p>
        </p:txBody>
      </p:sp>
      <p:sp>
        <p:nvSpPr>
          <p:cNvPr id="2" name="Espace réservé du numéro de diapositive 1">
            <a:extLst>
              <a:ext uri="{FF2B5EF4-FFF2-40B4-BE49-F238E27FC236}">
                <a16:creationId xmlns:a16="http://schemas.microsoft.com/office/drawing/2014/main" id="{51AD3B98-219A-43A3-8986-CCCE037395C6}"/>
              </a:ext>
            </a:extLst>
          </p:cNvPr>
          <p:cNvSpPr>
            <a:spLocks noGrp="1"/>
          </p:cNvSpPr>
          <p:nvPr>
            <p:ph type="sldNum" sz="quarter" idx="16"/>
          </p:nvPr>
        </p:nvSpPr>
        <p:spPr/>
        <p:txBody>
          <a:bodyPr/>
          <a:lstStyle/>
          <a:p>
            <a:pPr marL="0" marR="0" lvl="0" indent="0" algn="l" defTabSz="481153" rtl="0" eaLnBrk="1" fontAlgn="auto" latinLnBrk="0" hangingPunct="1">
              <a:lnSpc>
                <a:spcPct val="100000"/>
              </a:lnSpc>
              <a:spcBef>
                <a:spcPts val="0"/>
              </a:spcBef>
              <a:spcAft>
                <a:spcPts val="0"/>
              </a:spcAft>
              <a:buClrTx/>
              <a:buSzTx/>
              <a:buFontTx/>
              <a:buNone/>
              <a:tabLst/>
              <a:defRPr/>
            </a:pPr>
            <a:fld id="{355F9927-066A-4E42-B902-7FE3DF2732F9}" type="slidenum">
              <a:rPr kumimoji="0" lang="en-US" sz="939" b="0" i="0" u="none" strike="noStrike" kern="1200" cap="none" spc="0" normalizeH="0" baseline="0" noProof="0">
                <a:ln>
                  <a:noFill/>
                </a:ln>
                <a:solidFill>
                  <a:srgbClr val="4482F4"/>
                </a:solidFill>
                <a:effectLst/>
                <a:uLnTx/>
                <a:uFillTx/>
                <a:latin typeface="Avenir Next LT Pro" panose="020B0504020202020204" pitchFamily="34" charset="0"/>
                <a:ea typeface="MS PGothic" panose="020B0600070205080204" pitchFamily="34" charset="-128"/>
              </a:rPr>
              <a:pPr marL="0" marR="0" lvl="0" indent="0" algn="l" defTabSz="481153" rtl="0" eaLnBrk="1" fontAlgn="auto" latinLnBrk="0" hangingPunct="1">
                <a:lnSpc>
                  <a:spcPct val="100000"/>
                </a:lnSpc>
                <a:spcBef>
                  <a:spcPts val="0"/>
                </a:spcBef>
                <a:spcAft>
                  <a:spcPts val="0"/>
                </a:spcAft>
                <a:buClrTx/>
                <a:buSzTx/>
                <a:buFontTx/>
                <a:buNone/>
                <a:tabLst/>
                <a:defRPr/>
              </a:pPr>
              <a:t>65</a:t>
            </a:fld>
            <a:endParaRPr kumimoji="0" lang="en-US" sz="939" b="0" i="0" u="none" strike="noStrike" kern="1200" cap="none" spc="0" normalizeH="0" baseline="0" noProof="0">
              <a:ln>
                <a:noFill/>
              </a:ln>
              <a:solidFill>
                <a:srgbClr val="4482F4"/>
              </a:solidFill>
              <a:effectLst/>
              <a:uLnTx/>
              <a:uFillTx/>
              <a:latin typeface="Avenir Next LT Pro" panose="020B0504020202020204" pitchFamily="34" charset="0"/>
              <a:ea typeface="MS PGothic" panose="020B0600070205080204" pitchFamily="34" charset="-128"/>
            </a:endParaRPr>
          </a:p>
        </p:txBody>
      </p:sp>
      <p:sp>
        <p:nvSpPr>
          <p:cNvPr id="7" name="TextBox 6">
            <a:extLst>
              <a:ext uri="{FF2B5EF4-FFF2-40B4-BE49-F238E27FC236}">
                <a16:creationId xmlns:a16="http://schemas.microsoft.com/office/drawing/2014/main" id="{038A90AB-7C98-5DD3-89E3-53EFD9EF37AE}"/>
              </a:ext>
            </a:extLst>
          </p:cNvPr>
          <p:cNvSpPr txBox="1"/>
          <p:nvPr/>
        </p:nvSpPr>
        <p:spPr>
          <a:xfrm>
            <a:off x="-324333" y="7200615"/>
            <a:ext cx="10008660" cy="600164"/>
          </a:xfrm>
          <a:prstGeom prst="rect">
            <a:avLst/>
          </a:prstGeom>
          <a:noFill/>
        </p:spPr>
        <p:txBody>
          <a:bodyPr wrap="square">
            <a:spAutoFit/>
          </a:bodyPr>
          <a:lstStyle/>
          <a:p>
            <a:pPr marL="792754" marR="0" lvl="1" indent="-268434" algn="l" defTabSz="914400" rtl="0" eaLnBrk="0" fontAlgn="base" latinLnBrk="0" hangingPunct="0">
              <a:lnSpc>
                <a:spcPct val="100000"/>
              </a:lnSpc>
              <a:spcBef>
                <a:spcPct val="0"/>
              </a:spcBef>
              <a:spcAft>
                <a:spcPct val="0"/>
              </a:spcAft>
              <a:buClr>
                <a:srgbClr val="4482F4"/>
              </a:buClr>
              <a:buSzTx/>
              <a:buFontTx/>
              <a:buNone/>
              <a:tabLst/>
              <a:defRPr/>
            </a:pPr>
            <a:r>
              <a:rPr kumimoji="0" lang="en-GB" sz="1100" b="0" i="0" u="none" strike="noStrike" kern="1200" cap="none" spc="0" normalizeH="0" baseline="0" noProof="0">
                <a:ln>
                  <a:noFill/>
                </a:ln>
                <a:solidFill>
                  <a:srgbClr val="000000"/>
                </a:solidFill>
                <a:effectLst/>
                <a:uLnTx/>
                <a:uFillTx/>
                <a:latin typeface="Avenir Next LT Pro"/>
                <a:ea typeface="+mn-ea"/>
                <a:cs typeface="Arial" panose="020B0604020202020204" pitchFamily="34" charset="0"/>
              </a:rPr>
              <a:t>        *Following the 40-act SEC guidance , t</a:t>
            </a:r>
            <a:r>
              <a:rPr kumimoji="0" lang="en-US" sz="1100" b="0" i="0" u="none" strike="noStrike" kern="1200" cap="none" spc="0" normalizeH="0" baseline="0" noProof="0">
                <a:ln>
                  <a:noFill/>
                </a:ln>
                <a:solidFill>
                  <a:srgbClr val="000000"/>
                </a:solidFill>
                <a:effectLst/>
                <a:uLnTx/>
                <a:uFillTx/>
                <a:latin typeface="Avenir Next LT Pro"/>
                <a:ea typeface="+mn-ea"/>
                <a:cs typeface="Arial" panose="020B0604020202020204" pitchFamily="34" charset="0"/>
              </a:rPr>
              <a:t>he capacity </a:t>
            </a:r>
            <a:r>
              <a:rPr kumimoji="0" lang="en-GB" sz="1100" b="0" i="0" u="none" strike="noStrike" kern="1200" cap="none" spc="0" normalizeH="0" baseline="0" noProof="0">
                <a:ln>
                  <a:noFill/>
                </a:ln>
                <a:solidFill>
                  <a:srgbClr val="000000"/>
                </a:solidFill>
                <a:effectLst/>
                <a:uLnTx/>
                <a:uFillTx/>
                <a:latin typeface="Avenir Next LT Pro"/>
                <a:ea typeface="+mn-ea"/>
                <a:cs typeface="Arial" panose="020B0604020202020204" pitchFamily="34" charset="0"/>
              </a:rPr>
              <a:t>of a portfolio is defined as the maximum size such that a proportion 85% of it can be purchased – or sold- in less than 5 days, at a maximum 20% participation rate. The capacity is expressed as </a:t>
            </a:r>
            <a:r>
              <a:rPr kumimoji="0" lang="en-US" sz="1100" b="0" i="0" u="none" strike="noStrike" kern="1200" cap="none" spc="0" normalizeH="0" baseline="0" noProof="0">
                <a:ln>
                  <a:noFill/>
                </a:ln>
                <a:solidFill>
                  <a:srgbClr val="000000"/>
                </a:solidFill>
                <a:effectLst/>
                <a:uLnTx/>
                <a:uFillTx/>
                <a:latin typeface="Avenir Next LT Pro"/>
                <a:ea typeface="+mn-ea"/>
                <a:cs typeface="Arial" panose="020B0604020202020204" pitchFamily="34" charset="0"/>
              </a:rPr>
              <a:t>a percentage of the Parent index capacity </a:t>
            </a:r>
          </a:p>
        </p:txBody>
      </p:sp>
      <p:sp>
        <p:nvSpPr>
          <p:cNvPr id="6" name="Footer Placeholder 4">
            <a:extLst>
              <a:ext uri="{FF2B5EF4-FFF2-40B4-BE49-F238E27FC236}">
                <a16:creationId xmlns:a16="http://schemas.microsoft.com/office/drawing/2014/main" id="{7CF12FA6-B4F4-9A99-AA12-4FAF40A90605}"/>
              </a:ext>
            </a:extLst>
          </p:cNvPr>
          <p:cNvSpPr txBox="1">
            <a:spLocks/>
          </p:cNvSpPr>
          <p:nvPr/>
        </p:nvSpPr>
        <p:spPr>
          <a:xfrm>
            <a:off x="266549" y="71452"/>
            <a:ext cx="2786013" cy="166382"/>
          </a:xfrm>
          <a:prstGeom prst="rect">
            <a:avLst/>
          </a:prstGeom>
          <a:solidFill>
            <a:schemeClr val="bg1"/>
          </a:solidFill>
          <a:ln w="12700" cap="flat">
            <a:noFill/>
            <a:miter lim="400000"/>
          </a:ln>
          <a:effectLst/>
          <a:sp3d/>
        </p:spPr>
        <p:txBody>
          <a:bodyPr rot="0" spcFirstLastPara="1" vertOverflow="overflow" horzOverflow="overflow" vert="horz" wrap="square" lIns="0" tIns="0" rIns="0" bIns="0" numCol="1" spcCol="38100" rtlCol="0" anchor="ctr">
            <a:noAutofit/>
          </a:bodyPr>
          <a:lstStyle>
            <a:defPPr>
              <a:defRPr lang="fr-FR"/>
            </a:defPPr>
            <a:lvl1pPr algn="l" rtl="0" eaLnBrk="0" fontAlgn="base" hangingPunct="0">
              <a:spcBef>
                <a:spcPct val="0"/>
              </a:spcBef>
              <a:spcAft>
                <a:spcPct val="0"/>
              </a:spcAft>
              <a:defRPr kumimoji="0" lang="en-US" sz="800" b="0" i="0" u="none" strike="noStrike" kern="1200" cap="none" spc="0" normalizeH="0" baseline="0">
                <a:ln>
                  <a:noFill/>
                </a:ln>
                <a:solidFill>
                  <a:schemeClr val="tx1"/>
                </a:solidFill>
                <a:effectLst/>
                <a:uFillTx/>
                <a:latin typeface="Calibri" panose="020F0502020204030204" pitchFamily="34" charset="0"/>
                <a:ea typeface="MS PGothic" panose="020B0600070205080204" pitchFamily="34" charset="-128"/>
                <a:cs typeface="+mn-cs"/>
              </a:defRPr>
            </a:lvl1pPr>
            <a:lvl2pPr marL="499765"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9953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499296"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99906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49882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998592"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49835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998123"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defTabSz="425428" eaLnBrk="1" fontAlgn="auto">
              <a:spcBef>
                <a:spcPts val="0"/>
              </a:spcBef>
              <a:spcAft>
                <a:spcPts val="0"/>
              </a:spcAft>
              <a:defRPr/>
            </a:pPr>
            <a:r>
              <a:rPr lang="en-GB" sz="773">
                <a:solidFill>
                  <a:srgbClr val="000000"/>
                </a:solidFill>
                <a:latin typeface="Avenir Next LT Pro"/>
              </a:rPr>
              <a:t>For institutional investors only</a:t>
            </a:r>
            <a:endParaRPr lang="en-GB" sz="1000" dirty="0">
              <a:solidFill>
                <a:srgbClr val="000000"/>
              </a:solidFill>
              <a:latin typeface="Avenir Next LT Pro"/>
            </a:endParaRPr>
          </a:p>
        </p:txBody>
      </p:sp>
    </p:spTree>
    <p:extLst>
      <p:ext uri="{BB962C8B-B14F-4D97-AF65-F5344CB8AC3E}">
        <p14:creationId xmlns:p14="http://schemas.microsoft.com/office/powerpoint/2010/main" val="39278621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382EC8-F18A-4403-110B-B8CB935C5410}"/>
              </a:ext>
            </a:extLst>
          </p:cNvPr>
          <p:cNvPicPr>
            <a:picLocks noChangeAspect="1"/>
          </p:cNvPicPr>
          <p:nvPr/>
        </p:nvPicPr>
        <p:blipFill>
          <a:blip r:embed="rId3"/>
          <a:stretch>
            <a:fillRect/>
          </a:stretch>
        </p:blipFill>
        <p:spPr>
          <a:xfrm>
            <a:off x="650562" y="1613043"/>
            <a:ext cx="8910205" cy="4869950"/>
          </a:xfrm>
          <a:prstGeom prst="rect">
            <a:avLst/>
          </a:prstGeom>
        </p:spPr>
      </p:pic>
      <p:sp>
        <p:nvSpPr>
          <p:cNvPr id="3" name="Espace réservé du texte 2">
            <a:extLst>
              <a:ext uri="{FF2B5EF4-FFF2-40B4-BE49-F238E27FC236}">
                <a16:creationId xmlns:a16="http://schemas.microsoft.com/office/drawing/2014/main" id="{528BD61F-3A2D-4CBB-BE6D-8D7E8B71BA31}"/>
              </a:ext>
            </a:extLst>
          </p:cNvPr>
          <p:cNvSpPr>
            <a:spLocks noGrp="1"/>
          </p:cNvSpPr>
          <p:nvPr>
            <p:ph type="body" sz="quarter" idx="20"/>
          </p:nvPr>
        </p:nvSpPr>
        <p:spPr/>
        <p:txBody>
          <a:bodyPr/>
          <a:lstStyle/>
          <a:p>
            <a:r>
              <a:rPr lang="en-GB" sz="2000" cap="all" dirty="0"/>
              <a:t>LBRTY</a:t>
            </a:r>
            <a:r>
              <a:rPr lang="en-GB" sz="2000" b="0" cap="all" dirty="0"/>
              <a:t> Equity - PERFORMANCE SUMMARY</a:t>
            </a:r>
          </a:p>
          <a:p>
            <a:r>
              <a:rPr lang="en-GB" sz="1400" i="1" cap="all" dirty="0"/>
              <a:t>EM, ACWI, ACWI Ex us, US</a:t>
            </a:r>
            <a:endParaRPr lang="fr-FR" sz="1400" i="1" cap="all" dirty="0"/>
          </a:p>
        </p:txBody>
      </p:sp>
      <p:sp>
        <p:nvSpPr>
          <p:cNvPr id="12" name="TextBox 11">
            <a:extLst>
              <a:ext uri="{FF2B5EF4-FFF2-40B4-BE49-F238E27FC236}">
                <a16:creationId xmlns:a16="http://schemas.microsoft.com/office/drawing/2014/main" id="{5051178B-F766-7C52-51EE-B6F75239B68F}"/>
              </a:ext>
            </a:extLst>
          </p:cNvPr>
          <p:cNvSpPr txBox="1"/>
          <p:nvPr/>
        </p:nvSpPr>
        <p:spPr>
          <a:xfrm>
            <a:off x="534496" y="6911676"/>
            <a:ext cx="8975120" cy="743345"/>
          </a:xfrm>
          <a:prstGeom prst="rect">
            <a:avLst/>
          </a:prstGeom>
          <a:noFill/>
        </p:spPr>
        <p:txBody>
          <a:bodyPr wrap="square">
            <a:spAutoFit/>
          </a:bodyPr>
          <a:lstStyle/>
          <a:p>
            <a:pPr marL="28575" marR="0" lvl="0" indent="0" algn="l" defTabSz="914400" rtl="0" eaLnBrk="0" fontAlgn="base" latinLnBrk="0" hangingPunct="0">
              <a:lnSpc>
                <a:spcPct val="107000"/>
              </a:lnSpc>
              <a:spcBef>
                <a:spcPct val="0"/>
              </a:spcBef>
              <a:spcAft>
                <a:spcPts val="800"/>
              </a:spcAft>
              <a:buClrTx/>
              <a:buSzTx/>
              <a:buFontTx/>
              <a:buNone/>
              <a:tabLst/>
              <a:defRPr/>
            </a:pPr>
            <a:r>
              <a:rPr kumimoji="0" lang="en-GB" sz="800" b="0" i="1" u="none" strike="noStrike" kern="1200" cap="none" spc="0" normalizeH="0" baseline="0" noProof="0" dirty="0">
                <a:ln>
                  <a:noFill/>
                </a:ln>
                <a:solidFill>
                  <a:prstClr val="black"/>
                </a:solidFill>
                <a:effectLst/>
                <a:uLnTx/>
                <a:uFillTx/>
                <a:latin typeface="Avenir Next LT Pro" panose="020B0504020202020204" pitchFamily="34" charset="0"/>
                <a:ea typeface="MS PGothic" panose="020B0600070205080204" pitchFamily="34" charset="-128"/>
                <a:cs typeface="+mn-cs"/>
              </a:rPr>
              <a:t>The period covered is from August 2019 to August 2024. Returns reflect back tested data from August 2019 to Jul 03, 2023, plus live data from Jul 03, 2023 to date (except for TOBAM LBRTY US Equity which shows only back tested data). Back tested results are for information purposes only. They are intended to illustrate how the Strategy may have behaved had it been launched prior to Jul 03, 2023. The back tests are gross of tax and exclude costs of transaction and fee assumptions. Warning: Past performance is not an indicator or a guarantee of future performance. The value of your investment and income received from it can go down as well as up and you may not get back the full amount invested. Performance details provided are in USD and include reinvested dividends.</a:t>
            </a:r>
          </a:p>
        </p:txBody>
      </p:sp>
      <p:sp>
        <p:nvSpPr>
          <p:cNvPr id="4" name="Rectangle 3">
            <a:extLst>
              <a:ext uri="{FF2B5EF4-FFF2-40B4-BE49-F238E27FC236}">
                <a16:creationId xmlns:a16="http://schemas.microsoft.com/office/drawing/2014/main" id="{A640B152-C335-4023-1112-3D396DD7215D}"/>
              </a:ext>
            </a:extLst>
          </p:cNvPr>
          <p:cNvSpPr/>
          <p:nvPr/>
        </p:nvSpPr>
        <p:spPr>
          <a:xfrm>
            <a:off x="3852808" y="2352783"/>
            <a:ext cx="1643865" cy="3339101"/>
          </a:xfrm>
          <a:prstGeom prst="rect">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EB5F32EF-8A6B-CF0A-BFA5-270994D160AA}"/>
              </a:ext>
            </a:extLst>
          </p:cNvPr>
          <p:cNvSpPr txBox="1"/>
          <p:nvPr/>
        </p:nvSpPr>
        <p:spPr>
          <a:xfrm>
            <a:off x="4215744" y="1983362"/>
            <a:ext cx="856341" cy="307777"/>
          </a:xfrm>
          <a:prstGeom prst="rect">
            <a:avLst/>
          </a:prstGeom>
          <a:noFill/>
          <a:ln>
            <a:solidFill>
              <a:schemeClr val="tx2"/>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0" i="0" u="none" strike="noStrike" kern="1200" cap="none" spc="0" normalizeH="0" baseline="0" noProof="0" dirty="0">
                <a:ln>
                  <a:noFill/>
                </a:ln>
                <a:solidFill>
                  <a:srgbClr val="EE7D14"/>
                </a:solidFill>
                <a:effectLst/>
                <a:uLnTx/>
                <a:uFillTx/>
                <a:latin typeface="Calibri" panose="020F0502020204030204" pitchFamily="34" charset="0"/>
                <a:ea typeface="MS PGothic" panose="020B0600070205080204" pitchFamily="34" charset="-128"/>
                <a:cs typeface="+mn-cs"/>
              </a:rPr>
              <a:t>Live Data</a:t>
            </a:r>
            <a:endParaRPr kumimoji="0" lang="en-GB" sz="1400" b="0" i="0" u="none" strike="noStrike" kern="1200" cap="none" spc="0" normalizeH="0" baseline="0" noProof="0" dirty="0">
              <a:ln>
                <a:noFill/>
              </a:ln>
              <a:solidFill>
                <a:srgbClr val="EE7D14"/>
              </a:solidFill>
              <a:effectLst/>
              <a:uLnTx/>
              <a:uFillTx/>
              <a:latin typeface="Calibri" panose="020F0502020204030204" pitchFamily="34" charset="0"/>
              <a:ea typeface="MS PGothic" panose="020B0600070205080204" pitchFamily="34" charset="-128"/>
              <a:cs typeface="+mn-cs"/>
            </a:endParaRPr>
          </a:p>
        </p:txBody>
      </p:sp>
      <p:sp>
        <p:nvSpPr>
          <p:cNvPr id="7" name="Footer Placeholder 4">
            <a:extLst>
              <a:ext uri="{FF2B5EF4-FFF2-40B4-BE49-F238E27FC236}">
                <a16:creationId xmlns:a16="http://schemas.microsoft.com/office/drawing/2014/main" id="{FFF4AD1D-EE6A-11FC-3326-010730F86369}"/>
              </a:ext>
            </a:extLst>
          </p:cNvPr>
          <p:cNvSpPr>
            <a:spLocks noGrp="1"/>
          </p:cNvSpPr>
          <p:nvPr>
            <p:ph type="ftr" sz="quarter" idx="4294967295"/>
          </p:nvPr>
        </p:nvSpPr>
        <p:spPr>
          <a:xfrm>
            <a:off x="266549" y="71452"/>
            <a:ext cx="2786013" cy="166382"/>
          </a:xfrm>
          <a:prstGeom prst="rect">
            <a:avLst/>
          </a:prstGeom>
        </p:spPr>
        <p:txBody>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99765"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9953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499296"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99906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49882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998592"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49835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998123"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0" marR="0" lvl="0" indent="0" algn="l" defTabSz="425428" rtl="0" eaLnBrk="1" fontAlgn="auto" latinLnBrk="0" hangingPunct="0">
              <a:lnSpc>
                <a:spcPct val="100000"/>
              </a:lnSpc>
              <a:spcBef>
                <a:spcPts val="0"/>
              </a:spcBef>
              <a:spcAft>
                <a:spcPts val="0"/>
              </a:spcAft>
              <a:buClrTx/>
              <a:buSzTx/>
              <a:buFontTx/>
              <a:buNone/>
              <a:tabLst/>
              <a:defRPr/>
            </a:pPr>
            <a:r>
              <a:rPr lang="en-US" sz="773" dirty="0">
                <a:solidFill>
                  <a:srgbClr val="000000"/>
                </a:solidFill>
                <a:latin typeface="Avenir Next LT Pro"/>
              </a:rPr>
              <a:t>For institutional investors only</a:t>
            </a:r>
            <a:endParaRPr kumimoji="0" lang="en-US" sz="1000" b="0" i="0" u="none" strike="noStrike" kern="1200" cap="none" spc="0" normalizeH="0" baseline="0" noProof="0" dirty="0">
              <a:ln>
                <a:noFill/>
              </a:ln>
              <a:solidFill>
                <a:srgbClr val="000000"/>
              </a:solidFill>
              <a:effectLst/>
              <a:uLnTx/>
              <a:uFillTx/>
              <a:latin typeface="Avenir Next LT Pro"/>
              <a:ea typeface="MS PGothic" panose="020B0600070205080204" pitchFamily="34" charset="-128"/>
              <a:cs typeface="+mn-cs"/>
            </a:endParaRPr>
          </a:p>
        </p:txBody>
      </p:sp>
    </p:spTree>
    <p:extLst>
      <p:ext uri="{BB962C8B-B14F-4D97-AF65-F5344CB8AC3E}">
        <p14:creationId xmlns:p14="http://schemas.microsoft.com/office/powerpoint/2010/main" val="264913438"/>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2372C-9458-F7D5-AFE6-21DEA7CB91D3}"/>
              </a:ext>
            </a:extLst>
          </p:cNvPr>
          <p:cNvSpPr>
            <a:spLocks noGrp="1"/>
          </p:cNvSpPr>
          <p:nvPr>
            <p:ph type="title"/>
          </p:nvPr>
        </p:nvSpPr>
        <p:spPr/>
        <p:txBody>
          <a:bodyPr/>
          <a:lstStyle/>
          <a:p>
            <a:r>
              <a:rPr lang="en-GB"/>
              <a:t>TOBAM LBRTY All World Equity</a:t>
            </a:r>
            <a:br>
              <a:rPr lang="en-GB"/>
            </a:br>
            <a:r>
              <a:rPr lang="en-GB" sz="1800"/>
              <a:t>Performance</a:t>
            </a:r>
            <a:endParaRPr lang="en-GB"/>
          </a:p>
        </p:txBody>
      </p:sp>
      <p:sp>
        <p:nvSpPr>
          <p:cNvPr id="5" name="Slide Number Placeholder 4">
            <a:extLst>
              <a:ext uri="{FF2B5EF4-FFF2-40B4-BE49-F238E27FC236}">
                <a16:creationId xmlns:a16="http://schemas.microsoft.com/office/drawing/2014/main" id="{0E4E698B-C476-E351-8164-E5AB73403537}"/>
              </a:ext>
            </a:extLst>
          </p:cNvPr>
          <p:cNvSpPr>
            <a:spLocks noGrp="1"/>
          </p:cNvSpPr>
          <p:nvPr>
            <p:ph type="sldNum" sz="quarter" idx="16"/>
          </p:nvPr>
        </p:nvSpPr>
        <p:spPr/>
        <p:txBody>
          <a:bodyPr/>
          <a:lstStyle/>
          <a:p>
            <a:pPr defTabSz="332943"/>
            <a:fld id="{355F9927-066A-4E42-B902-7FE3DF2732F9}" type="slidenum">
              <a:rPr lang="en-US" smtClean="0"/>
              <a:pPr defTabSz="332943"/>
              <a:t>67</a:t>
            </a:fld>
            <a:endParaRPr lang="en-US"/>
          </a:p>
        </p:txBody>
      </p:sp>
      <p:sp>
        <p:nvSpPr>
          <p:cNvPr id="7" name="TextBox 6">
            <a:extLst>
              <a:ext uri="{FF2B5EF4-FFF2-40B4-BE49-F238E27FC236}">
                <a16:creationId xmlns:a16="http://schemas.microsoft.com/office/drawing/2014/main" id="{4766FC5B-B76C-EBC5-EC7C-8CCD661E8814}"/>
              </a:ext>
            </a:extLst>
          </p:cNvPr>
          <p:cNvSpPr txBox="1"/>
          <p:nvPr/>
        </p:nvSpPr>
        <p:spPr>
          <a:xfrm>
            <a:off x="450235" y="1426368"/>
            <a:ext cx="2652194" cy="3416320"/>
          </a:xfrm>
          <a:prstGeom prst="rect">
            <a:avLst/>
          </a:prstGeom>
          <a:noFill/>
        </p:spPr>
        <p:txBody>
          <a:bodyPr wrap="square">
            <a:spAutoFit/>
          </a:bodyPr>
          <a:lstStyle/>
          <a:p>
            <a:pPr algn="l"/>
            <a:r>
              <a:rPr lang="en-GB" sz="900" b="0" i="1" u="none" strike="noStrike" baseline="0" dirty="0">
                <a:latin typeface="+mj-lt"/>
              </a:rPr>
              <a:t>Sources: TOBAM, Bloomberg. Indexes are</a:t>
            </a:r>
          </a:p>
          <a:p>
            <a:pPr algn="l"/>
            <a:r>
              <a:rPr lang="en-GB" sz="900" b="0" i="1" u="none" strike="noStrike" baseline="0" dirty="0">
                <a:latin typeface="+mj-lt"/>
              </a:rPr>
              <a:t>unmanaged and do not incur management</a:t>
            </a:r>
          </a:p>
          <a:p>
            <a:pPr algn="l"/>
            <a:r>
              <a:rPr lang="en-GB" sz="900" b="0" i="1" u="none" strike="noStrike" baseline="0" dirty="0">
                <a:latin typeface="+mj-lt"/>
              </a:rPr>
              <a:t>fees, costs and expenses. One cannot invest</a:t>
            </a:r>
          </a:p>
          <a:p>
            <a:pPr algn="l"/>
            <a:r>
              <a:rPr lang="en-GB" sz="900" b="0" i="1" u="none" strike="noStrike" baseline="0" dirty="0">
                <a:latin typeface="+mj-lt"/>
              </a:rPr>
              <a:t>directly in an index.</a:t>
            </a:r>
          </a:p>
          <a:p>
            <a:pPr algn="l"/>
            <a:endParaRPr lang="en-GB" sz="900" b="0" i="1" u="none" strike="noStrike" baseline="0" dirty="0">
              <a:latin typeface="+mj-lt"/>
            </a:endParaRPr>
          </a:p>
          <a:p>
            <a:pPr algn="l"/>
            <a:r>
              <a:rPr lang="en-GB" sz="900" b="0" i="1" u="none" strike="noStrike" baseline="0" dirty="0">
                <a:latin typeface="+mj-lt"/>
              </a:rPr>
              <a:t>Warning: Past performance is not an indicator or a guarantee of future performance. The value of your investment and income received from it can go down as well as up and you may not get back the full amount invested. </a:t>
            </a:r>
          </a:p>
          <a:p>
            <a:pPr algn="l"/>
            <a:endParaRPr lang="en-GB" sz="900" i="1" dirty="0">
              <a:latin typeface="+mj-lt"/>
            </a:endParaRPr>
          </a:p>
          <a:p>
            <a:pPr algn="l"/>
            <a:r>
              <a:rPr lang="en-GB" sz="900" b="0" i="1" u="none" strike="noStrike" baseline="0" dirty="0">
                <a:latin typeface="+mj-lt"/>
              </a:rPr>
              <a:t> Performance details provided are in USD and include reinvested dividends.</a:t>
            </a:r>
          </a:p>
          <a:p>
            <a:pPr algn="l"/>
            <a:r>
              <a:rPr lang="en-GB" sz="900" b="0" i="1" u="none" strike="noStrike" baseline="0" dirty="0">
                <a:latin typeface="+mj-lt"/>
              </a:rPr>
              <a:t>Returns reflect back tested data from Aug 29, 2008 to Jul 03, 2023, plus live data for the TOBAM LBRTY All World Equity Index from Jul 03, 2023 to date.</a:t>
            </a:r>
          </a:p>
          <a:p>
            <a:pPr algn="l"/>
            <a:r>
              <a:rPr lang="en-GB" sz="900" b="0" i="1" u="none" strike="noStrike" baseline="0" dirty="0">
                <a:latin typeface="+mj-lt"/>
              </a:rPr>
              <a:t> </a:t>
            </a:r>
            <a:endParaRPr lang="en-GB" sz="900" i="1" dirty="0">
              <a:latin typeface="+mj-lt"/>
            </a:endParaRPr>
          </a:p>
          <a:p>
            <a:pPr algn="l"/>
            <a:r>
              <a:rPr lang="en-GB" sz="900" b="0" i="1" u="none" strike="noStrike" baseline="0" dirty="0">
                <a:latin typeface="+mj-lt"/>
              </a:rPr>
              <a:t> Back tested results are for information purposes only. They are intended to illustrate how the Strategy may have behaved had it been launched prior to Jul 03, 2023. The back tests are gross of tax and exclude costs of transaction and fee assumptions.</a:t>
            </a:r>
          </a:p>
        </p:txBody>
      </p:sp>
      <p:pic>
        <p:nvPicPr>
          <p:cNvPr id="6" name="Picture 5">
            <a:extLst>
              <a:ext uri="{FF2B5EF4-FFF2-40B4-BE49-F238E27FC236}">
                <a16:creationId xmlns:a16="http://schemas.microsoft.com/office/drawing/2014/main" id="{A43E9CB8-EA26-C5E2-A59D-13ED86B3C130}"/>
              </a:ext>
            </a:extLst>
          </p:cNvPr>
          <p:cNvPicPr>
            <a:picLocks noChangeAspect="1"/>
          </p:cNvPicPr>
          <p:nvPr/>
        </p:nvPicPr>
        <p:blipFill>
          <a:blip r:embed="rId2"/>
          <a:stretch>
            <a:fillRect/>
          </a:stretch>
        </p:blipFill>
        <p:spPr>
          <a:xfrm>
            <a:off x="3295848" y="904336"/>
            <a:ext cx="6225278" cy="6479843"/>
          </a:xfrm>
          <a:prstGeom prst="rect">
            <a:avLst/>
          </a:prstGeom>
        </p:spPr>
      </p:pic>
      <p:sp>
        <p:nvSpPr>
          <p:cNvPr id="3" name="Footer Placeholder 4">
            <a:extLst>
              <a:ext uri="{FF2B5EF4-FFF2-40B4-BE49-F238E27FC236}">
                <a16:creationId xmlns:a16="http://schemas.microsoft.com/office/drawing/2014/main" id="{C5C25DB3-BC8F-C330-EF88-BC946058CA07}"/>
              </a:ext>
            </a:extLst>
          </p:cNvPr>
          <p:cNvSpPr txBox="1">
            <a:spLocks/>
          </p:cNvSpPr>
          <p:nvPr/>
        </p:nvSpPr>
        <p:spPr>
          <a:xfrm>
            <a:off x="266549" y="71452"/>
            <a:ext cx="2786013" cy="166382"/>
          </a:xfrm>
          <a:prstGeom prst="rect">
            <a:avLst/>
          </a:prstGeom>
          <a:solidFill>
            <a:schemeClr val="bg1"/>
          </a:solidFill>
          <a:ln w="12700" cap="flat">
            <a:noFill/>
            <a:miter lim="400000"/>
          </a:ln>
          <a:effectLst/>
          <a:sp3d/>
        </p:spPr>
        <p:txBody>
          <a:bodyPr rot="0" spcFirstLastPara="1" vertOverflow="overflow" horzOverflow="overflow" vert="horz" wrap="square" lIns="0" tIns="0" rIns="0" bIns="0" numCol="1" spcCol="38100" rtlCol="0" anchor="ctr">
            <a:noAutofit/>
          </a:bodyPr>
          <a:lstStyle>
            <a:defPPr>
              <a:defRPr lang="fr-FR"/>
            </a:defPPr>
            <a:lvl1pPr algn="l" rtl="0" eaLnBrk="0" fontAlgn="base" hangingPunct="0">
              <a:spcBef>
                <a:spcPct val="0"/>
              </a:spcBef>
              <a:spcAft>
                <a:spcPct val="0"/>
              </a:spcAft>
              <a:defRPr kumimoji="0" lang="en-US" sz="800" b="0" i="0" u="none" strike="noStrike" kern="1200" cap="none" spc="0" normalizeH="0" baseline="0">
                <a:ln>
                  <a:noFill/>
                </a:ln>
                <a:solidFill>
                  <a:schemeClr val="tx1"/>
                </a:solidFill>
                <a:effectLst/>
                <a:uFillTx/>
                <a:latin typeface="Calibri" panose="020F0502020204030204" pitchFamily="34" charset="0"/>
                <a:ea typeface="MS PGothic" panose="020B0600070205080204" pitchFamily="34" charset="-128"/>
                <a:cs typeface="+mn-cs"/>
              </a:defRPr>
            </a:lvl1pPr>
            <a:lvl2pPr marL="499765"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9953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499296"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99906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49882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998592"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49835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998123"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defTabSz="425428" eaLnBrk="1" fontAlgn="auto">
              <a:spcBef>
                <a:spcPts val="0"/>
              </a:spcBef>
              <a:spcAft>
                <a:spcPts val="0"/>
              </a:spcAft>
              <a:defRPr/>
            </a:pPr>
            <a:r>
              <a:rPr lang="en-GB" sz="773">
                <a:solidFill>
                  <a:srgbClr val="000000"/>
                </a:solidFill>
                <a:latin typeface="Avenir Next LT Pro"/>
              </a:rPr>
              <a:t>For institutional investors only</a:t>
            </a:r>
            <a:endParaRPr lang="en-GB" sz="1000" dirty="0">
              <a:solidFill>
                <a:srgbClr val="000000"/>
              </a:solidFill>
              <a:latin typeface="Avenir Next LT Pro"/>
            </a:endParaRPr>
          </a:p>
        </p:txBody>
      </p:sp>
    </p:spTree>
    <p:extLst>
      <p:ext uri="{BB962C8B-B14F-4D97-AF65-F5344CB8AC3E}">
        <p14:creationId xmlns:p14="http://schemas.microsoft.com/office/powerpoint/2010/main" val="944609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D5FA-0910-8607-7A87-5B5D2AFC644C}"/>
              </a:ext>
            </a:extLst>
          </p:cNvPr>
          <p:cNvSpPr>
            <a:spLocks noGrp="1"/>
          </p:cNvSpPr>
          <p:nvPr>
            <p:ph type="title"/>
          </p:nvPr>
        </p:nvSpPr>
        <p:spPr/>
        <p:txBody>
          <a:bodyPr/>
          <a:lstStyle/>
          <a:p>
            <a:r>
              <a:rPr lang="en-GB"/>
              <a:t>TOBAM LBRTY All World ex USA Equity</a:t>
            </a:r>
            <a:br>
              <a:rPr lang="en-GB"/>
            </a:br>
            <a:r>
              <a:rPr lang="en-GB" sz="1800"/>
              <a:t>Performance</a:t>
            </a:r>
            <a:endParaRPr lang="en-GB"/>
          </a:p>
        </p:txBody>
      </p:sp>
      <p:sp>
        <p:nvSpPr>
          <p:cNvPr id="4" name="Footer Placeholder 3">
            <a:extLst>
              <a:ext uri="{FF2B5EF4-FFF2-40B4-BE49-F238E27FC236}">
                <a16:creationId xmlns:a16="http://schemas.microsoft.com/office/drawing/2014/main" id="{C28324E0-A7DE-8F49-F66D-B00A58FC1C6C}"/>
              </a:ext>
            </a:extLst>
          </p:cNvPr>
          <p:cNvSpPr>
            <a:spLocks noGrp="1"/>
          </p:cNvSpPr>
          <p:nvPr>
            <p:ph type="ftr" sz="quarter" idx="15"/>
          </p:nvPr>
        </p:nvSpPr>
        <p:spPr/>
        <p:txBody>
          <a:bodyPr/>
          <a:lstStyle/>
          <a:p>
            <a:pPr defTabSz="425428"/>
            <a:r>
              <a:rPr lang="en-GB"/>
              <a:t>For institutional investors only</a:t>
            </a:r>
          </a:p>
        </p:txBody>
      </p:sp>
      <p:sp>
        <p:nvSpPr>
          <p:cNvPr id="5" name="Slide Number Placeholder 4">
            <a:extLst>
              <a:ext uri="{FF2B5EF4-FFF2-40B4-BE49-F238E27FC236}">
                <a16:creationId xmlns:a16="http://schemas.microsoft.com/office/drawing/2014/main" id="{F1FDC824-A7E5-6F97-B505-EB2C319E3193}"/>
              </a:ext>
            </a:extLst>
          </p:cNvPr>
          <p:cNvSpPr>
            <a:spLocks noGrp="1"/>
          </p:cNvSpPr>
          <p:nvPr>
            <p:ph type="sldNum" sz="quarter" idx="16"/>
          </p:nvPr>
        </p:nvSpPr>
        <p:spPr/>
        <p:txBody>
          <a:bodyPr/>
          <a:lstStyle/>
          <a:p>
            <a:pPr defTabSz="332943"/>
            <a:fld id="{355F9927-066A-4E42-B902-7FE3DF2732F9}" type="slidenum">
              <a:rPr lang="en-US" smtClean="0"/>
              <a:pPr defTabSz="332943"/>
              <a:t>68</a:t>
            </a:fld>
            <a:endParaRPr lang="en-US"/>
          </a:p>
        </p:txBody>
      </p:sp>
      <p:sp>
        <p:nvSpPr>
          <p:cNvPr id="9" name="TextBox 8">
            <a:extLst>
              <a:ext uri="{FF2B5EF4-FFF2-40B4-BE49-F238E27FC236}">
                <a16:creationId xmlns:a16="http://schemas.microsoft.com/office/drawing/2014/main" id="{4AD2E4ED-8057-2275-5AD0-5895AE2F1206}"/>
              </a:ext>
            </a:extLst>
          </p:cNvPr>
          <p:cNvSpPr txBox="1"/>
          <p:nvPr/>
        </p:nvSpPr>
        <p:spPr>
          <a:xfrm>
            <a:off x="450235" y="1292557"/>
            <a:ext cx="2826365" cy="3831818"/>
          </a:xfrm>
          <a:prstGeom prst="rect">
            <a:avLst/>
          </a:prstGeom>
          <a:noFill/>
        </p:spPr>
        <p:txBody>
          <a:bodyPr wrap="square">
            <a:spAutoFit/>
          </a:bodyPr>
          <a:lstStyle>
            <a:defPPr>
              <a:defRPr lang="fr-FR"/>
            </a:defPPr>
            <a:lvl1pPr>
              <a:defRPr sz="900" b="0" i="1" u="none" strike="noStrike" baseline="0">
                <a:latin typeface="+mj-lt"/>
              </a:defRPr>
            </a:lvl1pPr>
          </a:lstStyle>
          <a:p>
            <a:pPr algn="l"/>
            <a:r>
              <a:rPr lang="en-GB" dirty="0">
                <a:latin typeface="+mn-lt"/>
              </a:rPr>
              <a:t>Sources: TOBAM, Bloomberg.</a:t>
            </a:r>
            <a:r>
              <a:rPr lang="en-GB" sz="900" b="0" i="1" u="none" strike="noStrike" baseline="0" dirty="0">
                <a:latin typeface="+mj-lt"/>
              </a:rPr>
              <a:t> Indexes are</a:t>
            </a:r>
          </a:p>
          <a:p>
            <a:pPr algn="l"/>
            <a:r>
              <a:rPr lang="en-GB" sz="900" b="0" i="1" u="none" strike="noStrike" baseline="0" dirty="0">
                <a:latin typeface="+mj-lt"/>
              </a:rPr>
              <a:t>unmanaged and do not incur management</a:t>
            </a:r>
          </a:p>
          <a:p>
            <a:pPr algn="l"/>
            <a:r>
              <a:rPr lang="en-GB" sz="900" b="0" i="1" u="none" strike="noStrike" baseline="0" dirty="0">
                <a:latin typeface="+mj-lt"/>
              </a:rPr>
              <a:t>fees, costs and expenses. One cannot invest</a:t>
            </a:r>
          </a:p>
          <a:p>
            <a:pPr algn="l"/>
            <a:r>
              <a:rPr lang="en-GB" sz="900" b="0" i="1" u="none" strike="noStrike" baseline="0" dirty="0">
                <a:latin typeface="+mj-lt"/>
              </a:rPr>
              <a:t>directly in an index.</a:t>
            </a:r>
            <a:endParaRPr lang="en-GB" dirty="0">
              <a:latin typeface="+mn-lt"/>
            </a:endParaRPr>
          </a:p>
          <a:p>
            <a:endParaRPr lang="en-GB" dirty="0">
              <a:latin typeface="+mn-lt"/>
            </a:endParaRPr>
          </a:p>
          <a:p>
            <a:r>
              <a:rPr lang="en-GB" sz="900" b="0" i="1" u="none" strike="noStrike" baseline="0" dirty="0">
                <a:latin typeface="+mj-lt"/>
              </a:rPr>
              <a:t>Warning: Past performance is not an indicator or a guarantee of future performance. The value of your investment and income received from it can go down as well as up and you may not get back the full amount invested. </a:t>
            </a:r>
          </a:p>
          <a:p>
            <a:endParaRPr lang="en-GB" dirty="0">
              <a:latin typeface="+mn-lt"/>
            </a:endParaRPr>
          </a:p>
          <a:p>
            <a:r>
              <a:rPr lang="en-GB" dirty="0">
                <a:latin typeface="+mn-lt"/>
              </a:rPr>
              <a:t>Performance details provided are in USD and include reinvested dividends. </a:t>
            </a:r>
            <a:r>
              <a:rPr lang="en-GB" dirty="0"/>
              <a:t>Returns reflect back tested data from Aug 29, 2008 to Jul 03, 2023, plus live data for the TOBAM LBRTY All World ex USA Equity Index from Jul 03, 2023 to date.</a:t>
            </a:r>
            <a:endParaRPr lang="en-GB" dirty="0">
              <a:latin typeface="+mn-lt"/>
            </a:endParaRPr>
          </a:p>
          <a:p>
            <a:r>
              <a:rPr lang="en-GB" dirty="0">
                <a:latin typeface="+mn-lt"/>
              </a:rPr>
              <a:t>Back tested results are for information purposes only. </a:t>
            </a:r>
            <a:r>
              <a:rPr lang="en-GB" sz="900" b="0" i="1" u="none" strike="noStrike" baseline="0" dirty="0">
                <a:latin typeface="+mj-lt"/>
              </a:rPr>
              <a:t>They are intended to illustrate how the Strategy may have behaved had it been launched prior to Jul 03, 2023</a:t>
            </a:r>
            <a:r>
              <a:rPr lang="en-GB" dirty="0">
                <a:latin typeface="+mn-lt"/>
              </a:rPr>
              <a:t>. The back tests are gross of tax and exclude costs of transaction and fee assumptions.</a:t>
            </a:r>
          </a:p>
          <a:p>
            <a:endParaRPr lang="en-GB" dirty="0">
              <a:latin typeface="+mn-lt"/>
            </a:endParaRPr>
          </a:p>
          <a:p>
            <a:r>
              <a:rPr lang="en-GB" dirty="0">
                <a:latin typeface="+mn-lt"/>
              </a:rPr>
              <a:t>Performance returns and/or charts illustrating performance provided on this page are gross of management fees, sales charges and other commissions,</a:t>
            </a:r>
          </a:p>
        </p:txBody>
      </p:sp>
      <p:pic>
        <p:nvPicPr>
          <p:cNvPr id="6" name="Picture 5">
            <a:extLst>
              <a:ext uri="{FF2B5EF4-FFF2-40B4-BE49-F238E27FC236}">
                <a16:creationId xmlns:a16="http://schemas.microsoft.com/office/drawing/2014/main" id="{0DF4CA06-6170-AD81-8101-7CD2059C3D05}"/>
              </a:ext>
            </a:extLst>
          </p:cNvPr>
          <p:cNvPicPr>
            <a:picLocks noChangeAspect="1"/>
          </p:cNvPicPr>
          <p:nvPr/>
        </p:nvPicPr>
        <p:blipFill>
          <a:blip r:embed="rId2"/>
          <a:stretch>
            <a:fillRect/>
          </a:stretch>
        </p:blipFill>
        <p:spPr>
          <a:xfrm>
            <a:off x="3470600" y="984641"/>
            <a:ext cx="6123278" cy="6336000"/>
          </a:xfrm>
          <a:prstGeom prst="rect">
            <a:avLst/>
          </a:prstGeom>
        </p:spPr>
      </p:pic>
    </p:spTree>
    <p:extLst>
      <p:ext uri="{BB962C8B-B14F-4D97-AF65-F5344CB8AC3E}">
        <p14:creationId xmlns:p14="http://schemas.microsoft.com/office/powerpoint/2010/main" val="23918793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CA4C2F-6647-230F-4A1C-BE44578A08B5}"/>
              </a:ext>
            </a:extLst>
          </p:cNvPr>
          <p:cNvSpPr>
            <a:spLocks noGrp="1"/>
          </p:cNvSpPr>
          <p:nvPr>
            <p:ph type="title"/>
          </p:nvPr>
        </p:nvSpPr>
        <p:spPr/>
        <p:txBody>
          <a:bodyPr/>
          <a:lstStyle/>
          <a:p>
            <a:r>
              <a:rPr lang="en-GB"/>
              <a:t>TOBAM LBRTY Emerging Markets Equity</a:t>
            </a:r>
            <a:br>
              <a:rPr lang="en-GB"/>
            </a:br>
            <a:r>
              <a:rPr lang="en-GB"/>
              <a:t>Performance </a:t>
            </a:r>
          </a:p>
        </p:txBody>
      </p:sp>
      <p:sp>
        <p:nvSpPr>
          <p:cNvPr id="9" name="Espace réservé du numéro de diapositive 1">
            <a:extLst>
              <a:ext uri="{FF2B5EF4-FFF2-40B4-BE49-F238E27FC236}">
                <a16:creationId xmlns:a16="http://schemas.microsoft.com/office/drawing/2014/main" id="{0469FEF2-85C1-1FE9-1668-88E2DB23DF7F}"/>
              </a:ext>
            </a:extLst>
          </p:cNvPr>
          <p:cNvSpPr>
            <a:spLocks noGrp="1"/>
          </p:cNvSpPr>
          <p:nvPr>
            <p:ph type="sldNum" sz="quarter" idx="16"/>
          </p:nvPr>
        </p:nvSpPr>
        <p:spPr>
          <a:xfrm>
            <a:off x="9521126" y="7384179"/>
            <a:ext cx="476678" cy="282961"/>
          </a:xfrm>
        </p:spPr>
        <p:txBody>
          <a:bodyPr/>
          <a:lstStyle/>
          <a:p>
            <a:pPr defTabSz="481153" eaLnBrk="1" fontAlgn="auto" hangingPunct="1">
              <a:spcBef>
                <a:spcPts val="0"/>
              </a:spcBef>
              <a:spcAft>
                <a:spcPts val="0"/>
              </a:spcAft>
            </a:pPr>
            <a:fld id="{355F9927-066A-4E42-B902-7FE3DF2732F9}" type="slidenum">
              <a:rPr lang="en-US"/>
              <a:pPr defTabSz="481153" eaLnBrk="1" fontAlgn="auto" hangingPunct="1">
                <a:spcBef>
                  <a:spcPts val="0"/>
                </a:spcBef>
                <a:spcAft>
                  <a:spcPts val="0"/>
                </a:spcAft>
              </a:pPr>
              <a:t>69</a:t>
            </a:fld>
            <a:endParaRPr lang="en-US"/>
          </a:p>
        </p:txBody>
      </p:sp>
      <p:sp>
        <p:nvSpPr>
          <p:cNvPr id="11" name="TextBox 10">
            <a:extLst>
              <a:ext uri="{FF2B5EF4-FFF2-40B4-BE49-F238E27FC236}">
                <a16:creationId xmlns:a16="http://schemas.microsoft.com/office/drawing/2014/main" id="{4B8B201A-5801-90F5-B147-BABA9934B2B1}"/>
              </a:ext>
            </a:extLst>
          </p:cNvPr>
          <p:cNvSpPr txBox="1"/>
          <p:nvPr/>
        </p:nvSpPr>
        <p:spPr>
          <a:xfrm>
            <a:off x="409433" y="1302895"/>
            <a:ext cx="2649453" cy="3693319"/>
          </a:xfrm>
          <a:prstGeom prst="rect">
            <a:avLst/>
          </a:prstGeom>
          <a:noFill/>
        </p:spPr>
        <p:txBody>
          <a:bodyPr wrap="square">
            <a:spAutoFit/>
          </a:bodyPr>
          <a:lstStyle/>
          <a:p>
            <a:pPr algn="l"/>
            <a:r>
              <a:rPr lang="en-GB" sz="900" b="0" i="1" u="none" strike="noStrike" baseline="0" dirty="0">
                <a:latin typeface="+mj-lt"/>
              </a:rPr>
              <a:t>Sources: TOBAM, Bloomberg. Indexes are</a:t>
            </a:r>
          </a:p>
          <a:p>
            <a:pPr algn="l"/>
            <a:r>
              <a:rPr lang="en-GB" sz="900" b="0" i="1" u="none" strike="noStrike" baseline="0" dirty="0">
                <a:latin typeface="+mj-lt"/>
              </a:rPr>
              <a:t>unmanaged and do not incur management</a:t>
            </a:r>
          </a:p>
          <a:p>
            <a:pPr algn="l"/>
            <a:r>
              <a:rPr lang="en-GB" sz="900" b="0" i="1" u="none" strike="noStrike" baseline="0" dirty="0">
                <a:latin typeface="+mj-lt"/>
              </a:rPr>
              <a:t>fees, costs and expenses. One cannot invest</a:t>
            </a:r>
          </a:p>
          <a:p>
            <a:pPr algn="l"/>
            <a:r>
              <a:rPr lang="en-GB" sz="900" b="0" i="1" u="none" strike="noStrike" baseline="0" dirty="0">
                <a:latin typeface="+mj-lt"/>
              </a:rPr>
              <a:t>directly in an index.</a:t>
            </a:r>
          </a:p>
          <a:p>
            <a:pPr algn="l"/>
            <a:endParaRPr lang="en-GB" sz="900" b="0" i="1" u="none" strike="noStrike" baseline="0" dirty="0">
              <a:latin typeface="+mj-lt"/>
            </a:endParaRPr>
          </a:p>
          <a:p>
            <a:pPr algn="l"/>
            <a:r>
              <a:rPr lang="en-GB" sz="900" b="0" i="1" u="none" strike="noStrike" baseline="0" dirty="0">
                <a:latin typeface="+mj-lt"/>
              </a:rPr>
              <a:t>Warning: Past performance is not an indicator or a guarantee of future performance. The value of your investment and income received from it can go down as well as up and you may not get back the full amount invested. </a:t>
            </a:r>
          </a:p>
          <a:p>
            <a:pPr algn="l"/>
            <a:endParaRPr lang="en-GB" sz="900" i="1" dirty="0">
              <a:latin typeface="+mj-lt"/>
            </a:endParaRPr>
          </a:p>
          <a:p>
            <a:pPr algn="l"/>
            <a:r>
              <a:rPr lang="en-GB" sz="900" b="0" i="1" u="none" strike="noStrike" baseline="0" dirty="0">
                <a:latin typeface="+mj-lt"/>
              </a:rPr>
              <a:t>Performance details provided are in USD and include reinvested dividends Returns reflect back tested data from Aug 29, 2008 to Jul 03, 2023, plus live data for the TOBAM LBRTY Emerging Markets Equity Index from Jul 03, 2023 to date</a:t>
            </a:r>
          </a:p>
          <a:p>
            <a:pPr algn="l"/>
            <a:r>
              <a:rPr lang="en-GB" sz="900" b="0" i="1" u="none" strike="noStrike" baseline="0" dirty="0">
                <a:latin typeface="+mj-lt"/>
              </a:rPr>
              <a:t> </a:t>
            </a:r>
          </a:p>
          <a:p>
            <a:pPr algn="l"/>
            <a:r>
              <a:rPr lang="en-GB" sz="900" b="0" i="1" u="none" strike="noStrike" baseline="0" dirty="0">
                <a:latin typeface="+mj-lt"/>
              </a:rPr>
              <a:t>Back tested results are for information purposes only. They are intended to illustrate how the Strategy may have behaved had it been launched prior to Jul 03, 2023. The back tests are gross of tax and exclude costs of transaction and fee assumptions.</a:t>
            </a:r>
          </a:p>
          <a:p>
            <a:pPr algn="l"/>
            <a:endParaRPr lang="en-GB" sz="900" b="0" i="1" u="none" strike="noStrike" baseline="0" dirty="0">
              <a:latin typeface="+mj-lt"/>
            </a:endParaRPr>
          </a:p>
        </p:txBody>
      </p:sp>
      <p:sp>
        <p:nvSpPr>
          <p:cNvPr id="12" name="Footer Placeholder 3">
            <a:extLst>
              <a:ext uri="{FF2B5EF4-FFF2-40B4-BE49-F238E27FC236}">
                <a16:creationId xmlns:a16="http://schemas.microsoft.com/office/drawing/2014/main" id="{E86BE446-059B-7E19-92DE-20F11BD9075B}"/>
              </a:ext>
            </a:extLst>
          </p:cNvPr>
          <p:cNvSpPr>
            <a:spLocks noGrp="1"/>
          </p:cNvSpPr>
          <p:nvPr>
            <p:ph type="ftr" sz="quarter" idx="15"/>
          </p:nvPr>
        </p:nvSpPr>
        <p:spPr>
          <a:xfrm>
            <a:off x="450235" y="34923"/>
            <a:ext cx="4829934" cy="228946"/>
          </a:xfrm>
        </p:spPr>
        <p:txBody>
          <a:bodyPr/>
          <a:lstStyle/>
          <a:p>
            <a:pPr defTabSz="425428"/>
            <a:r>
              <a:rPr lang="en-GB"/>
              <a:t>For institutional investors only</a:t>
            </a:r>
          </a:p>
        </p:txBody>
      </p:sp>
      <p:pic>
        <p:nvPicPr>
          <p:cNvPr id="4" name="Picture 3">
            <a:extLst>
              <a:ext uri="{FF2B5EF4-FFF2-40B4-BE49-F238E27FC236}">
                <a16:creationId xmlns:a16="http://schemas.microsoft.com/office/drawing/2014/main" id="{D125971F-5521-871E-B029-CB303DBEF89A}"/>
              </a:ext>
            </a:extLst>
          </p:cNvPr>
          <p:cNvPicPr>
            <a:picLocks noChangeAspect="1"/>
          </p:cNvPicPr>
          <p:nvPr/>
        </p:nvPicPr>
        <p:blipFill>
          <a:blip r:embed="rId2"/>
          <a:stretch>
            <a:fillRect/>
          </a:stretch>
        </p:blipFill>
        <p:spPr>
          <a:xfrm>
            <a:off x="3522856" y="997666"/>
            <a:ext cx="6111824" cy="6386513"/>
          </a:xfrm>
          <a:prstGeom prst="rect">
            <a:avLst/>
          </a:prstGeom>
        </p:spPr>
      </p:pic>
    </p:spTree>
    <p:extLst>
      <p:ext uri="{BB962C8B-B14F-4D97-AF65-F5344CB8AC3E}">
        <p14:creationId xmlns:p14="http://schemas.microsoft.com/office/powerpoint/2010/main" val="695413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F855E0C-204E-62B6-CB77-960F1334C1E2}"/>
              </a:ext>
            </a:extLst>
          </p:cNvPr>
          <p:cNvSpPr>
            <a:spLocks noGrp="1"/>
          </p:cNvSpPr>
          <p:nvPr>
            <p:ph type="body" sz="quarter" idx="20"/>
          </p:nvPr>
        </p:nvSpPr>
        <p:spPr/>
        <p:txBody>
          <a:bodyPr/>
          <a:lstStyle/>
          <a:p>
            <a:r>
              <a:rPr lang="en-GB"/>
              <a:t>GRANTED PATENTS</a:t>
            </a:r>
            <a:br>
              <a:rPr lang="fr-FR"/>
            </a:br>
            <a:endParaRPr lang="en-GB"/>
          </a:p>
        </p:txBody>
      </p:sp>
      <p:pic>
        <p:nvPicPr>
          <p:cNvPr id="18" name="Picture 2">
            <a:extLst>
              <a:ext uri="{FF2B5EF4-FFF2-40B4-BE49-F238E27FC236}">
                <a16:creationId xmlns:a16="http://schemas.microsoft.com/office/drawing/2014/main" id="{00B18D7A-1B43-CC4A-96DC-C8D49D17BA14}"/>
              </a:ext>
            </a:extLst>
          </p:cNvPr>
          <p:cNvPicPr>
            <a:picLocks noChangeAspect="1" noChangeArrowheads="1"/>
          </p:cNvPicPr>
          <p:nvPr/>
        </p:nvPicPr>
        <p:blipFill rotWithShape="1">
          <a:blip r:embed="rId2" cstate="print"/>
          <a:srcRect r="51268"/>
          <a:stretch/>
        </p:blipFill>
        <p:spPr bwMode="auto">
          <a:xfrm>
            <a:off x="450235" y="2826304"/>
            <a:ext cx="1630975" cy="2365070"/>
          </a:xfrm>
          <a:prstGeom prst="rect">
            <a:avLst/>
          </a:prstGeom>
          <a:noFill/>
          <a:ln w="9525">
            <a:noFill/>
            <a:miter lim="800000"/>
            <a:headEnd/>
            <a:tailEnd/>
          </a:ln>
          <a:effectLst/>
        </p:spPr>
      </p:pic>
      <p:grpSp>
        <p:nvGrpSpPr>
          <p:cNvPr id="19" name="Group 6">
            <a:extLst>
              <a:ext uri="{FF2B5EF4-FFF2-40B4-BE49-F238E27FC236}">
                <a16:creationId xmlns:a16="http://schemas.microsoft.com/office/drawing/2014/main" id="{5AB4BE51-242C-EC41-97BB-4FC81E728979}"/>
              </a:ext>
            </a:extLst>
          </p:cNvPr>
          <p:cNvGrpSpPr>
            <a:grpSpLocks/>
          </p:cNvGrpSpPr>
          <p:nvPr/>
        </p:nvGrpSpPr>
        <p:grpSpPr>
          <a:xfrm>
            <a:off x="5137706" y="2838273"/>
            <a:ext cx="1555448" cy="2341132"/>
            <a:chOff x="3344466" y="2026552"/>
            <a:chExt cx="3280642" cy="4471264"/>
          </a:xfrm>
        </p:grpSpPr>
        <p:grpSp>
          <p:nvGrpSpPr>
            <p:cNvPr id="20" name="Group 10">
              <a:extLst>
                <a:ext uri="{FF2B5EF4-FFF2-40B4-BE49-F238E27FC236}">
                  <a16:creationId xmlns:a16="http://schemas.microsoft.com/office/drawing/2014/main" id="{FD4E88FC-1D05-B347-A8EA-ADAEE4DC6EDF}"/>
                </a:ext>
              </a:extLst>
            </p:cNvPr>
            <p:cNvGrpSpPr/>
            <p:nvPr/>
          </p:nvGrpSpPr>
          <p:grpSpPr>
            <a:xfrm>
              <a:off x="3344466" y="2026552"/>
              <a:ext cx="3280642" cy="4471264"/>
              <a:chOff x="3344466" y="2026552"/>
              <a:chExt cx="3280642" cy="4471264"/>
            </a:xfrm>
          </p:grpSpPr>
          <p:grpSp>
            <p:nvGrpSpPr>
              <p:cNvPr id="22" name="Group 11">
                <a:extLst>
                  <a:ext uri="{FF2B5EF4-FFF2-40B4-BE49-F238E27FC236}">
                    <a16:creationId xmlns:a16="http://schemas.microsoft.com/office/drawing/2014/main" id="{C332CA94-7311-A843-AEAF-71E6A5EB2772}"/>
                  </a:ext>
                </a:extLst>
              </p:cNvPr>
              <p:cNvGrpSpPr/>
              <p:nvPr/>
            </p:nvGrpSpPr>
            <p:grpSpPr>
              <a:xfrm>
                <a:off x="3344466" y="2026552"/>
                <a:ext cx="3280642" cy="4471264"/>
                <a:chOff x="3344466" y="2026552"/>
                <a:chExt cx="3280642" cy="4471264"/>
              </a:xfrm>
            </p:grpSpPr>
            <p:pic>
              <p:nvPicPr>
                <p:cNvPr id="24" name="Picture 2" descr="cid:image001.jpg@01D18356.1484F920">
                  <a:extLst>
                    <a:ext uri="{FF2B5EF4-FFF2-40B4-BE49-F238E27FC236}">
                      <a16:creationId xmlns:a16="http://schemas.microsoft.com/office/drawing/2014/main" id="{CEC6C0A5-EE35-C848-9709-707CEA966BD7}"/>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344467" y="2026552"/>
                  <a:ext cx="3280641" cy="44712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id:image001.jpg@01D18356.1484F920">
                  <a:extLst>
                    <a:ext uri="{FF2B5EF4-FFF2-40B4-BE49-F238E27FC236}">
                      <a16:creationId xmlns:a16="http://schemas.microsoft.com/office/drawing/2014/main" id="{FB571D50-C0F8-304C-92EE-E29819D565B1}"/>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t="44293" b="50470"/>
                <a:stretch>
                  <a:fillRect/>
                </a:stretch>
              </p:blipFill>
              <p:spPr bwMode="auto">
                <a:xfrm>
                  <a:off x="3344466" y="4262184"/>
                  <a:ext cx="3280641" cy="234176"/>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 descr="cid:image001.jpg@01D18356.1484F920">
                <a:extLst>
                  <a:ext uri="{FF2B5EF4-FFF2-40B4-BE49-F238E27FC236}">
                    <a16:creationId xmlns:a16="http://schemas.microsoft.com/office/drawing/2014/main" id="{0660CC9E-C9D2-464B-9CAC-A6BCFE705B6B}"/>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t="54999" r="28959" b="39795"/>
              <a:stretch>
                <a:fillRect/>
              </a:stretch>
            </p:blipFill>
            <p:spPr bwMode="auto">
              <a:xfrm>
                <a:off x="3936381" y="3809668"/>
                <a:ext cx="2330605" cy="232718"/>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a:extLst>
                <a:ext uri="{FF2B5EF4-FFF2-40B4-BE49-F238E27FC236}">
                  <a16:creationId xmlns:a16="http://schemas.microsoft.com/office/drawing/2014/main" id="{9412320B-E8BE-B644-9844-544FAC78CFD7}"/>
                </a:ext>
              </a:extLst>
            </p:cNvPr>
            <p:cNvPicPr>
              <a:picLocks noChangeAspect="1"/>
            </p:cNvPicPr>
            <p:nvPr/>
          </p:nvPicPr>
          <p:blipFill>
            <a:blip r:embed="rId5"/>
            <a:stretch>
              <a:fillRect/>
            </a:stretch>
          </p:blipFill>
          <p:spPr>
            <a:xfrm>
              <a:off x="4405918" y="3728206"/>
              <a:ext cx="1333569" cy="146058"/>
            </a:xfrm>
            <a:prstGeom prst="rect">
              <a:avLst/>
            </a:prstGeom>
          </p:spPr>
        </p:pic>
      </p:grpSp>
      <p:pic>
        <p:nvPicPr>
          <p:cNvPr id="26" name="Picture 5">
            <a:extLst>
              <a:ext uri="{FF2B5EF4-FFF2-40B4-BE49-F238E27FC236}">
                <a16:creationId xmlns:a16="http://schemas.microsoft.com/office/drawing/2014/main" id="{48AED3A0-4206-5240-AA55-91FD941CD082}"/>
              </a:ext>
            </a:extLst>
          </p:cNvPr>
          <p:cNvPicPr>
            <a:picLocks noChangeAspect="1" noChangeArrowheads="1"/>
          </p:cNvPicPr>
          <p:nvPr/>
        </p:nvPicPr>
        <p:blipFill>
          <a:blip r:embed="rId6" cstate="print"/>
          <a:srcRect/>
          <a:stretch>
            <a:fillRect/>
          </a:stretch>
        </p:blipFill>
        <p:spPr bwMode="auto">
          <a:xfrm>
            <a:off x="2840422" y="2846436"/>
            <a:ext cx="1664797" cy="2353100"/>
          </a:xfrm>
          <a:prstGeom prst="rect">
            <a:avLst/>
          </a:prstGeom>
          <a:noFill/>
          <a:ln w="9525">
            <a:noFill/>
            <a:miter lim="800000"/>
            <a:headEnd/>
            <a:tailEnd/>
          </a:ln>
          <a:effectLst/>
        </p:spPr>
      </p:pic>
      <p:sp>
        <p:nvSpPr>
          <p:cNvPr id="13" name="ZoneTexte 12">
            <a:extLst>
              <a:ext uri="{FF2B5EF4-FFF2-40B4-BE49-F238E27FC236}">
                <a16:creationId xmlns:a16="http://schemas.microsoft.com/office/drawing/2014/main" id="{64C2FBD6-D566-4E70-8BF8-57AD7F44AE3C}"/>
              </a:ext>
            </a:extLst>
          </p:cNvPr>
          <p:cNvSpPr txBox="1">
            <a:spLocks/>
          </p:cNvSpPr>
          <p:nvPr/>
        </p:nvSpPr>
        <p:spPr>
          <a:xfrm>
            <a:off x="127017" y="3523948"/>
            <a:ext cx="2210498" cy="630044"/>
          </a:xfrm>
          <a:prstGeom prst="rect">
            <a:avLst/>
          </a:prstGeom>
          <a:solidFill>
            <a:srgbClr val="F38B30"/>
          </a:solidFill>
        </p:spPr>
        <p:txBody>
          <a:bodyPr wrap="square" rtlCol="0">
            <a:spAutoFit/>
          </a:bodyPr>
          <a:lstStyle/>
          <a:p>
            <a:pPr algn="ctr" defTabSz="481153" eaLnBrk="1" fontAlgn="auto" hangingPunct="1">
              <a:spcBef>
                <a:spcPts val="0"/>
              </a:spcBef>
              <a:spcAft>
                <a:spcPts val="0"/>
              </a:spcAft>
            </a:pPr>
            <a:r>
              <a:rPr lang="en-US" sz="1747">
                <a:solidFill>
                  <a:srgbClr val="FFFFFF"/>
                </a:solidFill>
                <a:latin typeface="Avenir Next LT Pro" panose="020B0504020202020204" pitchFamily="34" charset="0"/>
              </a:rPr>
              <a:t>US </a:t>
            </a:r>
          </a:p>
          <a:p>
            <a:pPr algn="ctr" defTabSz="481153" eaLnBrk="1" fontAlgn="auto" hangingPunct="1">
              <a:spcBef>
                <a:spcPts val="0"/>
              </a:spcBef>
              <a:spcAft>
                <a:spcPts val="0"/>
              </a:spcAft>
            </a:pPr>
            <a:r>
              <a:rPr lang="en-US" sz="1747">
                <a:solidFill>
                  <a:srgbClr val="FFFFFF"/>
                </a:solidFill>
                <a:latin typeface="Avenir Next LT Pro" panose="020B0504020202020204" pitchFamily="34" charset="0"/>
              </a:rPr>
              <a:t>PATENT</a:t>
            </a:r>
          </a:p>
        </p:txBody>
      </p:sp>
      <p:sp>
        <p:nvSpPr>
          <p:cNvPr id="14" name="ZoneTexte 13">
            <a:extLst>
              <a:ext uri="{FF2B5EF4-FFF2-40B4-BE49-F238E27FC236}">
                <a16:creationId xmlns:a16="http://schemas.microsoft.com/office/drawing/2014/main" id="{EA8B9130-E65E-4DDB-B448-DE27C5020FAC}"/>
              </a:ext>
            </a:extLst>
          </p:cNvPr>
          <p:cNvSpPr txBox="1">
            <a:spLocks/>
          </p:cNvSpPr>
          <p:nvPr/>
        </p:nvSpPr>
        <p:spPr>
          <a:xfrm>
            <a:off x="2475501" y="3523948"/>
            <a:ext cx="2210498" cy="630044"/>
          </a:xfrm>
          <a:prstGeom prst="rect">
            <a:avLst/>
          </a:prstGeom>
          <a:solidFill>
            <a:srgbClr val="4482F4"/>
          </a:solidFill>
        </p:spPr>
        <p:txBody>
          <a:bodyPr wrap="square" rtlCol="0">
            <a:spAutoFit/>
          </a:bodyPr>
          <a:lstStyle/>
          <a:p>
            <a:pPr algn="ctr" defTabSz="481153" eaLnBrk="1" fontAlgn="auto" hangingPunct="1">
              <a:spcBef>
                <a:spcPts val="0"/>
              </a:spcBef>
              <a:spcAft>
                <a:spcPts val="0"/>
              </a:spcAft>
            </a:pPr>
            <a:r>
              <a:rPr lang="en-US" sz="1747">
                <a:solidFill>
                  <a:srgbClr val="FFFFFF"/>
                </a:solidFill>
                <a:latin typeface="Avenir Next LT Pro" panose="020B0504020202020204" pitchFamily="34" charset="0"/>
              </a:rPr>
              <a:t>AUSTRALIAN PATENT</a:t>
            </a:r>
          </a:p>
        </p:txBody>
      </p:sp>
      <p:sp>
        <p:nvSpPr>
          <p:cNvPr id="15" name="ZoneTexte 14">
            <a:extLst>
              <a:ext uri="{FF2B5EF4-FFF2-40B4-BE49-F238E27FC236}">
                <a16:creationId xmlns:a16="http://schemas.microsoft.com/office/drawing/2014/main" id="{86176E49-AF02-4826-9B9A-E596B6DB4D48}"/>
              </a:ext>
            </a:extLst>
          </p:cNvPr>
          <p:cNvSpPr txBox="1">
            <a:spLocks/>
          </p:cNvSpPr>
          <p:nvPr/>
        </p:nvSpPr>
        <p:spPr>
          <a:xfrm>
            <a:off x="4823986" y="3527322"/>
            <a:ext cx="2210498" cy="630044"/>
          </a:xfrm>
          <a:prstGeom prst="rect">
            <a:avLst/>
          </a:prstGeom>
          <a:solidFill>
            <a:srgbClr val="34BE54"/>
          </a:solidFill>
        </p:spPr>
        <p:txBody>
          <a:bodyPr wrap="square" rtlCol="0">
            <a:spAutoFit/>
          </a:bodyPr>
          <a:lstStyle/>
          <a:p>
            <a:pPr algn="ctr" defTabSz="481153" eaLnBrk="1" fontAlgn="auto" hangingPunct="1">
              <a:spcBef>
                <a:spcPts val="0"/>
              </a:spcBef>
              <a:spcAft>
                <a:spcPts val="0"/>
              </a:spcAft>
            </a:pPr>
            <a:r>
              <a:rPr lang="en-US" sz="1747">
                <a:solidFill>
                  <a:srgbClr val="FFFFFF"/>
                </a:solidFill>
                <a:latin typeface="Avenir Next LT Pro" panose="020B0504020202020204" pitchFamily="34" charset="0"/>
              </a:rPr>
              <a:t>JAPANESE </a:t>
            </a:r>
          </a:p>
          <a:p>
            <a:pPr algn="ctr" defTabSz="481153" eaLnBrk="1" fontAlgn="auto" hangingPunct="1">
              <a:spcBef>
                <a:spcPts val="0"/>
              </a:spcBef>
              <a:spcAft>
                <a:spcPts val="0"/>
              </a:spcAft>
            </a:pPr>
            <a:r>
              <a:rPr lang="en-US" sz="1747">
                <a:solidFill>
                  <a:srgbClr val="FFFFFF"/>
                </a:solidFill>
                <a:latin typeface="Avenir Next LT Pro" panose="020B0504020202020204" pitchFamily="34" charset="0"/>
              </a:rPr>
              <a:t>PATENT</a:t>
            </a:r>
          </a:p>
        </p:txBody>
      </p:sp>
      <p:pic>
        <p:nvPicPr>
          <p:cNvPr id="7" name="Image 6">
            <a:extLst>
              <a:ext uri="{FF2B5EF4-FFF2-40B4-BE49-F238E27FC236}">
                <a16:creationId xmlns:a16="http://schemas.microsoft.com/office/drawing/2014/main" id="{D17165EB-A8C7-44C9-B0EC-87096570424F}"/>
              </a:ext>
            </a:extLst>
          </p:cNvPr>
          <p:cNvPicPr>
            <a:picLocks noChangeAspect="1"/>
          </p:cNvPicPr>
          <p:nvPr/>
        </p:nvPicPr>
        <p:blipFill>
          <a:blip r:embed="rId7"/>
          <a:stretch>
            <a:fillRect/>
          </a:stretch>
        </p:blipFill>
        <p:spPr>
          <a:xfrm>
            <a:off x="7566046" y="3146811"/>
            <a:ext cx="1577314" cy="1993223"/>
          </a:xfrm>
          <a:prstGeom prst="rect">
            <a:avLst/>
          </a:prstGeom>
        </p:spPr>
      </p:pic>
      <p:sp>
        <p:nvSpPr>
          <p:cNvPr id="27" name="ZoneTexte 26">
            <a:extLst>
              <a:ext uri="{FF2B5EF4-FFF2-40B4-BE49-F238E27FC236}">
                <a16:creationId xmlns:a16="http://schemas.microsoft.com/office/drawing/2014/main" id="{D219353B-5BCA-46F1-AD2F-659F2F6EA247}"/>
              </a:ext>
            </a:extLst>
          </p:cNvPr>
          <p:cNvSpPr txBox="1">
            <a:spLocks/>
          </p:cNvSpPr>
          <p:nvPr/>
        </p:nvSpPr>
        <p:spPr>
          <a:xfrm>
            <a:off x="7232720" y="3531810"/>
            <a:ext cx="2210498" cy="630044"/>
          </a:xfrm>
          <a:prstGeom prst="rect">
            <a:avLst/>
          </a:prstGeom>
          <a:solidFill>
            <a:srgbClr val="547C8E"/>
          </a:solidFill>
        </p:spPr>
        <p:txBody>
          <a:bodyPr wrap="square" rtlCol="0">
            <a:spAutoFit/>
          </a:bodyPr>
          <a:lstStyle/>
          <a:p>
            <a:pPr algn="ctr" defTabSz="481153" eaLnBrk="1" fontAlgn="auto" hangingPunct="1">
              <a:spcBef>
                <a:spcPts val="0"/>
              </a:spcBef>
              <a:spcAft>
                <a:spcPts val="0"/>
              </a:spcAft>
            </a:pPr>
            <a:r>
              <a:rPr lang="en-US" sz="1747">
                <a:solidFill>
                  <a:srgbClr val="FFFFFF"/>
                </a:solidFill>
                <a:highlight>
                  <a:srgbClr val="547C8E"/>
                </a:highlight>
                <a:latin typeface="Avenir Next LT Pro" panose="020B0504020202020204" pitchFamily="34" charset="0"/>
              </a:rPr>
              <a:t>CANADIAN PATENT</a:t>
            </a:r>
          </a:p>
        </p:txBody>
      </p:sp>
    </p:spTree>
    <p:extLst>
      <p:ext uri="{BB962C8B-B14F-4D97-AF65-F5344CB8AC3E}">
        <p14:creationId xmlns:p14="http://schemas.microsoft.com/office/powerpoint/2010/main" val="809006567"/>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CA4C2F-6647-230F-4A1C-BE44578A08B5}"/>
              </a:ext>
            </a:extLst>
          </p:cNvPr>
          <p:cNvSpPr>
            <a:spLocks noGrp="1"/>
          </p:cNvSpPr>
          <p:nvPr>
            <p:ph type="title"/>
          </p:nvPr>
        </p:nvSpPr>
        <p:spPr/>
        <p:txBody>
          <a:bodyPr/>
          <a:lstStyle/>
          <a:p>
            <a:r>
              <a:rPr lang="en-GB" dirty="0"/>
              <a:t>TOBAM LBRTY USA Equity</a:t>
            </a:r>
            <a:br>
              <a:rPr lang="en-GB" dirty="0"/>
            </a:br>
            <a:r>
              <a:rPr lang="en-GB" dirty="0"/>
              <a:t>Performance </a:t>
            </a:r>
          </a:p>
        </p:txBody>
      </p:sp>
      <p:sp>
        <p:nvSpPr>
          <p:cNvPr id="9" name="Espace réservé du numéro de diapositive 1">
            <a:extLst>
              <a:ext uri="{FF2B5EF4-FFF2-40B4-BE49-F238E27FC236}">
                <a16:creationId xmlns:a16="http://schemas.microsoft.com/office/drawing/2014/main" id="{0469FEF2-85C1-1FE9-1668-88E2DB23DF7F}"/>
              </a:ext>
            </a:extLst>
          </p:cNvPr>
          <p:cNvSpPr>
            <a:spLocks noGrp="1"/>
          </p:cNvSpPr>
          <p:nvPr>
            <p:ph type="sldNum" sz="quarter" idx="16"/>
          </p:nvPr>
        </p:nvSpPr>
        <p:spPr>
          <a:xfrm>
            <a:off x="9521126" y="7384179"/>
            <a:ext cx="476678" cy="282961"/>
          </a:xfrm>
        </p:spPr>
        <p:txBody>
          <a:bodyPr/>
          <a:lstStyle/>
          <a:p>
            <a:pPr defTabSz="481153" eaLnBrk="1" fontAlgn="auto" hangingPunct="1">
              <a:spcBef>
                <a:spcPts val="0"/>
              </a:spcBef>
              <a:spcAft>
                <a:spcPts val="0"/>
              </a:spcAft>
            </a:pPr>
            <a:fld id="{355F9927-066A-4E42-B902-7FE3DF2732F9}" type="slidenum">
              <a:rPr lang="en-US"/>
              <a:pPr defTabSz="481153" eaLnBrk="1" fontAlgn="auto" hangingPunct="1">
                <a:spcBef>
                  <a:spcPts val="0"/>
                </a:spcBef>
                <a:spcAft>
                  <a:spcPts val="0"/>
                </a:spcAft>
              </a:pPr>
              <a:t>70</a:t>
            </a:fld>
            <a:endParaRPr lang="en-US"/>
          </a:p>
        </p:txBody>
      </p:sp>
      <p:sp>
        <p:nvSpPr>
          <p:cNvPr id="11" name="TextBox 10">
            <a:extLst>
              <a:ext uri="{FF2B5EF4-FFF2-40B4-BE49-F238E27FC236}">
                <a16:creationId xmlns:a16="http://schemas.microsoft.com/office/drawing/2014/main" id="{4B8B201A-5801-90F5-B147-BABA9934B2B1}"/>
              </a:ext>
            </a:extLst>
          </p:cNvPr>
          <p:cNvSpPr txBox="1"/>
          <p:nvPr/>
        </p:nvSpPr>
        <p:spPr>
          <a:xfrm>
            <a:off x="409433" y="1302895"/>
            <a:ext cx="2649453" cy="3416320"/>
          </a:xfrm>
          <a:prstGeom prst="rect">
            <a:avLst/>
          </a:prstGeom>
          <a:noFill/>
        </p:spPr>
        <p:txBody>
          <a:bodyPr wrap="square">
            <a:spAutoFit/>
          </a:bodyPr>
          <a:lstStyle/>
          <a:p>
            <a:pPr algn="l"/>
            <a:r>
              <a:rPr lang="en-GB" sz="900" b="0" i="1" u="none" strike="noStrike" baseline="0" dirty="0">
                <a:latin typeface="+mj-lt"/>
              </a:rPr>
              <a:t>Sources: TOBAM, Bloomberg. Indexes are</a:t>
            </a:r>
          </a:p>
          <a:p>
            <a:pPr algn="l"/>
            <a:r>
              <a:rPr lang="en-GB" sz="900" b="0" i="1" u="none" strike="noStrike" baseline="0" dirty="0">
                <a:latin typeface="+mj-lt"/>
              </a:rPr>
              <a:t>unmanaged and do not incur management</a:t>
            </a:r>
          </a:p>
          <a:p>
            <a:pPr algn="l"/>
            <a:r>
              <a:rPr lang="en-GB" sz="900" b="0" i="1" u="none" strike="noStrike" baseline="0" dirty="0">
                <a:latin typeface="+mj-lt"/>
              </a:rPr>
              <a:t>fees, costs and expenses. One cannot invest</a:t>
            </a:r>
          </a:p>
          <a:p>
            <a:pPr algn="l"/>
            <a:r>
              <a:rPr lang="en-GB" sz="900" b="0" i="1" u="none" strike="noStrike" baseline="0" dirty="0">
                <a:latin typeface="+mj-lt"/>
              </a:rPr>
              <a:t>directly in an index.</a:t>
            </a:r>
          </a:p>
          <a:p>
            <a:pPr algn="l"/>
            <a:endParaRPr lang="en-GB" sz="900" b="0" i="1" u="none" strike="noStrike" baseline="0" dirty="0">
              <a:latin typeface="+mj-lt"/>
            </a:endParaRPr>
          </a:p>
          <a:p>
            <a:pPr algn="l"/>
            <a:r>
              <a:rPr lang="en-GB" sz="900" b="0" i="1" u="none" strike="noStrike" baseline="0" dirty="0">
                <a:latin typeface="+mj-lt"/>
              </a:rPr>
              <a:t>Warning: Past performance is not an indicator or a guarantee of future performance. The value of your investment and income received from it can go down as well as up and you may not get back the full amount invested. </a:t>
            </a:r>
          </a:p>
          <a:p>
            <a:pPr algn="l"/>
            <a:endParaRPr lang="en-GB" sz="900" i="1" dirty="0">
              <a:latin typeface="+mj-lt"/>
            </a:endParaRPr>
          </a:p>
          <a:p>
            <a:pPr algn="l"/>
            <a:r>
              <a:rPr lang="en-GB" sz="900" b="0" i="1" u="none" strike="noStrike" baseline="0" dirty="0">
                <a:latin typeface="+mj-lt"/>
              </a:rPr>
              <a:t>Performance details provided are in USD and include reinvested dividends Returns reflect back tested data from Aug 29, 2008 to Jul 31, 2024, plus live data for the LBRTY US from Jul 31, 2024 to date. </a:t>
            </a:r>
          </a:p>
          <a:p>
            <a:pPr algn="l"/>
            <a:endParaRPr lang="en-GB" sz="900" b="0" i="1" u="none" strike="noStrike" baseline="0" dirty="0">
              <a:latin typeface="+mj-lt"/>
            </a:endParaRPr>
          </a:p>
          <a:p>
            <a:pPr algn="l"/>
            <a:r>
              <a:rPr lang="en-GB" sz="900" b="0" i="1" u="none" strike="noStrike" baseline="0" dirty="0">
                <a:latin typeface="+mj-lt"/>
              </a:rPr>
              <a:t>Back tested results are for information purposes only. They are intended to illustrate how the Strategy may have behaved had it been launched prior to Jul 31, 2024. The back tests are gross of tax and exclude costs of transaction and fee assumptions.</a:t>
            </a:r>
          </a:p>
          <a:p>
            <a:pPr algn="l"/>
            <a:endParaRPr lang="en-GB" sz="900" b="0" i="1" u="none" strike="noStrike" baseline="0" dirty="0">
              <a:latin typeface="+mj-lt"/>
            </a:endParaRPr>
          </a:p>
        </p:txBody>
      </p:sp>
      <p:sp>
        <p:nvSpPr>
          <p:cNvPr id="12" name="Footer Placeholder 3">
            <a:extLst>
              <a:ext uri="{FF2B5EF4-FFF2-40B4-BE49-F238E27FC236}">
                <a16:creationId xmlns:a16="http://schemas.microsoft.com/office/drawing/2014/main" id="{E86BE446-059B-7E19-92DE-20F11BD9075B}"/>
              </a:ext>
            </a:extLst>
          </p:cNvPr>
          <p:cNvSpPr>
            <a:spLocks noGrp="1"/>
          </p:cNvSpPr>
          <p:nvPr>
            <p:ph type="ftr" sz="quarter" idx="15"/>
          </p:nvPr>
        </p:nvSpPr>
        <p:spPr>
          <a:xfrm>
            <a:off x="450235" y="34923"/>
            <a:ext cx="4829934" cy="228946"/>
          </a:xfrm>
        </p:spPr>
        <p:txBody>
          <a:bodyPr/>
          <a:lstStyle/>
          <a:p>
            <a:pPr defTabSz="425428"/>
            <a:r>
              <a:rPr lang="en-GB"/>
              <a:t>For institutional investors only</a:t>
            </a:r>
          </a:p>
        </p:txBody>
      </p:sp>
      <p:pic>
        <p:nvPicPr>
          <p:cNvPr id="4" name="Picture 3">
            <a:extLst>
              <a:ext uri="{FF2B5EF4-FFF2-40B4-BE49-F238E27FC236}">
                <a16:creationId xmlns:a16="http://schemas.microsoft.com/office/drawing/2014/main" id="{A99BB0DF-5E60-C40F-917E-DFF6F860952E}"/>
              </a:ext>
            </a:extLst>
          </p:cNvPr>
          <p:cNvPicPr>
            <a:picLocks noChangeAspect="1"/>
          </p:cNvPicPr>
          <p:nvPr/>
        </p:nvPicPr>
        <p:blipFill>
          <a:blip r:embed="rId2"/>
          <a:stretch>
            <a:fillRect/>
          </a:stretch>
        </p:blipFill>
        <p:spPr>
          <a:xfrm>
            <a:off x="3931952" y="909569"/>
            <a:ext cx="5362500" cy="6682499"/>
          </a:xfrm>
          <a:prstGeom prst="rect">
            <a:avLst/>
          </a:prstGeom>
        </p:spPr>
      </p:pic>
    </p:spTree>
    <p:extLst>
      <p:ext uri="{BB962C8B-B14F-4D97-AF65-F5344CB8AC3E}">
        <p14:creationId xmlns:p14="http://schemas.microsoft.com/office/powerpoint/2010/main" val="40560236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49970-184F-ECBB-BEE8-0DFF2E918E7B}"/>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63CE0B1-0C2E-E3B6-F5CF-C373B08D8F24}"/>
              </a:ext>
            </a:extLst>
          </p:cNvPr>
          <p:cNvSpPr>
            <a:spLocks noGrp="1"/>
          </p:cNvSpPr>
          <p:nvPr>
            <p:ph type="body" sz="quarter" idx="16"/>
          </p:nvPr>
        </p:nvSpPr>
        <p:spPr>
          <a:xfrm>
            <a:off x="412148" y="671072"/>
            <a:ext cx="8781279" cy="6797858"/>
          </a:xfrm>
        </p:spPr>
        <p:txBody>
          <a:bodyPr/>
          <a:lstStyle/>
          <a:p>
            <a:pPr marL="458055" indent="-458055">
              <a:lnSpc>
                <a:spcPct val="350000"/>
              </a:lnSpc>
              <a:buClr>
                <a:srgbClr val="F38B30"/>
              </a:buClr>
              <a:buSzPct val="350000"/>
            </a:pPr>
            <a:r>
              <a:rPr lang="en-GB" sz="1691" dirty="0"/>
              <a:t> </a:t>
            </a:r>
            <a:r>
              <a:rPr lang="en-GB" sz="1691" dirty="0">
                <a:sym typeface="Helvetica Neue Medium"/>
              </a:rPr>
              <a:t>Introduction to TOBAM and Anti-Benchmark</a:t>
            </a:r>
          </a:p>
          <a:p>
            <a:pPr marL="458055" indent="-458055">
              <a:lnSpc>
                <a:spcPct val="350000"/>
              </a:lnSpc>
              <a:buClr>
                <a:srgbClr val="34BE54"/>
              </a:buClr>
              <a:buSzPct val="350000"/>
            </a:pPr>
            <a:r>
              <a:rPr lang="fr-FR" sz="1691" dirty="0"/>
              <a:t>TOBAM Product </a:t>
            </a:r>
            <a:r>
              <a:rPr lang="fr-FR" sz="1691" dirty="0" err="1"/>
              <a:t>Offering</a:t>
            </a:r>
            <a:endParaRPr lang="fr-FR" sz="1691" dirty="0"/>
          </a:p>
          <a:p>
            <a:pPr marL="458055" indent="-458055">
              <a:lnSpc>
                <a:spcPct val="350000"/>
              </a:lnSpc>
              <a:buClr>
                <a:srgbClr val="34BE54"/>
              </a:buClr>
              <a:buSzPct val="350000"/>
            </a:pPr>
            <a:endParaRPr lang="fr-FR" sz="1691" dirty="0"/>
          </a:p>
          <a:p>
            <a:pPr marL="458055" indent="-458055">
              <a:lnSpc>
                <a:spcPct val="350000"/>
              </a:lnSpc>
              <a:buClr>
                <a:srgbClr val="34BE54"/>
              </a:buClr>
              <a:buSzPct val="350000"/>
            </a:pPr>
            <a:endParaRPr lang="en-GB" sz="1691" dirty="0"/>
          </a:p>
          <a:p>
            <a:pPr marL="458055" indent="-458055">
              <a:lnSpc>
                <a:spcPct val="350000"/>
              </a:lnSpc>
              <a:buClr>
                <a:srgbClr val="4482F4"/>
              </a:buClr>
              <a:buSzPct val="350000"/>
            </a:pPr>
            <a:endParaRPr lang="en-GB" sz="1691" dirty="0"/>
          </a:p>
          <a:p>
            <a:pPr marL="458055" indent="-458055">
              <a:lnSpc>
                <a:spcPct val="350000"/>
              </a:lnSpc>
              <a:buClr>
                <a:srgbClr val="4482F4"/>
              </a:buClr>
              <a:buSzPct val="350000"/>
            </a:pPr>
            <a:r>
              <a:rPr lang="en-GB" sz="1691" b="1" dirty="0">
                <a:solidFill>
                  <a:srgbClr val="4482F4"/>
                </a:solidFill>
              </a:rPr>
              <a:t>Conclusion</a:t>
            </a:r>
          </a:p>
          <a:p>
            <a:pPr marL="458055" indent="-458055">
              <a:lnSpc>
                <a:spcPct val="350000"/>
              </a:lnSpc>
              <a:buClr>
                <a:srgbClr val="FF7005"/>
              </a:buClr>
              <a:buSzPct val="350000"/>
            </a:pPr>
            <a:r>
              <a:rPr lang="en-GB" sz="1691" dirty="0"/>
              <a:t> Appendix</a:t>
            </a:r>
          </a:p>
        </p:txBody>
      </p:sp>
      <p:sp>
        <p:nvSpPr>
          <p:cNvPr id="6" name="TextBox 5">
            <a:extLst>
              <a:ext uri="{FF2B5EF4-FFF2-40B4-BE49-F238E27FC236}">
                <a16:creationId xmlns:a16="http://schemas.microsoft.com/office/drawing/2014/main" id="{6A5DDC9C-607D-8703-C7EA-949DD0871EC6}"/>
              </a:ext>
            </a:extLst>
          </p:cNvPr>
          <p:cNvSpPr txBox="1"/>
          <p:nvPr/>
        </p:nvSpPr>
        <p:spPr>
          <a:xfrm>
            <a:off x="2511552" y="3144488"/>
            <a:ext cx="5023104" cy="1477328"/>
          </a:xfrm>
          <a:prstGeom prst="rect">
            <a:avLst/>
          </a:prstGeom>
          <a:noFill/>
        </p:spPr>
        <p:txBody>
          <a:bodyPr wrap="square">
            <a:spAutoFit/>
          </a:bodyPr>
          <a:lstStyle/>
          <a:p>
            <a:pPr marL="285750" indent="-285750" defTabSz="481153" eaLnBrk="1" fontAlgn="auto" hangingPunct="1">
              <a:spcBef>
                <a:spcPts val="0"/>
              </a:spcBef>
              <a:spcAft>
                <a:spcPts val="0"/>
              </a:spcAft>
              <a:buClr>
                <a:srgbClr val="34BE54"/>
              </a:buClr>
              <a:buFont typeface="Arial" panose="020B0604020202020204" pitchFamily="34" charset="0"/>
              <a:buChar char="•"/>
              <a:defRPr/>
            </a:pPr>
            <a:r>
              <a:rPr lang="en-GB" sz="1800" dirty="0">
                <a:solidFill>
                  <a:schemeClr val="tx1"/>
                </a:solidFill>
                <a:latin typeface="Avenir Next LT Pro"/>
              </a:rPr>
              <a:t>2006: Maximum Diversification®</a:t>
            </a:r>
          </a:p>
          <a:p>
            <a:pPr marL="285750" indent="-285750" defTabSz="481153" eaLnBrk="1" fontAlgn="auto" hangingPunct="1">
              <a:spcBef>
                <a:spcPts val="0"/>
              </a:spcBef>
              <a:spcAft>
                <a:spcPts val="0"/>
              </a:spcAft>
              <a:buClr>
                <a:srgbClr val="34BE54"/>
              </a:buClr>
              <a:buFont typeface="Arial" panose="020B0604020202020204" pitchFamily="34" charset="0"/>
              <a:buChar char="•"/>
              <a:defRPr/>
            </a:pPr>
            <a:endParaRPr lang="en-GB" sz="1800" dirty="0">
              <a:solidFill>
                <a:srgbClr val="000000"/>
              </a:solidFill>
              <a:latin typeface="Avenir Next LT Pro"/>
            </a:endParaRPr>
          </a:p>
          <a:p>
            <a:pPr marL="285750" indent="-285750" defTabSz="481153" eaLnBrk="1" fontAlgn="auto" hangingPunct="1">
              <a:spcBef>
                <a:spcPts val="0"/>
              </a:spcBef>
              <a:spcAft>
                <a:spcPts val="0"/>
              </a:spcAft>
              <a:buClr>
                <a:srgbClr val="34BE54"/>
              </a:buClr>
              <a:buFont typeface="Arial" panose="020B0604020202020204" pitchFamily="34" charset="0"/>
              <a:buChar char="•"/>
              <a:defRPr/>
            </a:pPr>
            <a:r>
              <a:rPr lang="en-GB" sz="1800" dirty="0">
                <a:latin typeface="Avenir Next LT Pro"/>
              </a:rPr>
              <a:t>2017: CRYPTOBAM®</a:t>
            </a:r>
          </a:p>
          <a:p>
            <a:pPr defTabSz="481153" eaLnBrk="1" fontAlgn="auto" hangingPunct="1">
              <a:spcBef>
                <a:spcPts val="0"/>
              </a:spcBef>
              <a:spcAft>
                <a:spcPts val="0"/>
              </a:spcAft>
              <a:buClr>
                <a:srgbClr val="34BE54"/>
              </a:buClr>
              <a:defRPr/>
            </a:pPr>
            <a:r>
              <a:rPr lang="en-GB" sz="1800" dirty="0">
                <a:solidFill>
                  <a:srgbClr val="000000"/>
                </a:solidFill>
                <a:latin typeface="Avenir Next LT Pro"/>
              </a:rPr>
              <a:t> </a:t>
            </a:r>
          </a:p>
          <a:p>
            <a:pPr marL="285750" indent="-285750" defTabSz="481153" eaLnBrk="1" fontAlgn="auto" hangingPunct="1">
              <a:spcBef>
                <a:spcPts val="0"/>
              </a:spcBef>
              <a:spcAft>
                <a:spcPts val="0"/>
              </a:spcAft>
              <a:buClr>
                <a:srgbClr val="34BE54"/>
              </a:buClr>
              <a:buFont typeface="Arial" panose="020B0604020202020204" pitchFamily="34" charset="0"/>
              <a:buChar char="•"/>
              <a:defRPr/>
            </a:pPr>
            <a:r>
              <a:rPr lang="en-GB" sz="1800" dirty="0">
                <a:solidFill>
                  <a:srgbClr val="000000"/>
                </a:solidFill>
                <a:latin typeface="Avenir Next LT Pro"/>
              </a:rPr>
              <a:t>2023: LBRTY®</a:t>
            </a:r>
          </a:p>
        </p:txBody>
      </p:sp>
      <p:sp>
        <p:nvSpPr>
          <p:cNvPr id="2" name="Footer Placeholder 4">
            <a:extLst>
              <a:ext uri="{FF2B5EF4-FFF2-40B4-BE49-F238E27FC236}">
                <a16:creationId xmlns:a16="http://schemas.microsoft.com/office/drawing/2014/main" id="{396583B9-F3E3-BF37-AE30-FF2F92ACD265}"/>
              </a:ext>
            </a:extLst>
          </p:cNvPr>
          <p:cNvSpPr txBox="1">
            <a:spLocks/>
          </p:cNvSpPr>
          <p:nvPr/>
        </p:nvSpPr>
        <p:spPr>
          <a:xfrm>
            <a:off x="266549" y="71452"/>
            <a:ext cx="2786013" cy="166382"/>
          </a:xfrm>
          <a:prstGeom prst="rect">
            <a:avLst/>
          </a:prstGeom>
        </p:spPr>
        <p:txBody>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99765"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9953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499296"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99906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49882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998592"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49835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998123"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defTabSz="425428" eaLnBrk="1" fontAlgn="auto">
              <a:spcBef>
                <a:spcPts val="0"/>
              </a:spcBef>
              <a:spcAft>
                <a:spcPts val="0"/>
              </a:spcAft>
              <a:defRPr/>
            </a:pPr>
            <a:r>
              <a:rPr lang="en-US" sz="773">
                <a:solidFill>
                  <a:srgbClr val="000000"/>
                </a:solidFill>
                <a:latin typeface="Avenir Next LT Pro"/>
              </a:rPr>
              <a:t>For institutional investors only</a:t>
            </a:r>
            <a:endParaRPr lang="en-US" sz="1000" dirty="0">
              <a:solidFill>
                <a:srgbClr val="000000"/>
              </a:solidFill>
              <a:latin typeface="Avenir Next LT Pro"/>
            </a:endParaRPr>
          </a:p>
        </p:txBody>
      </p:sp>
    </p:spTree>
    <p:extLst>
      <p:ext uri="{BB962C8B-B14F-4D97-AF65-F5344CB8AC3E}">
        <p14:creationId xmlns:p14="http://schemas.microsoft.com/office/powerpoint/2010/main" val="1656651286"/>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507406" y="549329"/>
            <a:ext cx="8184990" cy="412856"/>
          </a:xfrm>
        </p:spPr>
        <p:txBody>
          <a:bodyPr/>
          <a:lstStyle/>
          <a:p>
            <a:r>
              <a:rPr lang="en-GB"/>
              <a:t>CONCLUSION</a:t>
            </a:r>
          </a:p>
          <a:p>
            <a:endParaRPr lang="en-GB" sz="1200"/>
          </a:p>
        </p:txBody>
      </p:sp>
      <p:sp>
        <p:nvSpPr>
          <p:cNvPr id="4" name="TextBox 3">
            <a:extLst>
              <a:ext uri="{FF2B5EF4-FFF2-40B4-BE49-F238E27FC236}">
                <a16:creationId xmlns:a16="http://schemas.microsoft.com/office/drawing/2014/main" id="{CA9B198F-D8B5-3344-645E-76A4FA0F7653}"/>
              </a:ext>
            </a:extLst>
          </p:cNvPr>
          <p:cNvSpPr txBox="1"/>
          <p:nvPr/>
        </p:nvSpPr>
        <p:spPr>
          <a:xfrm>
            <a:off x="400967" y="1603867"/>
            <a:ext cx="9242177" cy="5941370"/>
          </a:xfrm>
          <a:prstGeom prst="rect">
            <a:avLst/>
          </a:prstGeom>
          <a:noFill/>
        </p:spPr>
        <p:txBody>
          <a:bodyPr wrap="square">
            <a:spAutoFit/>
          </a:bodyPr>
          <a:lstStyle/>
          <a:p>
            <a:pPr marL="28575" algn="just">
              <a:lnSpc>
                <a:spcPct val="107000"/>
              </a:lnSpc>
              <a:spcAft>
                <a:spcPts val="800"/>
              </a:spcAft>
              <a:buClr>
                <a:srgbClr val="4482F4"/>
              </a:buClr>
            </a:pPr>
            <a:r>
              <a:rPr lang="en-GB">
                <a:latin typeface="Avenir Next LT Pro" panose="020B0504020202020204" pitchFamily="34" charset="0"/>
              </a:rPr>
              <a:t>Since its beginning:</a:t>
            </a:r>
          </a:p>
          <a:p>
            <a:pPr marL="314325" indent="-285750" algn="just">
              <a:lnSpc>
                <a:spcPct val="107000"/>
              </a:lnSpc>
              <a:spcAft>
                <a:spcPts val="800"/>
              </a:spcAft>
              <a:buClr>
                <a:srgbClr val="4482F4"/>
              </a:buClr>
              <a:buFont typeface="Arial" panose="020B0604020202020204" pitchFamily="34" charset="0"/>
              <a:buChar char="•"/>
            </a:pPr>
            <a:r>
              <a:rPr lang="en-GB">
                <a:latin typeface="Avenir Next LT Pro" panose="020B0504020202020204" pitchFamily="34" charset="0"/>
              </a:rPr>
              <a:t>TOBAM’s ONLY focus is the long-term risk reward of its clients</a:t>
            </a:r>
          </a:p>
          <a:p>
            <a:pPr marL="28575" algn="just">
              <a:lnSpc>
                <a:spcPct val="107000"/>
              </a:lnSpc>
              <a:spcAft>
                <a:spcPts val="800"/>
              </a:spcAft>
              <a:buClr>
                <a:srgbClr val="4482F4"/>
              </a:buClr>
            </a:pPr>
            <a:r>
              <a:rPr lang="en-GB" sz="500">
                <a:latin typeface="Avenir Next LT Pro" panose="020B0504020202020204" pitchFamily="34" charset="0"/>
              </a:rPr>
              <a:t> </a:t>
            </a:r>
          </a:p>
          <a:p>
            <a:pPr marL="314325" indent="-285750" algn="just">
              <a:lnSpc>
                <a:spcPct val="107000"/>
              </a:lnSpc>
              <a:spcAft>
                <a:spcPts val="800"/>
              </a:spcAft>
              <a:buClr>
                <a:srgbClr val="4482F4"/>
              </a:buClr>
              <a:buFont typeface="Arial" panose="020B0604020202020204" pitchFamily="34" charset="0"/>
              <a:buChar char="•"/>
            </a:pPr>
            <a:r>
              <a:rPr lang="en-GB">
                <a:latin typeface="Avenir Next LT Pro" panose="020B0504020202020204" pitchFamily="34" charset="0"/>
              </a:rPr>
              <a:t>We believe that side by side with diversification, Democracy, Respect of Human Rights and Civil Rights are key to innovations and  economic growth</a:t>
            </a:r>
          </a:p>
          <a:p>
            <a:pPr marL="314325" indent="-285750" algn="just">
              <a:lnSpc>
                <a:spcPct val="107000"/>
              </a:lnSpc>
              <a:spcAft>
                <a:spcPts val="800"/>
              </a:spcAft>
              <a:buClr>
                <a:srgbClr val="4482F4"/>
              </a:buClr>
              <a:buFont typeface="Arial" panose="020B0604020202020204" pitchFamily="34" charset="0"/>
              <a:buChar char="•"/>
            </a:pPr>
            <a:endParaRPr lang="en-GB" sz="500">
              <a:latin typeface="Avenir Next LT Pro" panose="020B0504020202020204" pitchFamily="34" charset="0"/>
            </a:endParaRPr>
          </a:p>
          <a:p>
            <a:pPr marL="314325" indent="-285750" algn="just">
              <a:lnSpc>
                <a:spcPct val="107000"/>
              </a:lnSpc>
              <a:spcAft>
                <a:spcPts val="800"/>
              </a:spcAft>
              <a:buClr>
                <a:srgbClr val="4482F4"/>
              </a:buClr>
              <a:buFont typeface="Arial" panose="020B0604020202020204" pitchFamily="34" charset="0"/>
              <a:buChar char="•"/>
            </a:pPr>
            <a:r>
              <a:rPr lang="en-GB">
                <a:latin typeface="Avenir Next LT Pro" panose="020B0504020202020204" pitchFamily="34" charset="0"/>
              </a:rPr>
              <a:t>Human Rights have always been at the core of TOBAM’s values. </a:t>
            </a:r>
          </a:p>
          <a:p>
            <a:pPr marL="314325" indent="-285750" algn="just">
              <a:lnSpc>
                <a:spcPct val="107000"/>
              </a:lnSpc>
              <a:spcAft>
                <a:spcPts val="800"/>
              </a:spcAft>
              <a:buClr>
                <a:srgbClr val="4482F4"/>
              </a:buClr>
              <a:buFont typeface="Arial" panose="020B0604020202020204" pitchFamily="34" charset="0"/>
              <a:buChar char="•"/>
            </a:pPr>
            <a:endParaRPr lang="en-GB">
              <a:latin typeface="Avenir Next LT Pro" panose="020B0504020202020204" pitchFamily="34" charset="0"/>
            </a:endParaRPr>
          </a:p>
          <a:p>
            <a:pPr marL="314325" indent="-285750" algn="just">
              <a:lnSpc>
                <a:spcPct val="107000"/>
              </a:lnSpc>
              <a:spcAft>
                <a:spcPts val="800"/>
              </a:spcAft>
              <a:buClr>
                <a:srgbClr val="4482F4"/>
              </a:buClr>
              <a:buFont typeface="Arial" panose="020B0604020202020204" pitchFamily="34" charset="0"/>
              <a:buChar char="•"/>
            </a:pPr>
            <a:endParaRPr lang="en-GB">
              <a:latin typeface="Avenir Next LT Pro" panose="020B0504020202020204" pitchFamily="34" charset="0"/>
            </a:endParaRPr>
          </a:p>
          <a:p>
            <a:pPr marL="28575" algn="ctr">
              <a:lnSpc>
                <a:spcPct val="107000"/>
              </a:lnSpc>
              <a:spcAft>
                <a:spcPts val="800"/>
              </a:spcAft>
              <a:buClr>
                <a:srgbClr val="4482F4"/>
              </a:buClr>
            </a:pPr>
            <a:r>
              <a:rPr lang="en-GB" sz="2000" b="1">
                <a:solidFill>
                  <a:srgbClr val="FF7005"/>
                </a:solidFill>
                <a:latin typeface="Avenir Next LT Pro" panose="020B0504020202020204" pitchFamily="34" charset="0"/>
              </a:rPr>
              <a:t>LBRTY®</a:t>
            </a:r>
          </a:p>
          <a:p>
            <a:pPr marL="28575" algn="ctr">
              <a:lnSpc>
                <a:spcPct val="107000"/>
              </a:lnSpc>
              <a:spcAft>
                <a:spcPts val="800"/>
              </a:spcAft>
              <a:buClr>
                <a:srgbClr val="4482F4"/>
              </a:buClr>
            </a:pPr>
            <a:endParaRPr lang="en-GB" sz="1600">
              <a:latin typeface="Avenir Next LT Pro" panose="020B0504020202020204" pitchFamily="34" charset="0"/>
            </a:endParaRPr>
          </a:p>
          <a:p>
            <a:pPr marL="28575" algn="just">
              <a:lnSpc>
                <a:spcPct val="107000"/>
              </a:lnSpc>
              <a:spcAft>
                <a:spcPts val="800"/>
              </a:spcAft>
              <a:buClr>
                <a:srgbClr val="4482F4"/>
              </a:buClr>
            </a:pPr>
            <a:r>
              <a:rPr lang="en-GB">
                <a:latin typeface="Avenir Next LT Pro" panose="020B0504020202020204" pitchFamily="34" charset="0"/>
                <a:sym typeface="Wingdings" panose="05000000000000000000" pitchFamily="2" charset="2"/>
              </a:rPr>
              <a:t>	</a:t>
            </a:r>
            <a:r>
              <a:rPr lang="en-GB">
                <a:latin typeface="Avenir Next LT Pro" panose="020B0504020202020204" pitchFamily="34" charset="0"/>
              </a:rPr>
              <a:t>Reducing both direct and indirect Authoritarian Exposure</a:t>
            </a:r>
          </a:p>
          <a:p>
            <a:pPr marL="1813621" lvl="3" indent="-285750" algn="just">
              <a:lnSpc>
                <a:spcPct val="107000"/>
              </a:lnSpc>
              <a:spcAft>
                <a:spcPts val="800"/>
              </a:spcAft>
              <a:buClr>
                <a:srgbClr val="34BE54"/>
              </a:buClr>
              <a:buFont typeface="Arial" panose="020B0604020202020204" pitchFamily="34" charset="0"/>
              <a:buChar char="•"/>
            </a:pPr>
            <a:r>
              <a:rPr lang="en-GB">
                <a:latin typeface="Avenir Next LT Pro" panose="020B0504020202020204" pitchFamily="34" charset="0"/>
              </a:rPr>
              <a:t>enhances long term expected returns</a:t>
            </a:r>
          </a:p>
          <a:p>
            <a:pPr marL="1813621" lvl="3" indent="-285750" algn="just">
              <a:lnSpc>
                <a:spcPct val="107000"/>
              </a:lnSpc>
              <a:spcAft>
                <a:spcPts val="800"/>
              </a:spcAft>
              <a:buClr>
                <a:srgbClr val="34BE54"/>
              </a:buClr>
              <a:buFont typeface="Arial" panose="020B0604020202020204" pitchFamily="34" charset="0"/>
              <a:buChar char="•"/>
            </a:pPr>
            <a:r>
              <a:rPr lang="en-GB">
                <a:latin typeface="Avenir Next LT Pro" panose="020B0504020202020204" pitchFamily="34" charset="0"/>
              </a:rPr>
              <a:t>reduces market risk induced by geopolitical instability</a:t>
            </a:r>
          </a:p>
          <a:p>
            <a:pPr marL="314325" indent="-285750">
              <a:lnSpc>
                <a:spcPct val="107000"/>
              </a:lnSpc>
              <a:spcAft>
                <a:spcPts val="800"/>
              </a:spcAft>
              <a:buClr>
                <a:srgbClr val="4482F4"/>
              </a:buClr>
              <a:buFont typeface="Arial" panose="020B0604020202020204" pitchFamily="34" charset="0"/>
              <a:buChar char="•"/>
            </a:pPr>
            <a:endParaRPr lang="en-GB" sz="1600">
              <a:latin typeface="Avenir Next LT Pro" panose="020B0504020202020204" pitchFamily="34" charset="0"/>
            </a:endParaRPr>
          </a:p>
          <a:p>
            <a:pPr marL="314325" indent="-285750">
              <a:lnSpc>
                <a:spcPct val="107000"/>
              </a:lnSpc>
              <a:spcAft>
                <a:spcPts val="800"/>
              </a:spcAft>
              <a:buClr>
                <a:srgbClr val="4482F4"/>
              </a:buClr>
              <a:buFont typeface="Arial" panose="020B0604020202020204" pitchFamily="34" charset="0"/>
              <a:buChar char="•"/>
            </a:pPr>
            <a:endParaRPr lang="en-GB" sz="1600">
              <a:latin typeface="Avenir Next LT Pro" panose="020B0504020202020204" pitchFamily="34" charset="0"/>
            </a:endParaRPr>
          </a:p>
          <a:p>
            <a:pPr marL="814090" lvl="1" indent="-285750" algn="just">
              <a:lnSpc>
                <a:spcPct val="107000"/>
              </a:lnSpc>
              <a:spcAft>
                <a:spcPts val="800"/>
              </a:spcAft>
              <a:buClr>
                <a:srgbClr val="34BE54"/>
              </a:buClr>
              <a:buFont typeface="Arial" panose="020B0604020202020204" pitchFamily="34" charset="0"/>
              <a:buChar char="•"/>
            </a:pPr>
            <a:endParaRPr lang="en-GB" sz="400">
              <a:latin typeface="Avenir Next LT Pro" panose="020B0504020202020204" pitchFamily="34" charset="0"/>
            </a:endParaRPr>
          </a:p>
        </p:txBody>
      </p:sp>
      <p:sp>
        <p:nvSpPr>
          <p:cNvPr id="2" name="Arrow: Right 1">
            <a:extLst>
              <a:ext uri="{FF2B5EF4-FFF2-40B4-BE49-F238E27FC236}">
                <a16:creationId xmlns:a16="http://schemas.microsoft.com/office/drawing/2014/main" id="{A17D9537-EA77-0E88-5E74-6179362A74E6}"/>
              </a:ext>
            </a:extLst>
          </p:cNvPr>
          <p:cNvSpPr/>
          <p:nvPr/>
        </p:nvSpPr>
        <p:spPr>
          <a:xfrm>
            <a:off x="3481960" y="4726235"/>
            <a:ext cx="836652" cy="253388"/>
          </a:xfrm>
          <a:prstGeom prst="rightArrow">
            <a:avLst/>
          </a:prstGeom>
          <a:solidFill>
            <a:srgbClr val="FF7005"/>
          </a:solidFill>
          <a:ln>
            <a:solidFill>
              <a:srgbClr val="FF70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5085685"/>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6C23E-95CC-49E6-90C5-9CE73CBBD32E}"/>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ED1801C-CD60-9BA7-114A-33933A404871}"/>
              </a:ext>
            </a:extLst>
          </p:cNvPr>
          <p:cNvSpPr>
            <a:spLocks noGrp="1"/>
          </p:cNvSpPr>
          <p:nvPr>
            <p:ph type="body" sz="quarter" idx="16"/>
          </p:nvPr>
        </p:nvSpPr>
        <p:spPr>
          <a:xfrm>
            <a:off x="412148" y="671072"/>
            <a:ext cx="8781279" cy="6797858"/>
          </a:xfrm>
        </p:spPr>
        <p:txBody>
          <a:bodyPr/>
          <a:lstStyle/>
          <a:p>
            <a:pPr marL="458055" indent="-458055">
              <a:lnSpc>
                <a:spcPct val="350000"/>
              </a:lnSpc>
              <a:buClr>
                <a:srgbClr val="F38B30"/>
              </a:buClr>
              <a:buSzPct val="350000"/>
            </a:pPr>
            <a:r>
              <a:rPr lang="en-GB" sz="1691" dirty="0"/>
              <a:t> </a:t>
            </a:r>
            <a:r>
              <a:rPr lang="en-GB" sz="1691" dirty="0">
                <a:sym typeface="Helvetica Neue Medium"/>
              </a:rPr>
              <a:t>Introduction to TOBAM and Anti-Benchmark</a:t>
            </a:r>
          </a:p>
          <a:p>
            <a:pPr marL="458055" indent="-458055">
              <a:lnSpc>
                <a:spcPct val="350000"/>
              </a:lnSpc>
              <a:buClr>
                <a:srgbClr val="34BE54"/>
              </a:buClr>
              <a:buSzPct val="350000"/>
            </a:pPr>
            <a:r>
              <a:rPr lang="fr-FR" sz="1691" dirty="0"/>
              <a:t>TOBAM Product </a:t>
            </a:r>
            <a:r>
              <a:rPr lang="fr-FR" sz="1691" dirty="0" err="1"/>
              <a:t>Offering</a:t>
            </a:r>
            <a:endParaRPr lang="fr-FR" sz="1691" dirty="0"/>
          </a:p>
          <a:p>
            <a:pPr marL="458055" indent="-458055">
              <a:lnSpc>
                <a:spcPct val="350000"/>
              </a:lnSpc>
              <a:buClr>
                <a:srgbClr val="34BE54"/>
              </a:buClr>
              <a:buSzPct val="350000"/>
            </a:pPr>
            <a:endParaRPr lang="fr-FR" sz="1691" dirty="0"/>
          </a:p>
          <a:p>
            <a:pPr marL="458055" indent="-458055">
              <a:lnSpc>
                <a:spcPct val="350000"/>
              </a:lnSpc>
              <a:buClr>
                <a:srgbClr val="34BE54"/>
              </a:buClr>
              <a:buSzPct val="350000"/>
            </a:pPr>
            <a:endParaRPr lang="en-GB" sz="1691" dirty="0"/>
          </a:p>
          <a:p>
            <a:pPr marL="458055" indent="-458055">
              <a:lnSpc>
                <a:spcPct val="350000"/>
              </a:lnSpc>
              <a:buClr>
                <a:srgbClr val="4482F4"/>
              </a:buClr>
              <a:buSzPct val="350000"/>
            </a:pPr>
            <a:endParaRPr lang="en-GB" sz="1691" dirty="0"/>
          </a:p>
          <a:p>
            <a:pPr marL="458055" indent="-458055">
              <a:lnSpc>
                <a:spcPct val="350000"/>
              </a:lnSpc>
              <a:buClr>
                <a:srgbClr val="4482F4"/>
              </a:buClr>
              <a:buSzPct val="350000"/>
            </a:pPr>
            <a:r>
              <a:rPr lang="en-GB" sz="1691" dirty="0"/>
              <a:t>Conclusion</a:t>
            </a:r>
          </a:p>
          <a:p>
            <a:pPr marL="458055" indent="-458055">
              <a:lnSpc>
                <a:spcPct val="350000"/>
              </a:lnSpc>
              <a:buClr>
                <a:srgbClr val="FF7005"/>
              </a:buClr>
              <a:buSzPct val="350000"/>
            </a:pPr>
            <a:r>
              <a:rPr lang="en-GB" sz="1691" dirty="0"/>
              <a:t> </a:t>
            </a:r>
            <a:r>
              <a:rPr lang="en-GB" sz="1691" b="1" dirty="0">
                <a:solidFill>
                  <a:srgbClr val="FF7005"/>
                </a:solidFill>
              </a:rPr>
              <a:t>Appendix</a:t>
            </a:r>
          </a:p>
        </p:txBody>
      </p:sp>
      <p:sp>
        <p:nvSpPr>
          <p:cNvPr id="4" name="Footer Placeholder 4">
            <a:extLst>
              <a:ext uri="{FF2B5EF4-FFF2-40B4-BE49-F238E27FC236}">
                <a16:creationId xmlns:a16="http://schemas.microsoft.com/office/drawing/2014/main" id="{80B29358-BDEA-BF1F-E47D-9757E0B57B6A}"/>
              </a:ext>
            </a:extLst>
          </p:cNvPr>
          <p:cNvSpPr>
            <a:spLocks noGrp="1"/>
          </p:cNvSpPr>
          <p:nvPr>
            <p:ph type="ftr" sz="quarter" idx="4294967295"/>
          </p:nvPr>
        </p:nvSpPr>
        <p:spPr>
          <a:xfrm>
            <a:off x="99282" y="-9770"/>
            <a:ext cx="2786013" cy="166382"/>
          </a:xfrm>
          <a:prstGeom prst="rect">
            <a:avLst/>
          </a:prstGeom>
        </p:spPr>
        <p:txBody>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99765"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9953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499296"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99906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49882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998592"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49835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998123"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0" marR="0" lvl="0" indent="0" algn="l" defTabSz="425428" rtl="0" eaLnBrk="1" fontAlgn="auto" latinLnBrk="0" hangingPunct="0">
              <a:lnSpc>
                <a:spcPct val="100000"/>
              </a:lnSpc>
              <a:spcBef>
                <a:spcPts val="0"/>
              </a:spcBef>
              <a:spcAft>
                <a:spcPts val="0"/>
              </a:spcAft>
              <a:buClrTx/>
              <a:buSzTx/>
              <a:buFontTx/>
              <a:buNone/>
              <a:tabLst/>
              <a:defRPr/>
            </a:pPr>
            <a:r>
              <a:rPr kumimoji="0" lang="en-US" sz="773" b="0" i="0" u="none" strike="noStrike" kern="1200" cap="none" spc="0" normalizeH="0" baseline="0" noProof="0">
                <a:ln>
                  <a:noFill/>
                </a:ln>
                <a:solidFill>
                  <a:srgbClr val="000000"/>
                </a:solidFill>
                <a:effectLst/>
                <a:uLnTx/>
                <a:uFillTx/>
                <a:latin typeface="Avenir Next LT Pro"/>
                <a:ea typeface="MS PGothic" panose="020B0600070205080204" pitchFamily="34" charset="-128"/>
                <a:cs typeface="+mn-cs"/>
              </a:rPr>
              <a:t>For institutional investors only</a:t>
            </a:r>
            <a:endParaRPr kumimoji="0" lang="en-US" sz="1000" b="0" i="0" u="none" strike="noStrike" kern="1200" cap="none" spc="0" normalizeH="0" baseline="0" noProof="0">
              <a:ln>
                <a:noFill/>
              </a:ln>
              <a:solidFill>
                <a:srgbClr val="000000"/>
              </a:solidFill>
              <a:effectLst/>
              <a:uLnTx/>
              <a:uFillTx/>
              <a:latin typeface="Avenir Next LT Pro"/>
              <a:ea typeface="MS PGothic" panose="020B0600070205080204" pitchFamily="34" charset="-128"/>
              <a:cs typeface="+mn-cs"/>
            </a:endParaRPr>
          </a:p>
        </p:txBody>
      </p:sp>
      <p:sp>
        <p:nvSpPr>
          <p:cNvPr id="6" name="TextBox 5">
            <a:extLst>
              <a:ext uri="{FF2B5EF4-FFF2-40B4-BE49-F238E27FC236}">
                <a16:creationId xmlns:a16="http://schemas.microsoft.com/office/drawing/2014/main" id="{51F6B1AE-A9E5-794B-1BC0-5916C2F9EE0D}"/>
              </a:ext>
            </a:extLst>
          </p:cNvPr>
          <p:cNvSpPr txBox="1"/>
          <p:nvPr/>
        </p:nvSpPr>
        <p:spPr>
          <a:xfrm>
            <a:off x="2511552" y="3144488"/>
            <a:ext cx="5023104" cy="1477328"/>
          </a:xfrm>
          <a:prstGeom prst="rect">
            <a:avLst/>
          </a:prstGeom>
          <a:noFill/>
        </p:spPr>
        <p:txBody>
          <a:bodyPr wrap="square">
            <a:spAutoFit/>
          </a:bodyPr>
          <a:lstStyle/>
          <a:p>
            <a:pPr marL="285750" indent="-285750" defTabSz="481153" eaLnBrk="1" fontAlgn="auto" hangingPunct="1">
              <a:spcBef>
                <a:spcPts val="0"/>
              </a:spcBef>
              <a:spcAft>
                <a:spcPts val="0"/>
              </a:spcAft>
              <a:buClr>
                <a:srgbClr val="34BE54"/>
              </a:buClr>
              <a:buFont typeface="Arial" panose="020B0604020202020204" pitchFamily="34" charset="0"/>
              <a:buChar char="•"/>
              <a:defRPr/>
            </a:pPr>
            <a:r>
              <a:rPr lang="en-GB" sz="1800" dirty="0">
                <a:solidFill>
                  <a:schemeClr val="tx1"/>
                </a:solidFill>
                <a:latin typeface="Avenir Next LT Pro"/>
              </a:rPr>
              <a:t>2006: Maximum Diversification®</a:t>
            </a:r>
          </a:p>
          <a:p>
            <a:pPr marL="285750" indent="-285750" defTabSz="481153" eaLnBrk="1" fontAlgn="auto" hangingPunct="1">
              <a:spcBef>
                <a:spcPts val="0"/>
              </a:spcBef>
              <a:spcAft>
                <a:spcPts val="0"/>
              </a:spcAft>
              <a:buClr>
                <a:srgbClr val="34BE54"/>
              </a:buClr>
              <a:buFont typeface="Arial" panose="020B0604020202020204" pitchFamily="34" charset="0"/>
              <a:buChar char="•"/>
              <a:defRPr/>
            </a:pPr>
            <a:endParaRPr lang="en-GB" sz="1800" dirty="0">
              <a:solidFill>
                <a:srgbClr val="000000"/>
              </a:solidFill>
              <a:latin typeface="Avenir Next LT Pro"/>
            </a:endParaRPr>
          </a:p>
          <a:p>
            <a:pPr marL="285750" indent="-285750" defTabSz="481153" eaLnBrk="1" fontAlgn="auto" hangingPunct="1">
              <a:spcBef>
                <a:spcPts val="0"/>
              </a:spcBef>
              <a:spcAft>
                <a:spcPts val="0"/>
              </a:spcAft>
              <a:buClr>
                <a:srgbClr val="34BE54"/>
              </a:buClr>
              <a:buFont typeface="Arial" panose="020B0604020202020204" pitchFamily="34" charset="0"/>
              <a:buChar char="•"/>
              <a:defRPr/>
            </a:pPr>
            <a:r>
              <a:rPr lang="en-GB" sz="1800" dirty="0">
                <a:latin typeface="Avenir Next LT Pro"/>
              </a:rPr>
              <a:t>2017: CRYPTOBAM®</a:t>
            </a:r>
          </a:p>
          <a:p>
            <a:pPr defTabSz="481153" eaLnBrk="1" fontAlgn="auto" hangingPunct="1">
              <a:spcBef>
                <a:spcPts val="0"/>
              </a:spcBef>
              <a:spcAft>
                <a:spcPts val="0"/>
              </a:spcAft>
              <a:buClr>
                <a:srgbClr val="34BE54"/>
              </a:buClr>
              <a:defRPr/>
            </a:pPr>
            <a:r>
              <a:rPr lang="en-GB" sz="1800" dirty="0">
                <a:solidFill>
                  <a:srgbClr val="000000"/>
                </a:solidFill>
                <a:latin typeface="Avenir Next LT Pro"/>
              </a:rPr>
              <a:t> </a:t>
            </a:r>
          </a:p>
          <a:p>
            <a:pPr marL="285750" indent="-285750" defTabSz="481153" eaLnBrk="1" fontAlgn="auto" hangingPunct="1">
              <a:spcBef>
                <a:spcPts val="0"/>
              </a:spcBef>
              <a:spcAft>
                <a:spcPts val="0"/>
              </a:spcAft>
              <a:buClr>
                <a:srgbClr val="34BE54"/>
              </a:buClr>
              <a:buFont typeface="Arial" panose="020B0604020202020204" pitchFamily="34" charset="0"/>
              <a:buChar char="•"/>
              <a:defRPr/>
            </a:pPr>
            <a:r>
              <a:rPr lang="en-GB" sz="1800" dirty="0">
                <a:solidFill>
                  <a:srgbClr val="000000"/>
                </a:solidFill>
                <a:latin typeface="Avenir Next LT Pro"/>
              </a:rPr>
              <a:t>2023: LBRTY®</a:t>
            </a:r>
          </a:p>
        </p:txBody>
      </p:sp>
    </p:spTree>
    <p:extLst>
      <p:ext uri="{BB962C8B-B14F-4D97-AF65-F5344CB8AC3E}">
        <p14:creationId xmlns:p14="http://schemas.microsoft.com/office/powerpoint/2010/main" val="2825087171"/>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8168F4-932A-15B8-0F16-DF1ACC1E4BCB}"/>
              </a:ext>
            </a:extLst>
          </p:cNvPr>
          <p:cNvSpPr>
            <a:spLocks noGrp="1"/>
          </p:cNvSpPr>
          <p:nvPr>
            <p:ph type="title"/>
          </p:nvPr>
        </p:nvSpPr>
        <p:spPr/>
        <p:txBody>
          <a:bodyPr/>
          <a:lstStyle/>
          <a:p>
            <a:r>
              <a:rPr lang="en-GB"/>
              <a:t>EM PERFORMANCE CASE STUDY: </a:t>
            </a:r>
            <a:br>
              <a:rPr lang="en-GB"/>
            </a:br>
            <a:r>
              <a:rPr lang="en-GB"/>
              <a:t>	</a:t>
            </a:r>
            <a:r>
              <a:rPr lang="en-GB" sz="1691"/>
              <a:t>PORTFOLIO PERFORMANCE vs Parent index </a:t>
            </a:r>
            <a:br>
              <a:rPr lang="en-GB" sz="1691"/>
            </a:br>
            <a:r>
              <a:rPr lang="en-GB" sz="1691"/>
              <a:t>	during geopolitical earthquakes</a:t>
            </a:r>
            <a:endParaRPr lang="en-GB"/>
          </a:p>
        </p:txBody>
      </p:sp>
      <p:sp>
        <p:nvSpPr>
          <p:cNvPr id="5" name="Text Placeholder 4">
            <a:extLst>
              <a:ext uri="{FF2B5EF4-FFF2-40B4-BE49-F238E27FC236}">
                <a16:creationId xmlns:a16="http://schemas.microsoft.com/office/drawing/2014/main" id="{F702E822-EE41-C281-8AC5-E8FE78FA56D2}"/>
              </a:ext>
            </a:extLst>
          </p:cNvPr>
          <p:cNvSpPr>
            <a:spLocks noGrp="1"/>
          </p:cNvSpPr>
          <p:nvPr>
            <p:ph type="body" sz="quarter" idx="13"/>
          </p:nvPr>
        </p:nvSpPr>
        <p:spPr>
          <a:xfrm>
            <a:off x="450234" y="1535155"/>
            <a:ext cx="9143647" cy="5157866"/>
          </a:xfrm>
        </p:spPr>
        <p:txBody>
          <a:bodyPr/>
          <a:lstStyle/>
          <a:p>
            <a:pPr marL="268434" indent="-268434">
              <a:buClr>
                <a:schemeClr val="tx2"/>
              </a:buClr>
              <a:buFont typeface="Arial" panose="020B0604020202020204" pitchFamily="34" charset="0"/>
              <a:buChar char="•"/>
            </a:pPr>
            <a:r>
              <a:rPr lang="en-GB" sz="1691">
                <a:solidFill>
                  <a:srgbClr val="000000"/>
                </a:solidFill>
                <a:latin typeface="Avenir Next LT Pro" panose="020B0504020202020204" pitchFamily="34" charset="0"/>
              </a:rPr>
              <a:t>LBRTY is less exposed to autocratic regimes geopolitical crises . </a:t>
            </a:r>
          </a:p>
          <a:p>
            <a:pPr marL="268434" indent="-268434">
              <a:buClr>
                <a:schemeClr val="tx2"/>
              </a:buClr>
              <a:buFont typeface="Arial" panose="020B0604020202020204" pitchFamily="34" charset="0"/>
              <a:buChar char="•"/>
            </a:pPr>
            <a:endParaRPr lang="en-GB" sz="1691">
              <a:solidFill>
                <a:srgbClr val="000000"/>
              </a:solidFill>
              <a:latin typeface="Avenir Next LT Pro" panose="020B0504020202020204" pitchFamily="34" charset="0"/>
            </a:endParaRPr>
          </a:p>
          <a:p>
            <a:pPr marL="268434" indent="-268434">
              <a:buClr>
                <a:schemeClr val="tx2"/>
              </a:buClr>
              <a:buFont typeface="Arial" panose="020B0604020202020204" pitchFamily="34" charset="0"/>
              <a:buChar char="•"/>
            </a:pPr>
            <a:r>
              <a:rPr lang="en-GB" sz="1691">
                <a:solidFill>
                  <a:srgbClr val="000000"/>
                </a:solidFill>
                <a:latin typeface="Avenir Next LT Pro" panose="020B0504020202020204" pitchFamily="34" charset="0"/>
              </a:rPr>
              <a:t>Relative performance of TOBAM LBRTY EM vs parent index around 4 material events involving the two biggest autocratic countries over the last few years: </a:t>
            </a:r>
          </a:p>
          <a:p>
            <a:pPr marL="268434" indent="-268434">
              <a:buClr>
                <a:schemeClr val="tx2"/>
              </a:buClr>
              <a:buFont typeface="Arial" panose="020B0604020202020204" pitchFamily="34" charset="0"/>
              <a:buChar char="•"/>
            </a:pPr>
            <a:endParaRPr lang="en-GB" sz="1691">
              <a:solidFill>
                <a:srgbClr val="000000"/>
              </a:solidFill>
              <a:latin typeface="Avenir Next LT Pro" panose="020B0504020202020204" pitchFamily="34" charset="0"/>
            </a:endParaRPr>
          </a:p>
          <a:p>
            <a:pPr marL="268434" indent="-268434">
              <a:buClr>
                <a:schemeClr val="tx2"/>
              </a:buClr>
              <a:buFont typeface="Arial" panose="020B0604020202020204" pitchFamily="34" charset="0"/>
              <a:buChar char="•"/>
            </a:pPr>
            <a:endParaRPr lang="en-GB"/>
          </a:p>
        </p:txBody>
      </p:sp>
      <p:sp>
        <p:nvSpPr>
          <p:cNvPr id="2" name="Espace réservé du numéro de diapositive 1">
            <a:extLst>
              <a:ext uri="{FF2B5EF4-FFF2-40B4-BE49-F238E27FC236}">
                <a16:creationId xmlns:a16="http://schemas.microsoft.com/office/drawing/2014/main" id="{51AD3B98-219A-43A3-8986-CCCE037395C6}"/>
              </a:ext>
            </a:extLst>
          </p:cNvPr>
          <p:cNvSpPr>
            <a:spLocks noGrp="1"/>
          </p:cNvSpPr>
          <p:nvPr>
            <p:ph type="sldNum" sz="quarter" idx="16"/>
          </p:nvPr>
        </p:nvSpPr>
        <p:spPr/>
        <p:txBody>
          <a:bodyPr/>
          <a:lstStyle/>
          <a:p>
            <a:pPr defTabSz="481153" eaLnBrk="1" fontAlgn="auto" hangingPunct="1">
              <a:spcBef>
                <a:spcPts val="0"/>
              </a:spcBef>
              <a:spcAft>
                <a:spcPts val="0"/>
              </a:spcAft>
            </a:pPr>
            <a:fld id="{355F9927-066A-4E42-B902-7FE3DF2732F9}" type="slidenum">
              <a:rPr lang="en-US"/>
              <a:pPr defTabSz="481153" eaLnBrk="1" fontAlgn="auto" hangingPunct="1">
                <a:spcBef>
                  <a:spcPts val="0"/>
                </a:spcBef>
                <a:spcAft>
                  <a:spcPts val="0"/>
                </a:spcAft>
              </a:pPr>
              <a:t>74</a:t>
            </a:fld>
            <a:endParaRPr lang="en-US"/>
          </a:p>
        </p:txBody>
      </p:sp>
      <p:pic>
        <p:nvPicPr>
          <p:cNvPr id="7" name="Picture 6">
            <a:extLst>
              <a:ext uri="{FF2B5EF4-FFF2-40B4-BE49-F238E27FC236}">
                <a16:creationId xmlns:a16="http://schemas.microsoft.com/office/drawing/2014/main" id="{E4C1913C-C055-0D74-4903-F89A8C0BB794}"/>
              </a:ext>
            </a:extLst>
          </p:cNvPr>
          <p:cNvPicPr>
            <a:picLocks noChangeAspect="1"/>
          </p:cNvPicPr>
          <p:nvPr/>
        </p:nvPicPr>
        <p:blipFill>
          <a:blip r:embed="rId2" r:link="rId3">
            <a:extLst>
              <a:ext uri="{28A0092B-C50C-407E-A947-70E740481C1C}">
                <a14:useLocalDpi xmlns:a14="http://schemas.microsoft.com/office/drawing/2010/main" val="0"/>
              </a:ext>
            </a:extLst>
          </a:blip>
          <a:srcRect t="1896" b="1896"/>
          <a:stretch>
            <a:fillRect/>
          </a:stretch>
        </p:blipFill>
        <p:spPr>
          <a:xfrm>
            <a:off x="834759" y="2695074"/>
            <a:ext cx="7697300" cy="3789947"/>
          </a:xfrm>
          <a:prstGeom prst="rect">
            <a:avLst/>
          </a:prstGeom>
        </p:spPr>
      </p:pic>
      <p:sp>
        <p:nvSpPr>
          <p:cNvPr id="9" name="TextBox 8">
            <a:extLst>
              <a:ext uri="{FF2B5EF4-FFF2-40B4-BE49-F238E27FC236}">
                <a16:creationId xmlns:a16="http://schemas.microsoft.com/office/drawing/2014/main" id="{595C8238-A9D0-3A59-62AD-BA79834DBDCE}"/>
              </a:ext>
            </a:extLst>
          </p:cNvPr>
          <p:cNvSpPr txBox="1"/>
          <p:nvPr/>
        </p:nvSpPr>
        <p:spPr>
          <a:xfrm>
            <a:off x="450232" y="6613005"/>
            <a:ext cx="8867333" cy="554895"/>
          </a:xfrm>
          <a:prstGeom prst="rect">
            <a:avLst/>
          </a:prstGeom>
          <a:noFill/>
        </p:spPr>
        <p:txBody>
          <a:bodyPr wrap="square">
            <a:spAutoFit/>
          </a:bodyPr>
          <a:lstStyle/>
          <a:p>
            <a:pPr defTabSz="481153" eaLnBrk="1" fontAlgn="auto" hangingPunct="1">
              <a:spcBef>
                <a:spcPts val="0"/>
              </a:spcBef>
              <a:spcAft>
                <a:spcPts val="0"/>
              </a:spcAft>
            </a:pPr>
            <a:r>
              <a:rPr lang="en-GB" sz="1503" b="1">
                <a:solidFill>
                  <a:srgbClr val="000000"/>
                </a:solidFill>
                <a:latin typeface="Avenir Next LT Pro" panose="020B0504020202020204" pitchFamily="34" charset="0"/>
              </a:rPr>
              <a:t>Despite a beta ~ 1, LBRTY portfolio delivered a relative outperformance of ~ 6% around the event.</a:t>
            </a:r>
            <a:endParaRPr lang="en-GB" sz="1503">
              <a:solidFill>
                <a:srgbClr val="000000"/>
              </a:solidFill>
              <a:latin typeface="Avenir Next LT Pro"/>
            </a:endParaRPr>
          </a:p>
        </p:txBody>
      </p:sp>
      <p:sp>
        <p:nvSpPr>
          <p:cNvPr id="11" name="TextBox 10">
            <a:extLst>
              <a:ext uri="{FF2B5EF4-FFF2-40B4-BE49-F238E27FC236}">
                <a16:creationId xmlns:a16="http://schemas.microsoft.com/office/drawing/2014/main" id="{45891685-6682-9F65-D790-4C0656D0810B}"/>
              </a:ext>
            </a:extLst>
          </p:cNvPr>
          <p:cNvSpPr txBox="1"/>
          <p:nvPr/>
        </p:nvSpPr>
        <p:spPr>
          <a:xfrm>
            <a:off x="7935215" y="5921847"/>
            <a:ext cx="1837247" cy="439223"/>
          </a:xfrm>
          <a:prstGeom prst="rect">
            <a:avLst/>
          </a:prstGeom>
          <a:noFill/>
        </p:spPr>
        <p:txBody>
          <a:bodyPr wrap="square">
            <a:spAutoFit/>
          </a:bodyPr>
          <a:lstStyle/>
          <a:p>
            <a:pPr defTabSz="481153" eaLnBrk="1" fontAlgn="auto" hangingPunct="1">
              <a:spcBef>
                <a:spcPts val="0"/>
              </a:spcBef>
              <a:spcAft>
                <a:spcPts val="0"/>
              </a:spcAft>
            </a:pPr>
            <a:r>
              <a:rPr lang="en-GB" sz="1127">
                <a:solidFill>
                  <a:srgbClr val="000000"/>
                </a:solidFill>
                <a:latin typeface="Avenir Next LT Pro"/>
              </a:rPr>
              <a:t>Sources: TOBAM, Bloomberg </a:t>
            </a:r>
          </a:p>
        </p:txBody>
      </p:sp>
      <p:sp>
        <p:nvSpPr>
          <p:cNvPr id="6" name="Footer Placeholder 4">
            <a:extLst>
              <a:ext uri="{FF2B5EF4-FFF2-40B4-BE49-F238E27FC236}">
                <a16:creationId xmlns:a16="http://schemas.microsoft.com/office/drawing/2014/main" id="{FA8A44E0-0ECB-2A3F-8167-9180D9350691}"/>
              </a:ext>
            </a:extLst>
          </p:cNvPr>
          <p:cNvSpPr txBox="1">
            <a:spLocks/>
          </p:cNvSpPr>
          <p:nvPr/>
        </p:nvSpPr>
        <p:spPr>
          <a:xfrm>
            <a:off x="266549" y="71452"/>
            <a:ext cx="2786013" cy="166382"/>
          </a:xfrm>
          <a:prstGeom prst="rect">
            <a:avLst/>
          </a:prstGeom>
          <a:solidFill>
            <a:schemeClr val="bg1"/>
          </a:solidFill>
          <a:ln w="12700" cap="flat">
            <a:noFill/>
            <a:miter lim="400000"/>
          </a:ln>
          <a:effectLst/>
          <a:sp3d/>
        </p:spPr>
        <p:txBody>
          <a:bodyPr rot="0" spcFirstLastPara="1" vertOverflow="overflow" horzOverflow="overflow" vert="horz" wrap="square" lIns="0" tIns="0" rIns="0" bIns="0" numCol="1" spcCol="38100" rtlCol="0" anchor="ctr">
            <a:noAutofit/>
          </a:bodyPr>
          <a:lstStyle>
            <a:defPPr>
              <a:defRPr lang="fr-FR"/>
            </a:defPPr>
            <a:lvl1pPr algn="l" rtl="0" eaLnBrk="0" fontAlgn="base" hangingPunct="0">
              <a:spcBef>
                <a:spcPct val="0"/>
              </a:spcBef>
              <a:spcAft>
                <a:spcPct val="0"/>
              </a:spcAft>
              <a:defRPr kumimoji="0" lang="en-US" sz="845" b="0" i="0" u="none" strike="noStrike" kern="1200" cap="none" spc="0" normalizeH="0" baseline="0">
                <a:ln>
                  <a:noFill/>
                </a:ln>
                <a:solidFill>
                  <a:schemeClr val="tx1"/>
                </a:solidFill>
                <a:effectLst/>
                <a:uFillTx/>
                <a:latin typeface="Calibri" panose="020F0502020204030204" pitchFamily="34" charset="0"/>
                <a:ea typeface="MS PGothic" panose="020B0600070205080204" pitchFamily="34" charset="-128"/>
                <a:cs typeface="+mn-cs"/>
              </a:defRPr>
            </a:lvl1pPr>
            <a:lvl2pPr marL="499765"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9953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499296"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99906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49882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998592"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49835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998123"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defTabSz="425428" eaLnBrk="1" fontAlgn="auto">
              <a:spcBef>
                <a:spcPts val="0"/>
              </a:spcBef>
              <a:spcAft>
                <a:spcPts val="0"/>
              </a:spcAft>
              <a:defRPr/>
            </a:pPr>
            <a:r>
              <a:rPr lang="en-GB" sz="773">
                <a:solidFill>
                  <a:srgbClr val="000000"/>
                </a:solidFill>
                <a:latin typeface="Avenir Next LT Pro"/>
              </a:rPr>
              <a:t>For institutional investors only</a:t>
            </a:r>
            <a:endParaRPr lang="en-GB" sz="1000" dirty="0">
              <a:solidFill>
                <a:srgbClr val="000000"/>
              </a:solidFill>
              <a:latin typeface="Avenir Next LT Pro"/>
            </a:endParaRPr>
          </a:p>
        </p:txBody>
      </p:sp>
    </p:spTree>
    <p:extLst>
      <p:ext uri="{BB962C8B-B14F-4D97-AF65-F5344CB8AC3E}">
        <p14:creationId xmlns:p14="http://schemas.microsoft.com/office/powerpoint/2010/main" val="8565532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8168F4-932A-15B8-0F16-DF1ACC1E4BCB}"/>
              </a:ext>
            </a:extLst>
          </p:cNvPr>
          <p:cNvSpPr>
            <a:spLocks noGrp="1"/>
          </p:cNvSpPr>
          <p:nvPr>
            <p:ph type="title"/>
          </p:nvPr>
        </p:nvSpPr>
        <p:spPr/>
        <p:txBody>
          <a:bodyPr/>
          <a:lstStyle/>
          <a:p>
            <a:r>
              <a:rPr lang="en-GB"/>
              <a:t>EM PERFORMANCE CASE STUDY: </a:t>
            </a:r>
            <a:br>
              <a:rPr lang="en-GB"/>
            </a:br>
            <a:r>
              <a:rPr lang="en-GB" sz="1691"/>
              <a:t>HOW INCORPORATING CD IMPACTED PORTFOLIO PERFORMANCE</a:t>
            </a:r>
            <a:endParaRPr lang="en-GB"/>
          </a:p>
        </p:txBody>
      </p:sp>
      <p:sp>
        <p:nvSpPr>
          <p:cNvPr id="5" name="Text Placeholder 4">
            <a:extLst>
              <a:ext uri="{FF2B5EF4-FFF2-40B4-BE49-F238E27FC236}">
                <a16:creationId xmlns:a16="http://schemas.microsoft.com/office/drawing/2014/main" id="{F702E822-EE41-C281-8AC5-E8FE78FA56D2}"/>
              </a:ext>
            </a:extLst>
          </p:cNvPr>
          <p:cNvSpPr>
            <a:spLocks noGrp="1"/>
          </p:cNvSpPr>
          <p:nvPr>
            <p:ph type="body" sz="quarter" idx="13"/>
          </p:nvPr>
        </p:nvSpPr>
        <p:spPr>
          <a:xfrm>
            <a:off x="450234" y="1535155"/>
            <a:ext cx="9143647" cy="5157866"/>
          </a:xfrm>
        </p:spPr>
        <p:txBody>
          <a:bodyPr/>
          <a:lstStyle/>
          <a:p>
            <a:pPr>
              <a:buClr>
                <a:schemeClr val="tx2"/>
              </a:buClr>
            </a:pPr>
            <a:r>
              <a:rPr lang="en-GB" sz="1691">
                <a:solidFill>
                  <a:srgbClr val="000000"/>
                </a:solidFill>
                <a:latin typeface="Avenir Next LT Pro" panose="020B0504020202020204" pitchFamily="34" charset="0"/>
              </a:rPr>
              <a:t>We look at the ten best months of TOBAM LBRTY EM’s excess return versus BBG EM over the last 5 years:</a:t>
            </a:r>
          </a:p>
          <a:p>
            <a:pPr>
              <a:buClr>
                <a:schemeClr val="tx2"/>
              </a:buClr>
            </a:pPr>
            <a:r>
              <a:rPr lang="en-GB" sz="1691">
                <a:solidFill>
                  <a:srgbClr val="000000"/>
                </a:solidFill>
                <a:latin typeface="Avenir Next LT Pro" panose="020B0504020202020204" pitchFamily="34" charset="0"/>
              </a:rPr>
              <a:t>	8 of these 10 months have seen a geopolitical event or an increase in geopolitical risk.</a:t>
            </a:r>
          </a:p>
          <a:p>
            <a:pPr marL="268434" indent="-268434">
              <a:buClr>
                <a:schemeClr val="tx2"/>
              </a:buClr>
              <a:buFont typeface="Arial" panose="020B0604020202020204" pitchFamily="34" charset="0"/>
              <a:buChar char="•"/>
            </a:pPr>
            <a:endParaRPr lang="en-GB"/>
          </a:p>
        </p:txBody>
      </p:sp>
      <p:sp>
        <p:nvSpPr>
          <p:cNvPr id="2" name="Espace réservé du numéro de diapositive 1">
            <a:extLst>
              <a:ext uri="{FF2B5EF4-FFF2-40B4-BE49-F238E27FC236}">
                <a16:creationId xmlns:a16="http://schemas.microsoft.com/office/drawing/2014/main" id="{51AD3B98-219A-43A3-8986-CCCE037395C6}"/>
              </a:ext>
            </a:extLst>
          </p:cNvPr>
          <p:cNvSpPr>
            <a:spLocks noGrp="1"/>
          </p:cNvSpPr>
          <p:nvPr>
            <p:ph type="sldNum" sz="quarter" idx="16"/>
          </p:nvPr>
        </p:nvSpPr>
        <p:spPr/>
        <p:txBody>
          <a:bodyPr/>
          <a:lstStyle/>
          <a:p>
            <a:pPr defTabSz="481153" eaLnBrk="1" fontAlgn="auto" hangingPunct="1">
              <a:spcBef>
                <a:spcPts val="0"/>
              </a:spcBef>
              <a:spcAft>
                <a:spcPts val="0"/>
              </a:spcAft>
            </a:pPr>
            <a:fld id="{355F9927-066A-4E42-B902-7FE3DF2732F9}" type="slidenum">
              <a:rPr lang="en-US"/>
              <a:pPr defTabSz="481153" eaLnBrk="1" fontAlgn="auto" hangingPunct="1">
                <a:spcBef>
                  <a:spcPts val="0"/>
                </a:spcBef>
                <a:spcAft>
                  <a:spcPts val="0"/>
                </a:spcAft>
              </a:pPr>
              <a:t>75</a:t>
            </a:fld>
            <a:endParaRPr lang="en-US"/>
          </a:p>
        </p:txBody>
      </p:sp>
      <p:sp>
        <p:nvSpPr>
          <p:cNvPr id="9" name="TextBox 8">
            <a:extLst>
              <a:ext uri="{FF2B5EF4-FFF2-40B4-BE49-F238E27FC236}">
                <a16:creationId xmlns:a16="http://schemas.microsoft.com/office/drawing/2014/main" id="{595C8238-A9D0-3A59-62AD-BA79834DBDCE}"/>
              </a:ext>
            </a:extLst>
          </p:cNvPr>
          <p:cNvSpPr txBox="1"/>
          <p:nvPr/>
        </p:nvSpPr>
        <p:spPr>
          <a:xfrm>
            <a:off x="1176780" y="6060979"/>
            <a:ext cx="8867333" cy="352532"/>
          </a:xfrm>
          <a:prstGeom prst="rect">
            <a:avLst/>
          </a:prstGeom>
          <a:noFill/>
        </p:spPr>
        <p:txBody>
          <a:bodyPr wrap="square">
            <a:spAutoFit/>
          </a:bodyPr>
          <a:lstStyle/>
          <a:p>
            <a:pPr defTabSz="481153" eaLnBrk="1" fontAlgn="auto" hangingPunct="1">
              <a:spcBef>
                <a:spcPts val="0"/>
              </a:spcBef>
              <a:spcAft>
                <a:spcPts val="0"/>
              </a:spcAft>
            </a:pPr>
            <a:r>
              <a:rPr lang="en-GB" sz="1691" b="1">
                <a:solidFill>
                  <a:srgbClr val="000000"/>
                </a:solidFill>
                <a:latin typeface="Avenir Next LT Pro" panose="020B0504020202020204" pitchFamily="34" charset="0"/>
              </a:rPr>
              <a:t>TOBAM’s strategy has mitigated the risk of drawdown vs the benchmark. </a:t>
            </a:r>
            <a:endParaRPr lang="en-GB" sz="1503" b="1">
              <a:solidFill>
                <a:srgbClr val="000000"/>
              </a:solidFill>
              <a:latin typeface="Avenir Next LT Pro"/>
            </a:endParaRPr>
          </a:p>
        </p:txBody>
      </p:sp>
      <p:graphicFrame>
        <p:nvGraphicFramePr>
          <p:cNvPr id="13" name="Object 12">
            <a:extLst>
              <a:ext uri="{FF2B5EF4-FFF2-40B4-BE49-F238E27FC236}">
                <a16:creationId xmlns:a16="http://schemas.microsoft.com/office/drawing/2014/main" id="{77F724CB-3203-B1BC-260B-16AF72BBC544}"/>
              </a:ext>
            </a:extLst>
          </p:cNvPr>
          <p:cNvGraphicFramePr>
            <a:graphicFrameLocks noChangeAspect="1"/>
          </p:cNvGraphicFramePr>
          <p:nvPr>
            <p:extLst>
              <p:ext uri="{D42A27DB-BD31-4B8C-83A1-F6EECF244321}">
                <p14:modId xmlns:p14="http://schemas.microsoft.com/office/powerpoint/2010/main" val="2967185951"/>
              </p:ext>
            </p:extLst>
          </p:nvPr>
        </p:nvGraphicFramePr>
        <p:xfrm>
          <a:off x="308919" y="2692614"/>
          <a:ext cx="9504432" cy="2732001"/>
        </p:xfrm>
        <a:graphic>
          <a:graphicData uri="http://schemas.openxmlformats.org/presentationml/2006/ole">
            <mc:AlternateContent xmlns:mc="http://schemas.openxmlformats.org/markup-compatibility/2006">
              <mc:Choice xmlns:v="urn:schemas-microsoft-com:vml" Requires="v">
                <p:oleObj name="Worksheet" r:id="rId2" imgW="8648573" imgH="2486025" progId="Excel.Sheet.12">
                  <p:embed/>
                </p:oleObj>
              </mc:Choice>
              <mc:Fallback>
                <p:oleObj name="Worksheet" r:id="rId2" imgW="8648573" imgH="2486025" progId="Excel.Sheet.12">
                  <p:embed/>
                  <p:pic>
                    <p:nvPicPr>
                      <p:cNvPr id="13" name="Object 12">
                        <a:extLst>
                          <a:ext uri="{FF2B5EF4-FFF2-40B4-BE49-F238E27FC236}">
                            <a16:creationId xmlns:a16="http://schemas.microsoft.com/office/drawing/2014/main" id="{77F724CB-3203-B1BC-260B-16AF72BBC544}"/>
                          </a:ext>
                        </a:extLst>
                      </p:cNvPr>
                      <p:cNvPicPr/>
                      <p:nvPr/>
                    </p:nvPicPr>
                    <p:blipFill>
                      <a:blip r:embed="rId3"/>
                      <a:stretch>
                        <a:fillRect/>
                      </a:stretch>
                    </p:blipFill>
                    <p:spPr>
                      <a:xfrm>
                        <a:off x="308919" y="2692614"/>
                        <a:ext cx="9504432" cy="2732001"/>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5D7D04DA-F165-A667-17CA-25094E0FEE62}"/>
              </a:ext>
            </a:extLst>
          </p:cNvPr>
          <p:cNvSpPr txBox="1"/>
          <p:nvPr/>
        </p:nvSpPr>
        <p:spPr>
          <a:xfrm>
            <a:off x="1687286" y="2796541"/>
            <a:ext cx="743494" cy="389708"/>
          </a:xfrm>
          <a:prstGeom prst="rect">
            <a:avLst/>
          </a:prstGeom>
          <a:solidFill>
            <a:schemeClr val="bg1"/>
          </a:solidFill>
        </p:spPr>
        <p:txBody>
          <a:bodyPr vert="horz" wrap="none" lIns="0" tIns="0" rIns="0" bIns="0" rtlCol="0">
            <a:noAutofit/>
          </a:bodyPr>
          <a:lstStyle/>
          <a:p>
            <a:pPr algn="ctr"/>
            <a:r>
              <a:rPr lang="fr-FR" sz="1000" b="1">
                <a:latin typeface="+mj-lt"/>
              </a:rPr>
              <a:t>TOBAM </a:t>
            </a:r>
          </a:p>
          <a:p>
            <a:pPr algn="ctr"/>
            <a:r>
              <a:rPr lang="fr-FR" sz="1000" b="1">
                <a:latin typeface="+mj-lt"/>
              </a:rPr>
              <a:t>LBRTY</a:t>
            </a:r>
            <a:endParaRPr lang="en-GB" sz="1000" b="1" err="1">
              <a:latin typeface="+mj-lt"/>
            </a:endParaRPr>
          </a:p>
        </p:txBody>
      </p:sp>
      <p:sp>
        <p:nvSpPr>
          <p:cNvPr id="7" name="Footer Placeholder 4">
            <a:extLst>
              <a:ext uri="{FF2B5EF4-FFF2-40B4-BE49-F238E27FC236}">
                <a16:creationId xmlns:a16="http://schemas.microsoft.com/office/drawing/2014/main" id="{1D7CE3D8-096A-B7C8-E421-04967769CD12}"/>
              </a:ext>
            </a:extLst>
          </p:cNvPr>
          <p:cNvSpPr txBox="1">
            <a:spLocks/>
          </p:cNvSpPr>
          <p:nvPr/>
        </p:nvSpPr>
        <p:spPr>
          <a:xfrm>
            <a:off x="266549" y="71452"/>
            <a:ext cx="2786013" cy="166382"/>
          </a:xfrm>
          <a:prstGeom prst="rect">
            <a:avLst/>
          </a:prstGeom>
          <a:solidFill>
            <a:schemeClr val="bg1"/>
          </a:solidFill>
          <a:ln w="12700" cap="flat">
            <a:noFill/>
            <a:miter lim="400000"/>
          </a:ln>
          <a:effectLst/>
          <a:sp3d/>
        </p:spPr>
        <p:txBody>
          <a:bodyPr rot="0" spcFirstLastPara="1" vertOverflow="overflow" horzOverflow="overflow" vert="horz" wrap="square" lIns="0" tIns="0" rIns="0" bIns="0" numCol="1" spcCol="38100" rtlCol="0" anchor="ctr">
            <a:noAutofit/>
          </a:bodyPr>
          <a:lstStyle>
            <a:defPPr>
              <a:defRPr lang="fr-FR"/>
            </a:defPPr>
            <a:lvl1pPr algn="l" rtl="0" eaLnBrk="0" fontAlgn="base" hangingPunct="0">
              <a:spcBef>
                <a:spcPct val="0"/>
              </a:spcBef>
              <a:spcAft>
                <a:spcPct val="0"/>
              </a:spcAft>
              <a:defRPr kumimoji="0" lang="en-US" sz="845" b="0" i="0" u="none" strike="noStrike" kern="1200" cap="none" spc="0" normalizeH="0" baseline="0">
                <a:ln>
                  <a:noFill/>
                </a:ln>
                <a:solidFill>
                  <a:schemeClr val="tx1"/>
                </a:solidFill>
                <a:effectLst/>
                <a:uFillTx/>
                <a:latin typeface="Calibri" panose="020F0502020204030204" pitchFamily="34" charset="0"/>
                <a:ea typeface="MS PGothic" panose="020B0600070205080204" pitchFamily="34" charset="-128"/>
                <a:cs typeface="+mn-cs"/>
              </a:defRPr>
            </a:lvl1pPr>
            <a:lvl2pPr marL="499765"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9953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499296"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999061"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49882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998592"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498357"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998123" algn="l" defTabSz="999531"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defTabSz="425428" eaLnBrk="1" fontAlgn="auto">
              <a:spcBef>
                <a:spcPts val="0"/>
              </a:spcBef>
              <a:spcAft>
                <a:spcPts val="0"/>
              </a:spcAft>
              <a:defRPr/>
            </a:pPr>
            <a:r>
              <a:rPr lang="en-GB" sz="773">
                <a:solidFill>
                  <a:srgbClr val="000000"/>
                </a:solidFill>
                <a:latin typeface="Avenir Next LT Pro"/>
              </a:rPr>
              <a:t>For institutional investors only</a:t>
            </a:r>
            <a:endParaRPr lang="en-GB" sz="1000" dirty="0">
              <a:solidFill>
                <a:srgbClr val="000000"/>
              </a:solidFill>
              <a:latin typeface="Avenir Next LT Pro"/>
            </a:endParaRPr>
          </a:p>
        </p:txBody>
      </p:sp>
    </p:spTree>
    <p:extLst>
      <p:ext uri="{BB962C8B-B14F-4D97-AF65-F5344CB8AC3E}">
        <p14:creationId xmlns:p14="http://schemas.microsoft.com/office/powerpoint/2010/main" val="37278332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0C2E23-7E0B-AEB4-F63B-A84A0CBB0ED2}"/>
              </a:ext>
            </a:extLst>
          </p:cNvPr>
          <p:cNvSpPr>
            <a:spLocks noGrp="1"/>
          </p:cNvSpPr>
          <p:nvPr>
            <p:ph type="body" sz="quarter" idx="11"/>
          </p:nvPr>
        </p:nvSpPr>
        <p:spPr>
          <a:xfrm>
            <a:off x="450234" y="1491480"/>
            <a:ext cx="8770564" cy="1197360"/>
          </a:xfrm>
        </p:spPr>
        <p:txBody>
          <a:bodyPr/>
          <a:lstStyle/>
          <a:p>
            <a:r>
              <a:rPr lang="en-GB" sz="1600" b="1"/>
              <a:t>Achievements</a:t>
            </a:r>
          </a:p>
          <a:p>
            <a:pPr marL="107373" algn="just">
              <a:lnSpc>
                <a:spcPct val="115000"/>
              </a:lnSpc>
            </a:pPr>
            <a:endParaRPr lang="en-GB" sz="1500" u="sng">
              <a:cs typeface="Arial" panose="020B0604020202020204" pitchFamily="34" charset="0"/>
            </a:endParaRPr>
          </a:p>
          <a:p>
            <a:pPr algn="just">
              <a:lnSpc>
                <a:spcPct val="115000"/>
              </a:lnSpc>
            </a:pPr>
            <a:r>
              <a:rPr lang="en-GB" sz="1500" b="1">
                <a:solidFill>
                  <a:schemeClr val="tx2"/>
                </a:solidFill>
                <a:latin typeface="Avenir Next LT Pro" panose="020B0504020202020204" pitchFamily="34" charset="0"/>
                <a:ea typeface="Times New Roman" panose="02020603050405020304" pitchFamily="18" charset="0"/>
                <a:cs typeface="Arial" panose="020B0604020202020204" pitchFamily="34" charset="0"/>
              </a:rPr>
              <a:t>Since starting this initiative over 10 years ago, </a:t>
            </a:r>
            <a:r>
              <a:rPr lang="en-GB" sz="1500" b="1">
                <a:solidFill>
                  <a:schemeClr val="tx2"/>
                </a:solidFill>
                <a:latin typeface="Avenir Next LT Pro" panose="020B0504020202020204" pitchFamily="34" charset="0"/>
                <a:ea typeface="Times New Roman" panose="02020603050405020304" pitchFamily="18" charset="0"/>
              </a:rPr>
              <a:t>TOBAM has donated </a:t>
            </a:r>
            <a:r>
              <a:rPr lang="en-GB" sz="1500" b="1">
                <a:solidFill>
                  <a:schemeClr val="tx2"/>
                </a:solidFill>
                <a:latin typeface="Avenir Next LT Pro" panose="020B0504020202020204" pitchFamily="34" charset="0"/>
                <a:ea typeface="Times New Roman" panose="02020603050405020304" pitchFamily="18" charset="0"/>
                <a:cs typeface="Arial" panose="020B0604020202020204" pitchFamily="34" charset="0"/>
              </a:rPr>
              <a:t>over 2 million EUR </a:t>
            </a:r>
            <a:r>
              <a:rPr lang="en-GB" sz="1500" b="1">
                <a:solidFill>
                  <a:schemeClr val="tx2"/>
                </a:solidFill>
                <a:latin typeface="Avenir Next LT Pro" panose="020B0504020202020204" pitchFamily="34" charset="0"/>
                <a:ea typeface="Times New Roman" panose="02020603050405020304" pitchFamily="18" charset="0"/>
              </a:rPr>
              <a:t>to NGOs and about 3.5 million EUR to sustainability and non-profits' expenses. </a:t>
            </a:r>
            <a:endParaRPr lang="en-GB" sz="1500">
              <a:solidFill>
                <a:schemeClr val="tx2"/>
              </a:solidFill>
              <a:latin typeface="Avenir Next LT Pro" panose="020B0504020202020204" pitchFamily="34" charset="0"/>
            </a:endParaRPr>
          </a:p>
          <a:p>
            <a:endParaRPr lang="fr-FR" sz="1500" u="sng"/>
          </a:p>
          <a:p>
            <a:endParaRPr lang="en-GB" sz="1500"/>
          </a:p>
        </p:txBody>
      </p:sp>
      <p:sp>
        <p:nvSpPr>
          <p:cNvPr id="7" name="Text Placeholder 6">
            <a:extLst>
              <a:ext uri="{FF2B5EF4-FFF2-40B4-BE49-F238E27FC236}">
                <a16:creationId xmlns:a16="http://schemas.microsoft.com/office/drawing/2014/main" id="{C0F97F5C-A2E6-C214-AE45-FD2DF9DE76E8}"/>
              </a:ext>
            </a:extLst>
          </p:cNvPr>
          <p:cNvSpPr>
            <a:spLocks noGrp="1"/>
          </p:cNvSpPr>
          <p:nvPr>
            <p:ph type="body" sz="quarter" idx="20"/>
          </p:nvPr>
        </p:nvSpPr>
        <p:spPr/>
        <p:txBody>
          <a:bodyPr/>
          <a:lstStyle/>
          <a:p>
            <a:r>
              <a:rPr kumimoji="0" lang="en-GB" sz="2000" b="0" i="0" u="none" strike="noStrike" kern="1200" cap="all" spc="0" normalizeH="0" baseline="0" noProof="0">
                <a:ln>
                  <a:noFill/>
                </a:ln>
                <a:solidFill>
                  <a:srgbClr val="EE7D14"/>
                </a:solidFill>
                <a:effectLst/>
                <a:uLnTx/>
                <a:uFillTx/>
                <a:latin typeface="Avenir Next LT Pro"/>
                <a:cs typeface="Arial" panose="020B0604020202020204" pitchFamily="34" charset="0"/>
              </a:rPr>
              <a:t> TOBAM’s commitment to Human Rights</a:t>
            </a:r>
            <a:endParaRPr lang="en-GB" sz="2000"/>
          </a:p>
          <a:p>
            <a:endParaRPr lang="en-GB" sz="2000"/>
          </a:p>
        </p:txBody>
      </p:sp>
      <p:sp>
        <p:nvSpPr>
          <p:cNvPr id="9" name="TextBox 8">
            <a:extLst>
              <a:ext uri="{FF2B5EF4-FFF2-40B4-BE49-F238E27FC236}">
                <a16:creationId xmlns:a16="http://schemas.microsoft.com/office/drawing/2014/main" id="{0A76F971-52FE-BD62-DA96-392DD82CDC74}"/>
              </a:ext>
            </a:extLst>
          </p:cNvPr>
          <p:cNvSpPr txBox="1"/>
          <p:nvPr/>
        </p:nvSpPr>
        <p:spPr>
          <a:xfrm>
            <a:off x="2316224" y="3503577"/>
            <a:ext cx="6938637" cy="1104148"/>
          </a:xfrm>
          <a:prstGeom prst="rect">
            <a:avLst/>
          </a:prstGeom>
          <a:noFill/>
        </p:spPr>
        <p:txBody>
          <a:bodyPr wrap="square">
            <a:spAutoFit/>
          </a:bodyPr>
          <a:lstStyle/>
          <a:p>
            <a:pPr marL="67634" algn="just" defTabSz="665887" eaLnBrk="1" fontAlgn="auto" hangingPunct="1">
              <a:spcBef>
                <a:spcPts val="0"/>
              </a:spcBef>
              <a:spcAft>
                <a:spcPts val="437"/>
              </a:spcAft>
              <a:defRPr/>
            </a:pPr>
            <a:r>
              <a:rPr lang="en-US" sz="1315">
                <a:solidFill>
                  <a:srgbClr val="000000"/>
                </a:solidFill>
                <a:latin typeface="Avenir Next LT Pro" panose="020B0504020202020204" pitchFamily="34" charset="0"/>
                <a:cs typeface="Arial" panose="020B0604020202020204" pitchFamily="34" charset="0"/>
              </a:rPr>
              <a:t>TOBAM has sponsored “Human Rights Watch” since 2014 and is one of the largest corporate donator in France. </a:t>
            </a:r>
            <a:r>
              <a:rPr lang="en-IE" sz="1315">
                <a:solidFill>
                  <a:srgbClr val="000000"/>
                </a:solidFill>
                <a:latin typeface="Avenir Next LT Pro" panose="020B0504020202020204" pitchFamily="34" charset="0"/>
                <a:cs typeface="Arial" panose="020B0604020202020204" pitchFamily="34" charset="0"/>
              </a:rPr>
              <a:t>TOBAM’s initiative with Human Rights Watch has helped finance a mission in Ukraine, covering a wide range of issues: use of explosive weapons, landmines, monitoring of the humanitarian situation, illegal detentions and torture, freedom of speech, disappearances in Crimea. </a:t>
            </a:r>
          </a:p>
        </p:txBody>
      </p:sp>
      <p:sp>
        <p:nvSpPr>
          <p:cNvPr id="13" name="TextBox 12">
            <a:extLst>
              <a:ext uri="{FF2B5EF4-FFF2-40B4-BE49-F238E27FC236}">
                <a16:creationId xmlns:a16="http://schemas.microsoft.com/office/drawing/2014/main" id="{00A6A8BE-20EB-8587-A012-95B8E52B86FE}"/>
              </a:ext>
            </a:extLst>
          </p:cNvPr>
          <p:cNvSpPr txBox="1"/>
          <p:nvPr/>
        </p:nvSpPr>
        <p:spPr>
          <a:xfrm>
            <a:off x="2316222" y="4755778"/>
            <a:ext cx="6938646" cy="1508875"/>
          </a:xfrm>
          <a:prstGeom prst="rect">
            <a:avLst/>
          </a:prstGeom>
          <a:noFill/>
        </p:spPr>
        <p:txBody>
          <a:bodyPr wrap="square">
            <a:spAutoFit/>
          </a:bodyPr>
          <a:lstStyle/>
          <a:p>
            <a:pPr marL="67634" algn="just" defTabSz="665887" eaLnBrk="1" fontAlgn="auto" hangingPunct="1">
              <a:spcBef>
                <a:spcPts val="0"/>
              </a:spcBef>
              <a:spcAft>
                <a:spcPts val="437"/>
              </a:spcAft>
              <a:defRPr/>
            </a:pPr>
            <a:r>
              <a:rPr lang="en-IE" sz="1315">
                <a:solidFill>
                  <a:srgbClr val="000000"/>
                </a:solidFill>
                <a:latin typeface="Avenir Next LT Pro" panose="020B0504020202020204" pitchFamily="34" charset="0"/>
                <a:cs typeface="Arial" panose="020B0604020202020204" pitchFamily="34" charset="0"/>
              </a:rPr>
              <a:t>Also, </a:t>
            </a:r>
            <a:r>
              <a:rPr lang="en-US" sz="1315">
                <a:solidFill>
                  <a:srgbClr val="000000"/>
                </a:solidFill>
                <a:latin typeface="Avenir Next LT Pro" panose="020B0504020202020204" pitchFamily="34" charset="0"/>
                <a:cs typeface="Arial" panose="020B0604020202020204" pitchFamily="34" charset="0"/>
              </a:rPr>
              <a:t>TOBAM believes in the freedom of expression &amp; information as a fundamental right and takes pride in associating itself with Reporters without Borders (RSF). Based in Paris, Reporters Without Borders (RSF) is a </a:t>
            </a:r>
            <a:r>
              <a:rPr lang="en-GB" sz="1315">
                <a:solidFill>
                  <a:srgbClr val="000000"/>
                </a:solidFill>
                <a:latin typeface="Avenir Next LT Pro" panose="020B0504020202020204" pitchFamily="34" charset="0"/>
                <a:ea typeface="Times New Roman" panose="02020603050405020304" pitchFamily="18" charset="0"/>
                <a:cs typeface="Times New Roman" panose="02020603050405020304" pitchFamily="18" charset="0"/>
              </a:rPr>
              <a:t>leading international non-profit and non-governmental organization that safeguards the right to freedom of information</a:t>
            </a:r>
            <a:r>
              <a:rPr lang="en-US" sz="1315">
                <a:solidFill>
                  <a:srgbClr val="000000"/>
                </a:solidFill>
                <a:latin typeface="Avenir Next LT Pro" panose="020B0504020202020204" pitchFamily="34" charset="0"/>
                <a:ea typeface="Times New Roman" panose="02020603050405020304" pitchFamily="18" charset="0"/>
                <a:cs typeface="Times New Roman" panose="02020603050405020304" pitchFamily="18" charset="0"/>
              </a:rPr>
              <a:t>. </a:t>
            </a:r>
            <a:r>
              <a:rPr lang="en-US" sz="1315">
                <a:solidFill>
                  <a:srgbClr val="000000"/>
                </a:solidFill>
                <a:latin typeface="Avenir Next LT Pro" panose="020B0504020202020204" pitchFamily="34" charset="0"/>
                <a:cs typeface="Arial" panose="020B0604020202020204" pitchFamily="34" charset="0"/>
              </a:rPr>
              <a:t>To fight the issues of impunity related to press reporters, RSF set up a Justice for Journalists Task Force through which it will implement a strategic litigation strategy. TOBAM </a:t>
            </a:r>
            <a:r>
              <a:rPr lang="en-GB" sz="1315">
                <a:solidFill>
                  <a:srgbClr val="000000"/>
                </a:solidFill>
                <a:latin typeface="Avenir Next LT Pro" panose="020B0504020202020204" pitchFamily="34" charset="0"/>
                <a:cs typeface="Arial" panose="020B0604020202020204" pitchFamily="34" charset="0"/>
              </a:rPr>
              <a:t>supported the launch of the project in 2020 with initial funding round.</a:t>
            </a:r>
            <a:endParaRPr lang="en-US" sz="1315" i="1">
              <a:solidFill>
                <a:srgbClr val="000000"/>
              </a:solidFill>
              <a:latin typeface="Avenir Next LT Pro" panose="020B0504020202020204" pitchFamily="34" charset="0"/>
              <a:cs typeface="Arial" panose="020B0604020202020204" pitchFamily="34" charset="0"/>
            </a:endParaRPr>
          </a:p>
        </p:txBody>
      </p:sp>
      <p:pic>
        <p:nvPicPr>
          <p:cNvPr id="14" name="Image 1">
            <a:extLst>
              <a:ext uri="{FF2B5EF4-FFF2-40B4-BE49-F238E27FC236}">
                <a16:creationId xmlns:a16="http://schemas.microsoft.com/office/drawing/2014/main" id="{0914B75F-84DD-0B1C-71C5-3986A6693AD2}"/>
              </a:ext>
            </a:extLst>
          </p:cNvPr>
          <p:cNvPicPr>
            <a:picLocks noChangeAspect="1"/>
          </p:cNvPicPr>
          <p:nvPr/>
        </p:nvPicPr>
        <p:blipFill>
          <a:blip r:embed="rId2"/>
          <a:stretch>
            <a:fillRect/>
          </a:stretch>
        </p:blipFill>
        <p:spPr>
          <a:xfrm>
            <a:off x="735804" y="3595644"/>
            <a:ext cx="949280" cy="961772"/>
          </a:xfrm>
          <a:prstGeom prst="rect">
            <a:avLst/>
          </a:prstGeom>
        </p:spPr>
      </p:pic>
      <p:cxnSp>
        <p:nvCxnSpPr>
          <p:cNvPr id="15" name="Connecteur droit 24">
            <a:extLst>
              <a:ext uri="{FF2B5EF4-FFF2-40B4-BE49-F238E27FC236}">
                <a16:creationId xmlns:a16="http://schemas.microsoft.com/office/drawing/2014/main" id="{931E3873-36A8-D2A5-E261-EA311F1942D0}"/>
              </a:ext>
            </a:extLst>
          </p:cNvPr>
          <p:cNvCxnSpPr>
            <a:cxnSpLocks/>
          </p:cNvCxnSpPr>
          <p:nvPr/>
        </p:nvCxnSpPr>
        <p:spPr>
          <a:xfrm flipV="1">
            <a:off x="2180931" y="3550782"/>
            <a:ext cx="0" cy="1051497"/>
          </a:xfrm>
          <a:prstGeom prst="line">
            <a:avLst/>
          </a:prstGeom>
          <a:ln w="101600">
            <a:solidFill>
              <a:srgbClr val="34BE54">
                <a:alpha val="78000"/>
              </a:srgbClr>
            </a:solidFill>
          </a:ln>
        </p:spPr>
        <p:style>
          <a:lnRef idx="1">
            <a:schemeClr val="accent1"/>
          </a:lnRef>
          <a:fillRef idx="0">
            <a:schemeClr val="accent1"/>
          </a:fillRef>
          <a:effectRef idx="0">
            <a:schemeClr val="accent1"/>
          </a:effectRef>
          <a:fontRef idx="minor">
            <a:schemeClr val="tx1"/>
          </a:fontRef>
        </p:style>
      </p:cxnSp>
      <p:pic>
        <p:nvPicPr>
          <p:cNvPr id="17" name="Picture 16" descr="download">
            <a:extLst>
              <a:ext uri="{FF2B5EF4-FFF2-40B4-BE49-F238E27FC236}">
                <a16:creationId xmlns:a16="http://schemas.microsoft.com/office/drawing/2014/main" id="{9E53A556-032F-DF96-B13C-76C6BAA4B5D4}"/>
              </a:ext>
            </a:extLst>
          </p:cNvPr>
          <p:cNvPicPr/>
          <p:nvPr/>
        </p:nvPicPr>
        <p:blipFill rotWithShape="1">
          <a:blip r:embed="rId3">
            <a:extLst>
              <a:ext uri="{28A0092B-C50C-407E-A947-70E740481C1C}">
                <a14:useLocalDpi xmlns:a14="http://schemas.microsoft.com/office/drawing/2010/main" val="0"/>
              </a:ext>
            </a:extLst>
          </a:blip>
          <a:srcRect t="24068" b="25085"/>
          <a:stretch/>
        </p:blipFill>
        <p:spPr bwMode="auto">
          <a:xfrm>
            <a:off x="644163" y="5269877"/>
            <a:ext cx="1132563" cy="459771"/>
          </a:xfrm>
          <a:prstGeom prst="rect">
            <a:avLst/>
          </a:prstGeom>
          <a:noFill/>
          <a:ln>
            <a:noFill/>
          </a:ln>
          <a:extLst>
            <a:ext uri="{53640926-AAD7-44D8-BBD7-CCE9431645EC}">
              <a14:shadowObscured xmlns:a14="http://schemas.microsoft.com/office/drawing/2010/main"/>
            </a:ext>
          </a:extLst>
        </p:spPr>
      </p:pic>
      <p:cxnSp>
        <p:nvCxnSpPr>
          <p:cNvPr id="18" name="Connecteur droit 27">
            <a:extLst>
              <a:ext uri="{FF2B5EF4-FFF2-40B4-BE49-F238E27FC236}">
                <a16:creationId xmlns:a16="http://schemas.microsoft.com/office/drawing/2014/main" id="{21C7C55F-7948-E8A4-D021-75D3CB94F6A5}"/>
              </a:ext>
            </a:extLst>
          </p:cNvPr>
          <p:cNvCxnSpPr>
            <a:cxnSpLocks/>
          </p:cNvCxnSpPr>
          <p:nvPr/>
        </p:nvCxnSpPr>
        <p:spPr>
          <a:xfrm flipV="1">
            <a:off x="2180931" y="4790114"/>
            <a:ext cx="0" cy="1419297"/>
          </a:xfrm>
          <a:prstGeom prst="line">
            <a:avLst/>
          </a:prstGeom>
          <a:ln w="101600">
            <a:solidFill>
              <a:srgbClr val="34BE54">
                <a:alpha val="78000"/>
              </a:srgbClr>
            </a:solidFill>
          </a:ln>
        </p:spPr>
        <p:style>
          <a:lnRef idx="1">
            <a:schemeClr val="accent1"/>
          </a:lnRef>
          <a:fillRef idx="0">
            <a:schemeClr val="accent1"/>
          </a:fillRef>
          <a:effectRef idx="0">
            <a:schemeClr val="accent1"/>
          </a:effectRef>
          <a:fontRef idx="minor">
            <a:schemeClr val="tx1"/>
          </a:fontRef>
        </p:style>
      </p:cxnSp>
      <p:pic>
        <p:nvPicPr>
          <p:cNvPr id="20" name="Picture 19" descr="Afficher l'image d'origine">
            <a:extLst>
              <a:ext uri="{FF2B5EF4-FFF2-40B4-BE49-F238E27FC236}">
                <a16:creationId xmlns:a16="http://schemas.microsoft.com/office/drawing/2014/main" id="{50F93B09-A730-2D0A-3CB9-B77BD2DA19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7306" y="6570887"/>
            <a:ext cx="1797562" cy="6071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232633F-C4DB-46E1-9045-0EB4C37D66E8}"/>
              </a:ext>
            </a:extLst>
          </p:cNvPr>
          <p:cNvSpPr/>
          <p:nvPr/>
        </p:nvSpPr>
        <p:spPr>
          <a:xfrm>
            <a:off x="450234" y="6549209"/>
            <a:ext cx="6601197" cy="699422"/>
          </a:xfrm>
          <a:prstGeom prst="rect">
            <a:avLst/>
          </a:prstGeom>
        </p:spPr>
        <p:txBody>
          <a:bodyPr wrap="square">
            <a:spAutoFit/>
          </a:bodyPr>
          <a:lstStyle/>
          <a:p>
            <a:pPr marL="67634" algn="just"/>
            <a:r>
              <a:rPr lang="en-US" sz="1315">
                <a:latin typeface="Avenir Next LT Pro" panose="020B0504020202020204" pitchFamily="34" charset="0"/>
              </a:rPr>
              <a:t>This solidarity-based mechanism – that directly connects investment and philanthropy – </a:t>
            </a:r>
            <a:r>
              <a:rPr lang="en-US" sz="1315">
                <a:latin typeface="Avenir Next LT Pro" panose="020B0504020202020204" pitchFamily="34" charset="0"/>
                <a:ea typeface="Calibri" panose="020F0502020204030204" pitchFamily="34" charset="0"/>
                <a:cs typeface="Times New Roman" panose="02020603050405020304" pitchFamily="18" charset="0"/>
              </a:rPr>
              <a:t>was rewarded in 2014 by Axylia, which awarded the </a:t>
            </a:r>
            <a:r>
              <a:rPr lang="en-US" sz="1315">
                <a:latin typeface="Avenir Next LT Pro" panose="020B0504020202020204" pitchFamily="34" charset="0"/>
              </a:rPr>
              <a:t>“Profit for Non-Profit Special Award” </a:t>
            </a:r>
            <a:r>
              <a:rPr lang="en-US" sz="1315">
                <a:latin typeface="Avenir Next LT Pro" panose="020B0504020202020204" pitchFamily="34" charset="0"/>
                <a:ea typeface="Calibri" panose="020F0502020204030204" pitchFamily="34" charset="0"/>
                <a:cs typeface="Times New Roman" panose="02020603050405020304" pitchFamily="18" charset="0"/>
              </a:rPr>
              <a:t>to TOBAM’s Anti-Benchmark Emerging Markets Equity Fund.</a:t>
            </a:r>
            <a:endParaRPr lang="en-US" sz="1315">
              <a:latin typeface="Avenir Next LT Pro" panose="020B0504020202020204" pitchFamily="34" charset="0"/>
            </a:endParaRPr>
          </a:p>
        </p:txBody>
      </p:sp>
      <p:sp>
        <p:nvSpPr>
          <p:cNvPr id="3" name="TextBox 2">
            <a:extLst>
              <a:ext uri="{FF2B5EF4-FFF2-40B4-BE49-F238E27FC236}">
                <a16:creationId xmlns:a16="http://schemas.microsoft.com/office/drawing/2014/main" id="{FAE4EE8F-2964-2414-E0AB-36C300223416}"/>
              </a:ext>
            </a:extLst>
          </p:cNvPr>
          <p:cNvSpPr txBox="1"/>
          <p:nvPr/>
        </p:nvSpPr>
        <p:spPr>
          <a:xfrm>
            <a:off x="2316222" y="2932468"/>
            <a:ext cx="7142365" cy="308611"/>
          </a:xfrm>
          <a:prstGeom prst="rect">
            <a:avLst/>
          </a:prstGeom>
          <a:noFill/>
        </p:spPr>
        <p:txBody>
          <a:bodyPr wrap="square">
            <a:spAutoFit/>
          </a:bodyPr>
          <a:lstStyle/>
          <a:p>
            <a:pPr marL="107373" algn="just">
              <a:lnSpc>
                <a:spcPct val="115000"/>
              </a:lnSpc>
            </a:pPr>
            <a:r>
              <a:rPr lang="en-US" sz="1315">
                <a:solidFill>
                  <a:srgbClr val="000000"/>
                </a:solidFill>
                <a:latin typeface="Avenir Next LT Pro" panose="020B0504020202020204" pitchFamily="34" charset="0"/>
                <a:cs typeface="Arial" panose="020B0604020202020204" pitchFamily="34" charset="0"/>
              </a:rPr>
              <a:t>First project funded was with Amnesty International.</a:t>
            </a:r>
            <a:endParaRPr lang="en-GB" sz="1315">
              <a:solidFill>
                <a:srgbClr val="000000"/>
              </a:solidFill>
              <a:latin typeface="Avenir Next LT Pro" panose="020B0504020202020204" pitchFamily="34" charset="0"/>
              <a:cs typeface="Arial" panose="020B0604020202020204" pitchFamily="34" charset="0"/>
            </a:endParaRPr>
          </a:p>
        </p:txBody>
      </p:sp>
      <p:cxnSp>
        <p:nvCxnSpPr>
          <p:cNvPr id="6" name="Connecteur droit 24">
            <a:extLst>
              <a:ext uri="{FF2B5EF4-FFF2-40B4-BE49-F238E27FC236}">
                <a16:creationId xmlns:a16="http://schemas.microsoft.com/office/drawing/2014/main" id="{5478F422-E680-2723-5C38-9E72D022B46D}"/>
              </a:ext>
            </a:extLst>
          </p:cNvPr>
          <p:cNvCxnSpPr>
            <a:cxnSpLocks/>
          </p:cNvCxnSpPr>
          <p:nvPr/>
        </p:nvCxnSpPr>
        <p:spPr>
          <a:xfrm flipH="1" flipV="1">
            <a:off x="2180931" y="2770404"/>
            <a:ext cx="8517" cy="577976"/>
          </a:xfrm>
          <a:prstGeom prst="line">
            <a:avLst/>
          </a:prstGeom>
          <a:ln w="101600">
            <a:solidFill>
              <a:srgbClr val="34BE54">
                <a:alpha val="78000"/>
              </a:srgb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1693819-B775-CCE1-06B6-B5AB0EB44906}"/>
              </a:ext>
            </a:extLst>
          </p:cNvPr>
          <p:cNvPicPr>
            <a:picLocks noChangeAspect="1"/>
          </p:cNvPicPr>
          <p:nvPr/>
        </p:nvPicPr>
        <p:blipFill>
          <a:blip r:embed="rId5"/>
          <a:stretch>
            <a:fillRect/>
          </a:stretch>
        </p:blipFill>
        <p:spPr>
          <a:xfrm>
            <a:off x="644163" y="2817187"/>
            <a:ext cx="1132563" cy="484410"/>
          </a:xfrm>
          <a:prstGeom prst="rect">
            <a:avLst/>
          </a:prstGeom>
        </p:spPr>
      </p:pic>
    </p:spTree>
    <p:extLst>
      <p:ext uri="{BB962C8B-B14F-4D97-AF65-F5344CB8AC3E}">
        <p14:creationId xmlns:p14="http://schemas.microsoft.com/office/powerpoint/2010/main" val="1254785419"/>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2AB486-8252-D78F-6E29-B9396BDDA75B}"/>
              </a:ext>
            </a:extLst>
          </p:cNvPr>
          <p:cNvSpPr>
            <a:spLocks noGrp="1"/>
          </p:cNvSpPr>
          <p:nvPr>
            <p:ph type="body" sz="quarter" idx="20"/>
          </p:nvPr>
        </p:nvSpPr>
        <p:spPr>
          <a:xfrm>
            <a:off x="440185" y="490151"/>
            <a:ext cx="8184990" cy="412856"/>
          </a:xfrm>
        </p:spPr>
        <p:txBody>
          <a:bodyPr/>
          <a:lstStyle/>
          <a:p>
            <a:r>
              <a:rPr lang="en-GB" sz="1800" b="0" i="0" u="none" strike="noStrike">
                <a:solidFill>
                  <a:srgbClr val="EE7D14"/>
                </a:solidFill>
                <a:effectLst/>
                <a:latin typeface="Avenir Next LT Pro" panose="020B0504020202020204" pitchFamily="34" charset="0"/>
              </a:rPr>
              <a:t>TOBAM LBRTY BLACKLISTED COUNTRIES</a:t>
            </a:r>
            <a:br>
              <a:rPr lang="en-US" sz="2000"/>
            </a:br>
            <a:r>
              <a:rPr lang="en-US" sz="1400"/>
              <a:t>2024</a:t>
            </a:r>
            <a:endParaRPr lang="en-GB" sz="1400"/>
          </a:p>
        </p:txBody>
      </p:sp>
      <p:sp>
        <p:nvSpPr>
          <p:cNvPr id="6" name="TextBox 5">
            <a:extLst>
              <a:ext uri="{FF2B5EF4-FFF2-40B4-BE49-F238E27FC236}">
                <a16:creationId xmlns:a16="http://schemas.microsoft.com/office/drawing/2014/main" id="{4AAAB3B6-4CAA-3077-B253-9F9DEE82F079}"/>
              </a:ext>
            </a:extLst>
          </p:cNvPr>
          <p:cNvSpPr txBox="1"/>
          <p:nvPr/>
        </p:nvSpPr>
        <p:spPr>
          <a:xfrm>
            <a:off x="1860620" y="5825890"/>
            <a:ext cx="2080009" cy="816006"/>
          </a:xfrm>
          <a:prstGeom prst="rect">
            <a:avLst/>
          </a:prstGeom>
          <a:noFill/>
        </p:spPr>
        <p:txBody>
          <a:bodyPr wrap="square" rtlCol="0">
            <a:spAutoFit/>
          </a:bodyPr>
          <a:lstStyle/>
          <a:p>
            <a:endParaRPr lang="en-GB"/>
          </a:p>
        </p:txBody>
      </p:sp>
      <p:sp>
        <p:nvSpPr>
          <p:cNvPr id="13" name="Text Placeholder 1">
            <a:extLst>
              <a:ext uri="{FF2B5EF4-FFF2-40B4-BE49-F238E27FC236}">
                <a16:creationId xmlns:a16="http://schemas.microsoft.com/office/drawing/2014/main" id="{8609B2EE-9372-458D-D19D-37583ADACA82}"/>
              </a:ext>
            </a:extLst>
          </p:cNvPr>
          <p:cNvSpPr>
            <a:spLocks noGrp="1"/>
          </p:cNvSpPr>
          <p:nvPr>
            <p:ph type="body" sz="quarter" idx="11"/>
          </p:nvPr>
        </p:nvSpPr>
        <p:spPr>
          <a:xfrm>
            <a:off x="687317" y="5989706"/>
            <a:ext cx="8124835" cy="488374"/>
          </a:xfrm>
        </p:spPr>
        <p:txBody>
          <a:bodyPr/>
          <a:lstStyle/>
          <a:p>
            <a:r>
              <a:rPr lang="en-GB" sz="1400"/>
              <a:t>In 2024, 10 Countries would not be eligible in our investible universe for a total of 51 covered countries.</a:t>
            </a:r>
          </a:p>
          <a:p>
            <a:endParaRPr lang="en-GB" sz="1400"/>
          </a:p>
        </p:txBody>
      </p:sp>
      <p:sp>
        <p:nvSpPr>
          <p:cNvPr id="23" name="TextBox 22">
            <a:extLst>
              <a:ext uri="{FF2B5EF4-FFF2-40B4-BE49-F238E27FC236}">
                <a16:creationId xmlns:a16="http://schemas.microsoft.com/office/drawing/2014/main" id="{E3E58BA7-07BB-454B-B418-CFE7F565778A}"/>
              </a:ext>
            </a:extLst>
          </p:cNvPr>
          <p:cNvSpPr txBox="1"/>
          <p:nvPr/>
        </p:nvSpPr>
        <p:spPr>
          <a:xfrm>
            <a:off x="5717658" y="5307959"/>
            <a:ext cx="1964975" cy="215444"/>
          </a:xfrm>
          <a:prstGeom prst="rect">
            <a:avLst/>
          </a:prstGeom>
          <a:noFill/>
        </p:spPr>
        <p:txBody>
          <a:bodyPr wrap="square" rtlCol="0">
            <a:spAutoFit/>
          </a:bodyPr>
          <a:lstStyle/>
          <a:p>
            <a:r>
              <a:rPr lang="en-US" sz="800" i="1">
                <a:latin typeface="Helvetica LT Std" panose="020B0504020202020204" pitchFamily="34" charset="0"/>
              </a:rPr>
              <a:t>Source: TOBAM</a:t>
            </a:r>
            <a:endParaRPr lang="en-GB" sz="800" i="1">
              <a:latin typeface="Helvetica LT Std" panose="020B0504020202020204" pitchFamily="34" charset="0"/>
            </a:endParaRPr>
          </a:p>
        </p:txBody>
      </p:sp>
      <p:graphicFrame>
        <p:nvGraphicFramePr>
          <p:cNvPr id="7" name="Table 6">
            <a:extLst>
              <a:ext uri="{FF2B5EF4-FFF2-40B4-BE49-F238E27FC236}">
                <a16:creationId xmlns:a16="http://schemas.microsoft.com/office/drawing/2014/main" id="{88F5A0AA-8E7B-7D0B-43BD-8A0E2FB9FC96}"/>
              </a:ext>
            </a:extLst>
          </p:cNvPr>
          <p:cNvGraphicFramePr>
            <a:graphicFrameLocks noGrp="1"/>
          </p:cNvGraphicFramePr>
          <p:nvPr>
            <p:extLst>
              <p:ext uri="{D42A27DB-BD31-4B8C-83A1-F6EECF244321}">
                <p14:modId xmlns:p14="http://schemas.microsoft.com/office/powerpoint/2010/main" val="1424381412"/>
              </p:ext>
            </p:extLst>
          </p:nvPr>
        </p:nvGraphicFramePr>
        <p:xfrm>
          <a:off x="2900624" y="2181836"/>
          <a:ext cx="3698223" cy="3126123"/>
        </p:xfrm>
        <a:graphic>
          <a:graphicData uri="http://schemas.openxmlformats.org/drawingml/2006/table">
            <a:tbl>
              <a:tblPr/>
              <a:tblGrid>
                <a:gridCol w="2383299">
                  <a:extLst>
                    <a:ext uri="{9D8B030D-6E8A-4147-A177-3AD203B41FA5}">
                      <a16:colId xmlns:a16="http://schemas.microsoft.com/office/drawing/2014/main" val="2658400752"/>
                    </a:ext>
                  </a:extLst>
                </a:gridCol>
                <a:gridCol w="1314924">
                  <a:extLst>
                    <a:ext uri="{9D8B030D-6E8A-4147-A177-3AD203B41FA5}">
                      <a16:colId xmlns:a16="http://schemas.microsoft.com/office/drawing/2014/main" val="1344715650"/>
                    </a:ext>
                  </a:extLst>
                </a:gridCol>
              </a:tblGrid>
              <a:tr h="875758">
                <a:tc>
                  <a:txBody>
                    <a:bodyPr/>
                    <a:lstStyle/>
                    <a:p>
                      <a:pPr algn="ctr" fontAlgn="ctr"/>
                      <a:r>
                        <a:rPr lang="en-GB" sz="1400" b="1" i="0" u="none" strike="noStrike">
                          <a:solidFill>
                            <a:srgbClr val="000000"/>
                          </a:solidFill>
                          <a:effectLst/>
                          <a:latin typeface="+mj-lt"/>
                        </a:rPr>
                        <a:t>Blacklisted Countries</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kern="1200">
                          <a:solidFill>
                            <a:srgbClr val="000000"/>
                          </a:solidFill>
                          <a:effectLst/>
                          <a:latin typeface="+mn-lt"/>
                          <a:ea typeface="+mn-ea"/>
                          <a:cs typeface="+mn-cs"/>
                        </a:rPr>
                        <a:t>TOBAM CD Country Rating</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5931904"/>
                  </a:ext>
                </a:extLst>
              </a:tr>
              <a:tr h="221711">
                <a:tc>
                  <a:txBody>
                    <a:bodyPr/>
                    <a:lstStyle/>
                    <a:p>
                      <a:pPr algn="ctr" fontAlgn="b"/>
                      <a:r>
                        <a:rPr lang="en-GB" sz="1200" b="0" i="0" u="none" strike="noStrike">
                          <a:solidFill>
                            <a:srgbClr val="000000"/>
                          </a:solidFill>
                          <a:effectLst/>
                          <a:highlight>
                            <a:srgbClr val="D9D9D9"/>
                          </a:highlight>
                          <a:latin typeface="Avenir Next LT Pro" panose="020B0504020202020204" pitchFamily="34" charset="0"/>
                        </a:rPr>
                        <a:t>China</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200" b="0" i="0" u="none" strike="noStrike">
                          <a:solidFill>
                            <a:srgbClr val="000000"/>
                          </a:solidFill>
                          <a:effectLst/>
                          <a:highlight>
                            <a:srgbClr val="D9D9D9"/>
                          </a:highlight>
                          <a:latin typeface="Avenir Next LT Pro" panose="020B0504020202020204" pitchFamily="34" charset="0"/>
                        </a:rPr>
                        <a:t>3.31</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05796473"/>
                  </a:ext>
                </a:extLst>
              </a:tr>
              <a:tr h="221711">
                <a:tc>
                  <a:txBody>
                    <a:bodyPr/>
                    <a:lstStyle/>
                    <a:p>
                      <a:pPr algn="ctr" fontAlgn="b"/>
                      <a:r>
                        <a:rPr lang="en-GB" sz="1200" b="0" i="0" u="none" strike="noStrike">
                          <a:solidFill>
                            <a:srgbClr val="000000"/>
                          </a:solidFill>
                          <a:effectLst/>
                          <a:latin typeface="Avenir Next LT Pro" panose="020B0504020202020204" pitchFamily="34" charset="0"/>
                        </a:rPr>
                        <a:t>Saudi Arabia</a:t>
                      </a:r>
                    </a:p>
                  </a:txBody>
                  <a:tcPr marL="9525" marR="9525" marT="9525" marB="0" anchor="ctr">
                    <a:lnL>
                      <a:noFill/>
                    </a:lnL>
                    <a:lnR>
                      <a:noFill/>
                    </a:lnR>
                    <a:lnT>
                      <a:noFill/>
                    </a:lnT>
                    <a:lnB>
                      <a:noFill/>
                    </a:lnB>
                  </a:tcPr>
                </a:tc>
                <a:tc>
                  <a:txBody>
                    <a:bodyPr/>
                    <a:lstStyle/>
                    <a:p>
                      <a:pPr algn="ctr" fontAlgn="b"/>
                      <a:r>
                        <a:rPr lang="en-GB" sz="1200" b="0" i="0" u="none" strike="noStrike">
                          <a:solidFill>
                            <a:srgbClr val="000000"/>
                          </a:solidFill>
                          <a:effectLst/>
                          <a:latin typeface="Avenir Next LT Pro" panose="020B0504020202020204" pitchFamily="34" charset="0"/>
                        </a:rPr>
                        <a:t>3.38</a:t>
                      </a:r>
                    </a:p>
                  </a:txBody>
                  <a:tcPr marL="9525" marR="9525" marT="9525" marB="0" anchor="ctr">
                    <a:lnL>
                      <a:noFill/>
                    </a:lnL>
                    <a:lnR>
                      <a:noFill/>
                    </a:lnR>
                    <a:lnT>
                      <a:noFill/>
                    </a:lnT>
                    <a:lnB>
                      <a:noFill/>
                    </a:lnB>
                  </a:tcPr>
                </a:tc>
                <a:extLst>
                  <a:ext uri="{0D108BD9-81ED-4DB2-BD59-A6C34878D82A}">
                    <a16:rowId xmlns:a16="http://schemas.microsoft.com/office/drawing/2014/main" val="2005950372"/>
                  </a:ext>
                </a:extLst>
              </a:tr>
              <a:tr h="221711">
                <a:tc>
                  <a:txBody>
                    <a:bodyPr/>
                    <a:lstStyle/>
                    <a:p>
                      <a:pPr algn="ctr" fontAlgn="b"/>
                      <a:r>
                        <a:rPr lang="en-GB" sz="1200" b="0" i="0" u="none" strike="noStrike">
                          <a:solidFill>
                            <a:srgbClr val="000000"/>
                          </a:solidFill>
                          <a:effectLst/>
                          <a:highlight>
                            <a:srgbClr val="D9D9D9"/>
                          </a:highlight>
                          <a:latin typeface="Avenir Next LT Pro" panose="020B0504020202020204" pitchFamily="34" charset="0"/>
                        </a:rPr>
                        <a:t>Russian Federation</a:t>
                      </a:r>
                    </a:p>
                  </a:txBody>
                  <a:tcPr marL="9525" marR="9525" marT="9525" marB="0" anchor="ctr">
                    <a:lnL>
                      <a:noFill/>
                    </a:lnL>
                    <a:lnR>
                      <a:noFill/>
                    </a:lnR>
                    <a:lnT>
                      <a:noFill/>
                    </a:lnT>
                    <a:lnB>
                      <a:noFill/>
                    </a:lnB>
                    <a:solidFill>
                      <a:srgbClr val="D9D9D9"/>
                    </a:solidFill>
                  </a:tcPr>
                </a:tc>
                <a:tc>
                  <a:txBody>
                    <a:bodyPr/>
                    <a:lstStyle/>
                    <a:p>
                      <a:pPr algn="ctr" fontAlgn="b"/>
                      <a:r>
                        <a:rPr lang="en-GB" sz="1200" b="0" i="0" u="none" strike="noStrike">
                          <a:solidFill>
                            <a:srgbClr val="000000"/>
                          </a:solidFill>
                          <a:effectLst/>
                          <a:highlight>
                            <a:srgbClr val="D9D9D9"/>
                          </a:highlight>
                          <a:latin typeface="Avenir Next LT Pro" panose="020B0504020202020204" pitchFamily="34" charset="0"/>
                        </a:rPr>
                        <a:t>3.50</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4210270555"/>
                  </a:ext>
                </a:extLst>
              </a:tr>
              <a:tr h="221711">
                <a:tc>
                  <a:txBody>
                    <a:bodyPr/>
                    <a:lstStyle/>
                    <a:p>
                      <a:pPr algn="ctr" fontAlgn="b"/>
                      <a:r>
                        <a:rPr lang="en-GB" sz="1200" b="0" i="0" u="none" strike="noStrike">
                          <a:solidFill>
                            <a:srgbClr val="000000"/>
                          </a:solidFill>
                          <a:effectLst/>
                          <a:latin typeface="Avenir Next LT Pro" panose="020B0504020202020204" pitchFamily="34" charset="0"/>
                        </a:rPr>
                        <a:t>Egypt</a:t>
                      </a:r>
                    </a:p>
                  </a:txBody>
                  <a:tcPr marL="9525" marR="9525" marT="9525" marB="0" anchor="ctr">
                    <a:lnL>
                      <a:noFill/>
                    </a:lnL>
                    <a:lnR>
                      <a:noFill/>
                    </a:lnR>
                    <a:lnT>
                      <a:noFill/>
                    </a:lnT>
                    <a:lnB>
                      <a:noFill/>
                    </a:lnB>
                  </a:tcPr>
                </a:tc>
                <a:tc>
                  <a:txBody>
                    <a:bodyPr/>
                    <a:lstStyle/>
                    <a:p>
                      <a:pPr algn="ctr" fontAlgn="b"/>
                      <a:r>
                        <a:rPr lang="en-GB" sz="1200" b="0" i="0" u="none" strike="noStrike">
                          <a:solidFill>
                            <a:srgbClr val="000000"/>
                          </a:solidFill>
                          <a:effectLst/>
                          <a:latin typeface="Avenir Next LT Pro" panose="020B0504020202020204" pitchFamily="34" charset="0"/>
                        </a:rPr>
                        <a:t>3.93</a:t>
                      </a:r>
                    </a:p>
                  </a:txBody>
                  <a:tcPr marL="9525" marR="9525" marT="9525" marB="0" anchor="ctr">
                    <a:lnL>
                      <a:noFill/>
                    </a:lnL>
                    <a:lnR>
                      <a:noFill/>
                    </a:lnR>
                    <a:lnT>
                      <a:noFill/>
                    </a:lnT>
                    <a:lnB>
                      <a:noFill/>
                    </a:lnB>
                  </a:tcPr>
                </a:tc>
                <a:extLst>
                  <a:ext uri="{0D108BD9-81ED-4DB2-BD59-A6C34878D82A}">
                    <a16:rowId xmlns:a16="http://schemas.microsoft.com/office/drawing/2014/main" val="2187538096"/>
                  </a:ext>
                </a:extLst>
              </a:tr>
              <a:tr h="221711">
                <a:tc>
                  <a:txBody>
                    <a:bodyPr/>
                    <a:lstStyle/>
                    <a:p>
                      <a:pPr algn="ctr" fontAlgn="b"/>
                      <a:r>
                        <a:rPr lang="en-GB" sz="1200" b="0" i="0" u="none" strike="noStrike">
                          <a:solidFill>
                            <a:srgbClr val="000000"/>
                          </a:solidFill>
                          <a:effectLst/>
                          <a:highlight>
                            <a:srgbClr val="D9D9D9"/>
                          </a:highlight>
                          <a:latin typeface="Avenir Next LT Pro" panose="020B0504020202020204" pitchFamily="34" charset="0"/>
                        </a:rPr>
                        <a:t>United Arab Emirates</a:t>
                      </a:r>
                    </a:p>
                  </a:txBody>
                  <a:tcPr marL="9525" marR="9525" marT="9525" marB="0" anchor="ctr">
                    <a:lnL>
                      <a:noFill/>
                    </a:lnL>
                    <a:lnR>
                      <a:noFill/>
                    </a:lnR>
                    <a:lnT>
                      <a:noFill/>
                    </a:lnT>
                    <a:lnB>
                      <a:noFill/>
                    </a:lnB>
                    <a:solidFill>
                      <a:srgbClr val="D9D9D9"/>
                    </a:solidFill>
                  </a:tcPr>
                </a:tc>
                <a:tc>
                  <a:txBody>
                    <a:bodyPr/>
                    <a:lstStyle/>
                    <a:p>
                      <a:pPr algn="ctr" fontAlgn="b"/>
                      <a:r>
                        <a:rPr lang="en-GB" sz="1200" b="0" i="0" u="none" strike="noStrike">
                          <a:solidFill>
                            <a:srgbClr val="000000"/>
                          </a:solidFill>
                          <a:effectLst/>
                          <a:highlight>
                            <a:srgbClr val="D9D9D9"/>
                          </a:highlight>
                          <a:latin typeface="Avenir Next LT Pro" panose="020B0504020202020204" pitchFamily="34" charset="0"/>
                        </a:rPr>
                        <a:t>4.05</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2202594455"/>
                  </a:ext>
                </a:extLst>
              </a:tr>
              <a:tr h="232796">
                <a:tc>
                  <a:txBody>
                    <a:bodyPr/>
                    <a:lstStyle/>
                    <a:p>
                      <a:pPr algn="ctr" fontAlgn="b"/>
                      <a:r>
                        <a:rPr lang="en-GB" sz="1200" b="0" i="0" u="none" strike="noStrike">
                          <a:solidFill>
                            <a:srgbClr val="000000"/>
                          </a:solidFill>
                          <a:effectLst/>
                          <a:latin typeface="Avenir Next LT Pro" panose="020B0504020202020204" pitchFamily="34" charset="0"/>
                        </a:rPr>
                        <a:t>Pakistan</a:t>
                      </a:r>
                    </a:p>
                  </a:txBody>
                  <a:tcPr marL="9525" marR="9525" marT="9525" marB="0" anchor="ctr">
                    <a:lnL>
                      <a:noFill/>
                    </a:lnL>
                    <a:lnR>
                      <a:noFill/>
                    </a:lnR>
                    <a:lnT>
                      <a:noFill/>
                    </a:lnT>
                    <a:lnB>
                      <a:noFill/>
                    </a:lnB>
                  </a:tcPr>
                </a:tc>
                <a:tc>
                  <a:txBody>
                    <a:bodyPr/>
                    <a:lstStyle/>
                    <a:p>
                      <a:pPr algn="ctr" fontAlgn="b"/>
                      <a:r>
                        <a:rPr lang="en-GB" sz="1200" b="0" i="0" u="none" strike="noStrike">
                          <a:solidFill>
                            <a:srgbClr val="000000"/>
                          </a:solidFill>
                          <a:effectLst/>
                          <a:latin typeface="Avenir Next LT Pro" panose="020B0504020202020204" pitchFamily="34" charset="0"/>
                        </a:rPr>
                        <a:t>4.10</a:t>
                      </a:r>
                    </a:p>
                  </a:txBody>
                  <a:tcPr marL="9525" marR="9525" marT="9525" marB="0" anchor="ctr">
                    <a:lnL>
                      <a:noFill/>
                    </a:lnL>
                    <a:lnR>
                      <a:noFill/>
                    </a:lnR>
                    <a:lnT>
                      <a:noFill/>
                    </a:lnT>
                    <a:lnB>
                      <a:noFill/>
                    </a:lnB>
                  </a:tcPr>
                </a:tc>
                <a:extLst>
                  <a:ext uri="{0D108BD9-81ED-4DB2-BD59-A6C34878D82A}">
                    <a16:rowId xmlns:a16="http://schemas.microsoft.com/office/drawing/2014/main" val="3130836282"/>
                  </a:ext>
                </a:extLst>
              </a:tr>
              <a:tr h="221711">
                <a:tc>
                  <a:txBody>
                    <a:bodyPr/>
                    <a:lstStyle/>
                    <a:p>
                      <a:pPr algn="ctr" fontAlgn="b"/>
                      <a:r>
                        <a:rPr lang="en-GB" sz="1200" b="0" i="0" u="none" strike="noStrike">
                          <a:solidFill>
                            <a:srgbClr val="000000"/>
                          </a:solidFill>
                          <a:effectLst/>
                          <a:highlight>
                            <a:srgbClr val="D9D9D9"/>
                          </a:highlight>
                          <a:latin typeface="Avenir Next LT Pro" panose="020B0504020202020204" pitchFamily="34" charset="0"/>
                        </a:rPr>
                        <a:t>Qatar</a:t>
                      </a:r>
                    </a:p>
                  </a:txBody>
                  <a:tcPr marL="9525" marR="9525" marT="9525" marB="0" anchor="ctr">
                    <a:lnL>
                      <a:noFill/>
                    </a:lnL>
                    <a:lnR>
                      <a:noFill/>
                    </a:lnR>
                    <a:lnT>
                      <a:noFill/>
                    </a:lnT>
                    <a:lnB>
                      <a:noFill/>
                    </a:lnB>
                    <a:solidFill>
                      <a:srgbClr val="D9D9D9"/>
                    </a:solidFill>
                  </a:tcPr>
                </a:tc>
                <a:tc>
                  <a:txBody>
                    <a:bodyPr/>
                    <a:lstStyle/>
                    <a:p>
                      <a:pPr algn="ctr" fontAlgn="b"/>
                      <a:r>
                        <a:rPr lang="en-GB" sz="1200" b="0" i="0" u="none" strike="noStrike">
                          <a:solidFill>
                            <a:srgbClr val="000000"/>
                          </a:solidFill>
                          <a:effectLst/>
                          <a:highlight>
                            <a:srgbClr val="D9D9D9"/>
                          </a:highlight>
                          <a:latin typeface="Avenir Next LT Pro" panose="020B0504020202020204" pitchFamily="34" charset="0"/>
                        </a:rPr>
                        <a:t>4.23</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2730774172"/>
                  </a:ext>
                </a:extLst>
              </a:tr>
              <a:tr h="221711">
                <a:tc>
                  <a:txBody>
                    <a:bodyPr/>
                    <a:lstStyle/>
                    <a:p>
                      <a:pPr algn="ctr" fontAlgn="b"/>
                      <a:r>
                        <a:rPr lang="en-GB" sz="1200" b="0" i="0" u="none" strike="noStrike">
                          <a:solidFill>
                            <a:srgbClr val="000000"/>
                          </a:solidFill>
                          <a:effectLst/>
                          <a:latin typeface="Avenir Next LT Pro" panose="020B0504020202020204" pitchFamily="34" charset="0"/>
                        </a:rPr>
                        <a:t>Turkey</a:t>
                      </a:r>
                    </a:p>
                  </a:txBody>
                  <a:tcPr marL="9525" marR="9525" marT="9525" marB="0" anchor="ctr">
                    <a:lnL>
                      <a:noFill/>
                    </a:lnL>
                    <a:lnR>
                      <a:noFill/>
                    </a:lnR>
                    <a:lnT>
                      <a:noFill/>
                    </a:lnT>
                    <a:lnB>
                      <a:noFill/>
                    </a:lnB>
                  </a:tcPr>
                </a:tc>
                <a:tc>
                  <a:txBody>
                    <a:bodyPr/>
                    <a:lstStyle/>
                    <a:p>
                      <a:pPr algn="ctr" fontAlgn="b"/>
                      <a:r>
                        <a:rPr lang="en-GB" sz="1200" b="0" i="0" u="none" strike="noStrike">
                          <a:solidFill>
                            <a:srgbClr val="000000"/>
                          </a:solidFill>
                          <a:effectLst/>
                          <a:latin typeface="Avenir Next LT Pro" panose="020B0504020202020204" pitchFamily="34" charset="0"/>
                        </a:rPr>
                        <a:t>4.61</a:t>
                      </a:r>
                    </a:p>
                  </a:txBody>
                  <a:tcPr marL="9525" marR="9525" marT="9525" marB="0" anchor="ctr">
                    <a:lnL>
                      <a:noFill/>
                    </a:lnL>
                    <a:lnR>
                      <a:noFill/>
                    </a:lnR>
                    <a:lnT>
                      <a:noFill/>
                    </a:lnT>
                    <a:lnB>
                      <a:noFill/>
                    </a:lnB>
                  </a:tcPr>
                </a:tc>
                <a:extLst>
                  <a:ext uri="{0D108BD9-81ED-4DB2-BD59-A6C34878D82A}">
                    <a16:rowId xmlns:a16="http://schemas.microsoft.com/office/drawing/2014/main" val="2989502704"/>
                  </a:ext>
                </a:extLst>
              </a:tr>
              <a:tr h="232796">
                <a:tc>
                  <a:txBody>
                    <a:bodyPr/>
                    <a:lstStyle/>
                    <a:p>
                      <a:pPr algn="ctr" fontAlgn="b"/>
                      <a:r>
                        <a:rPr lang="en-GB" sz="1200" b="0" i="0" u="none" strike="noStrike">
                          <a:solidFill>
                            <a:srgbClr val="000000"/>
                          </a:solidFill>
                          <a:effectLst/>
                          <a:highlight>
                            <a:srgbClr val="D9D9D9"/>
                          </a:highlight>
                          <a:latin typeface="Avenir Next LT Pro" panose="020B0504020202020204" pitchFamily="34" charset="0"/>
                        </a:rPr>
                        <a:t>Kuwait</a:t>
                      </a:r>
                    </a:p>
                  </a:txBody>
                  <a:tcPr marL="9525" marR="9525" marT="9525" marB="0" anchor="ctr">
                    <a:lnL>
                      <a:noFill/>
                    </a:lnL>
                    <a:lnR>
                      <a:noFill/>
                    </a:lnR>
                    <a:lnT>
                      <a:noFill/>
                    </a:lnT>
                    <a:lnB w="12700" cap="flat" cmpd="sng" algn="ctr">
                      <a:noFill/>
                      <a:prstDash val="solid"/>
                      <a:round/>
                      <a:headEnd type="none" w="med" len="med"/>
                      <a:tailEnd type="none" w="med" len="med"/>
                    </a:lnB>
                    <a:solidFill>
                      <a:srgbClr val="D9D9D9"/>
                    </a:solidFill>
                  </a:tcPr>
                </a:tc>
                <a:tc>
                  <a:txBody>
                    <a:bodyPr/>
                    <a:lstStyle/>
                    <a:p>
                      <a:pPr algn="ctr" fontAlgn="b"/>
                      <a:r>
                        <a:rPr lang="en-GB" sz="1200" b="0" i="0" u="none" strike="noStrike">
                          <a:solidFill>
                            <a:srgbClr val="000000"/>
                          </a:solidFill>
                          <a:effectLst/>
                          <a:highlight>
                            <a:srgbClr val="D9D9D9"/>
                          </a:highlight>
                          <a:latin typeface="Avenir Next LT Pro" panose="020B0504020202020204" pitchFamily="34" charset="0"/>
                        </a:rPr>
                        <a:t>4.62</a:t>
                      </a:r>
                    </a:p>
                  </a:txBody>
                  <a:tcPr marL="9525" marR="9525" marT="9525" marB="0" anchor="ctr">
                    <a:lnL>
                      <a:noFill/>
                    </a:lnL>
                    <a:lnR>
                      <a:noFill/>
                    </a:lnR>
                    <a:lnT>
                      <a:noFill/>
                    </a:lnT>
                    <a:lnB w="12700" cap="flat" cmpd="sng" algn="ctr">
                      <a:noFill/>
                      <a:prstDash val="solid"/>
                      <a:round/>
                      <a:headEnd type="none" w="med" len="med"/>
                      <a:tailEnd type="none" w="med" len="med"/>
                    </a:lnB>
                    <a:solidFill>
                      <a:srgbClr val="D9D9D9"/>
                    </a:solidFill>
                  </a:tcPr>
                </a:tc>
                <a:extLst>
                  <a:ext uri="{0D108BD9-81ED-4DB2-BD59-A6C34878D82A}">
                    <a16:rowId xmlns:a16="http://schemas.microsoft.com/office/drawing/2014/main" val="265791636"/>
                  </a:ext>
                </a:extLst>
              </a:tr>
              <a:tr h="232796">
                <a:tc>
                  <a:txBody>
                    <a:bodyPr/>
                    <a:lstStyle/>
                    <a:p>
                      <a:pPr algn="ctr" fontAlgn="b"/>
                      <a:r>
                        <a:rPr lang="en-GB" sz="1200" b="0" i="0" u="none" strike="noStrike">
                          <a:solidFill>
                            <a:srgbClr val="000000"/>
                          </a:solidFill>
                          <a:effectLst/>
                          <a:latin typeface="Avenir Next LT Pro" panose="020B0504020202020204" pitchFamily="34" charset="0"/>
                        </a:rPr>
                        <a:t>Mexico</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a:solidFill>
                            <a:srgbClr val="000000"/>
                          </a:solidFill>
                          <a:effectLst/>
                          <a:latin typeface="Avenir Next LT Pro" panose="020B0504020202020204" pitchFamily="34" charset="0"/>
                        </a:rPr>
                        <a:t>5.36</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7443253"/>
                  </a:ext>
                </a:extLst>
              </a:tr>
            </a:tbl>
          </a:graphicData>
        </a:graphic>
      </p:graphicFrame>
    </p:spTree>
    <p:extLst>
      <p:ext uri="{BB962C8B-B14F-4D97-AF65-F5344CB8AC3E}">
        <p14:creationId xmlns:p14="http://schemas.microsoft.com/office/powerpoint/2010/main" val="1394415680"/>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2AB486-8252-D78F-6E29-B9396BDDA75B}"/>
              </a:ext>
            </a:extLst>
          </p:cNvPr>
          <p:cNvSpPr>
            <a:spLocks noGrp="1"/>
          </p:cNvSpPr>
          <p:nvPr>
            <p:ph type="body" sz="quarter" idx="20"/>
          </p:nvPr>
        </p:nvSpPr>
        <p:spPr>
          <a:xfrm>
            <a:off x="440185" y="490151"/>
            <a:ext cx="8184990" cy="412856"/>
          </a:xfrm>
        </p:spPr>
        <p:txBody>
          <a:bodyPr/>
          <a:lstStyle/>
          <a:p>
            <a:r>
              <a:rPr lang="en-GB" sz="1800" b="0" i="0" u="none" strike="noStrike">
                <a:solidFill>
                  <a:schemeClr val="bg2"/>
                </a:solidFill>
                <a:effectLst/>
                <a:latin typeface="Avenir Next LT Pro" panose="020B0504020202020204" pitchFamily="34" charset="0"/>
              </a:rPr>
              <a:t>COUNTRIES UNDER THE GOVERNANCE COMMITTEE WATCHLIST</a:t>
            </a:r>
            <a:r>
              <a:rPr lang="en-GB" sz="2000">
                <a:solidFill>
                  <a:schemeClr val="bg2"/>
                </a:solidFill>
              </a:rPr>
              <a:t> </a:t>
            </a:r>
          </a:p>
          <a:p>
            <a:r>
              <a:rPr lang="en-US" sz="1400">
                <a:solidFill>
                  <a:schemeClr val="bg2"/>
                </a:solidFill>
              </a:rPr>
              <a:t>2024</a:t>
            </a:r>
            <a:endParaRPr lang="en-GB" sz="1400">
              <a:solidFill>
                <a:schemeClr val="bg2"/>
              </a:solidFill>
            </a:endParaRPr>
          </a:p>
        </p:txBody>
      </p:sp>
      <p:sp>
        <p:nvSpPr>
          <p:cNvPr id="6" name="TextBox 5">
            <a:extLst>
              <a:ext uri="{FF2B5EF4-FFF2-40B4-BE49-F238E27FC236}">
                <a16:creationId xmlns:a16="http://schemas.microsoft.com/office/drawing/2014/main" id="{4AAAB3B6-4CAA-3077-B253-9F9DEE82F079}"/>
              </a:ext>
            </a:extLst>
          </p:cNvPr>
          <p:cNvSpPr txBox="1"/>
          <p:nvPr/>
        </p:nvSpPr>
        <p:spPr>
          <a:xfrm>
            <a:off x="1860620" y="5825890"/>
            <a:ext cx="2080009" cy="816006"/>
          </a:xfrm>
          <a:prstGeom prst="rect">
            <a:avLst/>
          </a:prstGeom>
          <a:noFill/>
        </p:spPr>
        <p:txBody>
          <a:bodyPr wrap="square" rtlCol="0">
            <a:spAutoFit/>
          </a:bodyPr>
          <a:lstStyle/>
          <a:p>
            <a:endParaRPr lang="en-GB"/>
          </a:p>
        </p:txBody>
      </p:sp>
      <p:sp>
        <p:nvSpPr>
          <p:cNvPr id="13" name="Text Placeholder 1">
            <a:extLst>
              <a:ext uri="{FF2B5EF4-FFF2-40B4-BE49-F238E27FC236}">
                <a16:creationId xmlns:a16="http://schemas.microsoft.com/office/drawing/2014/main" id="{8609B2EE-9372-458D-D19D-37583ADACA82}"/>
              </a:ext>
            </a:extLst>
          </p:cNvPr>
          <p:cNvSpPr>
            <a:spLocks noGrp="1"/>
          </p:cNvSpPr>
          <p:nvPr>
            <p:ph type="body" sz="quarter" idx="11"/>
          </p:nvPr>
        </p:nvSpPr>
        <p:spPr>
          <a:xfrm>
            <a:off x="5782151" y="3225281"/>
            <a:ext cx="4261962" cy="2090253"/>
          </a:xfrm>
        </p:spPr>
        <p:txBody>
          <a:bodyPr/>
          <a:lstStyle/>
          <a:p>
            <a:r>
              <a:rPr lang="en-GB" sz="1400">
                <a:latin typeface="Avenir Next LT Pro" panose="020B0504020202020204" pitchFamily="34" charset="0"/>
              </a:rPr>
              <a:t>In 2024, </a:t>
            </a:r>
            <a:r>
              <a:rPr lang="en-GB" sz="1400"/>
              <a:t>10</a:t>
            </a:r>
            <a:r>
              <a:rPr lang="en-GB" sz="1400">
                <a:latin typeface="Avenir Next LT Pro" panose="020B0504020202020204" pitchFamily="34" charset="0"/>
              </a:rPr>
              <a:t> countries have been studied by our governance committee:</a:t>
            </a:r>
          </a:p>
          <a:p>
            <a:pPr marL="171450" indent="-171450">
              <a:buFont typeface="Arial" panose="020B0604020202020204" pitchFamily="34" charset="0"/>
              <a:buChar char="•"/>
            </a:pPr>
            <a:endParaRPr lang="en-GB" sz="1400">
              <a:latin typeface="Avenir Next LT Pro" panose="020B0504020202020204" pitchFamily="34" charset="0"/>
            </a:endParaRPr>
          </a:p>
          <a:p>
            <a:pPr marL="285750" indent="-71438">
              <a:buClr>
                <a:schemeClr val="tx2"/>
              </a:buClr>
              <a:buFont typeface="Arial" panose="020B0604020202020204" pitchFamily="34" charset="0"/>
              <a:buChar char="•"/>
            </a:pPr>
            <a:r>
              <a:rPr lang="en-GB" sz="1400"/>
              <a:t> Peru </a:t>
            </a:r>
            <a:r>
              <a:rPr lang="en-GB" sz="1400">
                <a:latin typeface="Avenir Next LT Pro" panose="020B0504020202020204" pitchFamily="34" charset="0"/>
              </a:rPr>
              <a:t>has been </a:t>
            </a:r>
            <a:r>
              <a:rPr lang="en-GB" sz="1400">
                <a:solidFill>
                  <a:srgbClr val="00B050"/>
                </a:solidFill>
                <a:latin typeface="Avenir Next LT Pro" panose="020B0504020202020204" pitchFamily="34" charset="0"/>
              </a:rPr>
              <a:t>whitelisted</a:t>
            </a:r>
            <a:endParaRPr lang="en-GB" sz="1400">
              <a:latin typeface="Avenir Next LT Pro" panose="020B0504020202020204" pitchFamily="34" charset="0"/>
            </a:endParaRPr>
          </a:p>
          <a:p>
            <a:pPr marL="214312">
              <a:buClr>
                <a:schemeClr val="tx2"/>
              </a:buClr>
            </a:pPr>
            <a:endParaRPr lang="en-GB" sz="1400">
              <a:latin typeface="Avenir Next LT Pro" panose="020B0504020202020204" pitchFamily="34" charset="0"/>
            </a:endParaRPr>
          </a:p>
          <a:p>
            <a:pPr marL="285750" indent="-71438">
              <a:buClr>
                <a:schemeClr val="tx2"/>
              </a:buClr>
              <a:buFont typeface="Arial" panose="020B0604020202020204" pitchFamily="34" charset="0"/>
              <a:buChar char="•"/>
            </a:pPr>
            <a:r>
              <a:rPr lang="en-GB" sz="1400"/>
              <a:t> Sri Lanka</a:t>
            </a:r>
            <a:r>
              <a:rPr lang="en-GB" sz="1400">
                <a:latin typeface="Avenir Next LT Pro" panose="020B0504020202020204" pitchFamily="34" charset="0"/>
              </a:rPr>
              <a:t> has been </a:t>
            </a:r>
            <a:r>
              <a:rPr lang="en-GB" sz="1400">
                <a:solidFill>
                  <a:srgbClr val="FF0000"/>
                </a:solidFill>
                <a:latin typeface="Avenir Next LT Pro" panose="020B0504020202020204" pitchFamily="34" charset="0"/>
              </a:rPr>
              <a:t>blacklisted</a:t>
            </a:r>
            <a:r>
              <a:rPr lang="en-GB" sz="1400">
                <a:latin typeface="Avenir Next LT Pro" panose="020B0504020202020204" pitchFamily="34" charset="0"/>
              </a:rPr>
              <a:t>.</a:t>
            </a:r>
            <a:endParaRPr lang="en-GB" sz="1600"/>
          </a:p>
        </p:txBody>
      </p:sp>
      <p:sp>
        <p:nvSpPr>
          <p:cNvPr id="5" name="TextBox 4">
            <a:extLst>
              <a:ext uri="{FF2B5EF4-FFF2-40B4-BE49-F238E27FC236}">
                <a16:creationId xmlns:a16="http://schemas.microsoft.com/office/drawing/2014/main" id="{ED21EDA6-C8B9-5B6E-89C2-262CE810088D}"/>
              </a:ext>
            </a:extLst>
          </p:cNvPr>
          <p:cNvSpPr txBox="1"/>
          <p:nvPr/>
        </p:nvSpPr>
        <p:spPr>
          <a:xfrm>
            <a:off x="3275380" y="6897510"/>
            <a:ext cx="1964975" cy="215444"/>
          </a:xfrm>
          <a:prstGeom prst="rect">
            <a:avLst/>
          </a:prstGeom>
          <a:noFill/>
        </p:spPr>
        <p:txBody>
          <a:bodyPr wrap="square" rtlCol="0">
            <a:spAutoFit/>
          </a:bodyPr>
          <a:lstStyle/>
          <a:p>
            <a:r>
              <a:rPr lang="en-US" sz="800" i="1">
                <a:latin typeface="+mj-lt"/>
              </a:rPr>
              <a:t>Source: TOBAM </a:t>
            </a:r>
            <a:endParaRPr lang="en-GB" sz="800" i="1">
              <a:latin typeface="+mj-lt"/>
            </a:endParaRPr>
          </a:p>
        </p:txBody>
      </p:sp>
      <p:graphicFrame>
        <p:nvGraphicFramePr>
          <p:cNvPr id="2" name="Table 1">
            <a:extLst>
              <a:ext uri="{FF2B5EF4-FFF2-40B4-BE49-F238E27FC236}">
                <a16:creationId xmlns:a16="http://schemas.microsoft.com/office/drawing/2014/main" id="{87E0E7EA-A056-B8D3-589B-63C1714CC66C}"/>
              </a:ext>
            </a:extLst>
          </p:cNvPr>
          <p:cNvGraphicFramePr>
            <a:graphicFrameLocks noGrp="1"/>
          </p:cNvGraphicFramePr>
          <p:nvPr>
            <p:extLst>
              <p:ext uri="{D42A27DB-BD31-4B8C-83A1-F6EECF244321}">
                <p14:modId xmlns:p14="http://schemas.microsoft.com/office/powerpoint/2010/main" val="3438732582"/>
              </p:ext>
            </p:extLst>
          </p:nvPr>
        </p:nvGraphicFramePr>
        <p:xfrm>
          <a:off x="744833" y="5175701"/>
          <a:ext cx="3413509" cy="1539240"/>
        </p:xfrm>
        <a:graphic>
          <a:graphicData uri="http://schemas.openxmlformats.org/drawingml/2006/table">
            <a:tbl>
              <a:tblPr/>
              <a:tblGrid>
                <a:gridCol w="2042834">
                  <a:extLst>
                    <a:ext uri="{9D8B030D-6E8A-4147-A177-3AD203B41FA5}">
                      <a16:colId xmlns:a16="http://schemas.microsoft.com/office/drawing/2014/main" val="956131981"/>
                    </a:ext>
                  </a:extLst>
                </a:gridCol>
                <a:gridCol w="1370675">
                  <a:extLst>
                    <a:ext uri="{9D8B030D-6E8A-4147-A177-3AD203B41FA5}">
                      <a16:colId xmlns:a16="http://schemas.microsoft.com/office/drawing/2014/main" val="1440378428"/>
                    </a:ext>
                  </a:extLst>
                </a:gridCol>
              </a:tblGrid>
              <a:tr h="962025">
                <a:tc>
                  <a:txBody>
                    <a:bodyPr/>
                    <a:lstStyle/>
                    <a:p>
                      <a:pPr algn="ctr" fontAlgn="ctr"/>
                      <a:r>
                        <a:rPr lang="en-GB" sz="1200" b="1" i="0" u="none" strike="noStrike">
                          <a:solidFill>
                            <a:srgbClr val="000000"/>
                          </a:solidFill>
                          <a:effectLst/>
                          <a:latin typeface="+mj-lt"/>
                        </a:rPr>
                        <a:t>Blacklisted Countries but subject to governance committee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kern="1200">
                          <a:solidFill>
                            <a:srgbClr val="000000"/>
                          </a:solidFill>
                          <a:effectLst/>
                          <a:latin typeface="+mn-lt"/>
                          <a:ea typeface="+mn-ea"/>
                          <a:cs typeface="+mn-cs"/>
                        </a:rPr>
                        <a:t>TOBAM CD Country Rating</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8030082"/>
                  </a:ext>
                </a:extLst>
              </a:tr>
              <a:tr h="190500">
                <a:tc>
                  <a:txBody>
                    <a:bodyPr/>
                    <a:lstStyle/>
                    <a:p>
                      <a:pPr algn="ctr" fontAlgn="b"/>
                      <a:r>
                        <a:rPr lang="en-GB" sz="1200" b="0" i="0" u="none" strike="noStrike">
                          <a:solidFill>
                            <a:srgbClr val="000000"/>
                          </a:solidFill>
                          <a:effectLst/>
                          <a:latin typeface="Avenir Next LT Pro" panose="020B0504020202020204" pitchFamily="34" charset="0"/>
                        </a:rPr>
                        <a:t>Sri Lanka</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en-GB" sz="1200" b="0" i="0" u="none" strike="noStrike">
                          <a:solidFill>
                            <a:srgbClr val="000000"/>
                          </a:solidFill>
                          <a:effectLst/>
                          <a:latin typeface="Avenir Next LT Pro" panose="020B0504020202020204" pitchFamily="34" charset="0"/>
                        </a:rPr>
                        <a:t>6.04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829897057"/>
                  </a:ext>
                </a:extLst>
              </a:tr>
              <a:tr h="190500">
                <a:tc>
                  <a:txBody>
                    <a:bodyPr/>
                    <a:lstStyle/>
                    <a:p>
                      <a:pPr algn="ctr" fontAlgn="b"/>
                      <a:r>
                        <a:rPr lang="en-GB" sz="1200" b="0" i="0" u="none" strike="noStrike">
                          <a:solidFill>
                            <a:srgbClr val="000000"/>
                          </a:solidFill>
                          <a:effectLst/>
                          <a:latin typeface="Avenir Next LT Pro" panose="020B0504020202020204" pitchFamily="34" charset="0"/>
                        </a:rPr>
                        <a:t>Thailand</a:t>
                      </a:r>
                    </a:p>
                  </a:txBody>
                  <a:tcPr marL="9525" marR="9525" marT="9525" marB="0" anchor="b">
                    <a:lnL>
                      <a:noFill/>
                    </a:lnL>
                    <a:lnR>
                      <a:noFill/>
                    </a:lnR>
                    <a:lnT w="6350" cap="flat" cmpd="sng" algn="ctr">
                      <a:noFill/>
                      <a:prstDash val="solid"/>
                      <a:round/>
                      <a:headEnd type="none" w="med" len="med"/>
                      <a:tailEnd type="none" w="med" len="med"/>
                    </a:lnT>
                    <a:lnB>
                      <a:noFill/>
                    </a:lnB>
                    <a:solidFill>
                      <a:srgbClr val="D9D9D9"/>
                    </a:solidFill>
                  </a:tcPr>
                </a:tc>
                <a:tc>
                  <a:txBody>
                    <a:bodyPr/>
                    <a:lstStyle/>
                    <a:p>
                      <a:pPr algn="ctr" fontAlgn="b"/>
                      <a:r>
                        <a:rPr lang="en-GB" sz="1200" b="0" i="0" u="none" strike="noStrike">
                          <a:solidFill>
                            <a:srgbClr val="000000"/>
                          </a:solidFill>
                          <a:effectLst/>
                          <a:latin typeface="Avenir Next LT Pro" panose="020B0504020202020204" pitchFamily="34" charset="0"/>
                        </a:rPr>
                        <a:t>5.82</a:t>
                      </a:r>
                    </a:p>
                  </a:txBody>
                  <a:tcPr marL="9525" marR="9525" marT="9525" marB="0" anchor="b">
                    <a:lnL>
                      <a:noFill/>
                    </a:lnL>
                    <a:lnR>
                      <a:noFill/>
                    </a:lnR>
                    <a:lnT w="6350" cap="flat" cmpd="sng" algn="ctr">
                      <a:noFill/>
                      <a:prstDash val="solid"/>
                      <a:round/>
                      <a:headEnd type="none" w="med" len="med"/>
                      <a:tailEnd type="none" w="med" len="med"/>
                    </a:lnT>
                    <a:lnB>
                      <a:noFill/>
                    </a:lnB>
                    <a:solidFill>
                      <a:srgbClr val="D9D9D9"/>
                    </a:solidFill>
                  </a:tcPr>
                </a:tc>
                <a:extLst>
                  <a:ext uri="{0D108BD9-81ED-4DB2-BD59-A6C34878D82A}">
                    <a16:rowId xmlns:a16="http://schemas.microsoft.com/office/drawing/2014/main" val="4165126681"/>
                  </a:ext>
                </a:extLst>
              </a:tr>
              <a:tr h="190500">
                <a:tc>
                  <a:txBody>
                    <a:bodyPr/>
                    <a:lstStyle/>
                    <a:p>
                      <a:pPr algn="ctr" fontAlgn="b"/>
                      <a:r>
                        <a:rPr lang="en-GB" sz="1200" b="0" i="0" u="none" strike="noStrike">
                          <a:solidFill>
                            <a:srgbClr val="000000"/>
                          </a:solidFill>
                          <a:effectLst/>
                          <a:latin typeface="Avenir Next LT Pro" panose="020B0504020202020204" pitchFamily="34" charset="0"/>
                        </a:rPr>
                        <a:t>Hong Kong</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Avenir Next LT Pro" panose="020B0504020202020204" pitchFamily="34" charset="0"/>
                        </a:rPr>
                        <a:t>5.59</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4042761"/>
                  </a:ext>
                </a:extLst>
              </a:tr>
            </a:tbl>
          </a:graphicData>
        </a:graphic>
      </p:graphicFrame>
      <p:graphicFrame>
        <p:nvGraphicFramePr>
          <p:cNvPr id="4" name="Table 3">
            <a:extLst>
              <a:ext uri="{FF2B5EF4-FFF2-40B4-BE49-F238E27FC236}">
                <a16:creationId xmlns:a16="http://schemas.microsoft.com/office/drawing/2014/main" id="{10AAF8FE-74A1-29A2-EAFC-FBBF5B6E7D2B}"/>
              </a:ext>
            </a:extLst>
          </p:cNvPr>
          <p:cNvGraphicFramePr>
            <a:graphicFrameLocks noGrp="1"/>
          </p:cNvGraphicFramePr>
          <p:nvPr>
            <p:extLst>
              <p:ext uri="{D42A27DB-BD31-4B8C-83A1-F6EECF244321}">
                <p14:modId xmlns:p14="http://schemas.microsoft.com/office/powerpoint/2010/main" val="986022509"/>
              </p:ext>
            </p:extLst>
          </p:nvPr>
        </p:nvGraphicFramePr>
        <p:xfrm>
          <a:off x="736669" y="1768511"/>
          <a:ext cx="3421674" cy="2418362"/>
        </p:xfrm>
        <a:graphic>
          <a:graphicData uri="http://schemas.openxmlformats.org/drawingml/2006/table">
            <a:tbl>
              <a:tblPr/>
              <a:tblGrid>
                <a:gridCol w="2165127">
                  <a:extLst>
                    <a:ext uri="{9D8B030D-6E8A-4147-A177-3AD203B41FA5}">
                      <a16:colId xmlns:a16="http://schemas.microsoft.com/office/drawing/2014/main" val="2099116821"/>
                    </a:ext>
                  </a:extLst>
                </a:gridCol>
                <a:gridCol w="1256547">
                  <a:extLst>
                    <a:ext uri="{9D8B030D-6E8A-4147-A177-3AD203B41FA5}">
                      <a16:colId xmlns:a16="http://schemas.microsoft.com/office/drawing/2014/main" val="3234877433"/>
                    </a:ext>
                  </a:extLst>
                </a:gridCol>
              </a:tblGrid>
              <a:tr h="1071527">
                <a:tc>
                  <a:txBody>
                    <a:bodyPr/>
                    <a:lstStyle/>
                    <a:p>
                      <a:pPr algn="ctr" fontAlgn="ctr"/>
                      <a:r>
                        <a:rPr lang="en-GB" sz="1200" b="1" i="0" u="none" strike="noStrike">
                          <a:solidFill>
                            <a:srgbClr val="000000"/>
                          </a:solidFill>
                          <a:effectLst/>
                          <a:latin typeface="+mj-lt"/>
                        </a:rPr>
                        <a:t>Whitelisted Countries but subject to governance committee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kern="1200">
                          <a:solidFill>
                            <a:srgbClr val="000000"/>
                          </a:solidFill>
                          <a:effectLst/>
                          <a:latin typeface="+mj-lt"/>
                          <a:ea typeface="+mn-ea"/>
                          <a:cs typeface="+mn-cs"/>
                        </a:rPr>
                        <a:t>TOBAM CD Country Rating</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3802973"/>
                  </a:ext>
                </a:extLst>
              </a:tr>
              <a:tr h="185183">
                <a:tc>
                  <a:txBody>
                    <a:bodyPr/>
                    <a:lstStyle/>
                    <a:p>
                      <a:pPr algn="ctr" fontAlgn="b"/>
                      <a:r>
                        <a:rPr lang="en-GB" sz="1200" b="0" i="0" u="none" strike="noStrike">
                          <a:solidFill>
                            <a:srgbClr val="000000"/>
                          </a:solidFill>
                          <a:effectLst/>
                          <a:highlight>
                            <a:srgbClr val="D9D9D9"/>
                          </a:highlight>
                          <a:latin typeface="+mj-lt"/>
                        </a:rPr>
                        <a:t>Hungary</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GB" sz="1200" b="0" i="0" u="none" strike="noStrike">
                          <a:solidFill>
                            <a:srgbClr val="000000"/>
                          </a:solidFill>
                          <a:effectLst/>
                          <a:highlight>
                            <a:srgbClr val="D9D9D9"/>
                          </a:highlight>
                          <a:latin typeface="+mj-lt"/>
                        </a:rPr>
                        <a:t>6.47</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228623011"/>
                  </a:ext>
                </a:extLst>
              </a:tr>
              <a:tr h="185183">
                <a:tc>
                  <a:txBody>
                    <a:bodyPr/>
                    <a:lstStyle/>
                    <a:p>
                      <a:pPr algn="ctr" fontAlgn="b"/>
                      <a:r>
                        <a:rPr lang="en-GB" sz="1200" b="0" i="0" u="none" strike="noStrike">
                          <a:solidFill>
                            <a:srgbClr val="000000"/>
                          </a:solidFill>
                          <a:effectLst/>
                          <a:latin typeface="+mj-lt"/>
                        </a:rPr>
                        <a:t>Singapore</a:t>
                      </a:r>
                    </a:p>
                  </a:txBody>
                  <a:tcPr marL="9525" marR="9525" marT="9525" marB="0" anchor="b">
                    <a:lnL>
                      <a:noFill/>
                    </a:lnL>
                    <a:lnR>
                      <a:noFill/>
                    </a:lnR>
                    <a:lnT>
                      <a:noFill/>
                    </a:lnT>
                    <a:lnB>
                      <a:noFill/>
                    </a:lnB>
                  </a:tcPr>
                </a:tc>
                <a:tc>
                  <a:txBody>
                    <a:bodyPr/>
                    <a:lstStyle/>
                    <a:p>
                      <a:pPr algn="ctr" fontAlgn="b"/>
                      <a:r>
                        <a:rPr lang="en-GB" sz="1200" b="0" i="0" u="none" strike="noStrike">
                          <a:solidFill>
                            <a:srgbClr val="000000"/>
                          </a:solidFill>
                          <a:effectLst/>
                          <a:latin typeface="+mj-lt"/>
                        </a:rPr>
                        <a:t>6.45</a:t>
                      </a:r>
                    </a:p>
                  </a:txBody>
                  <a:tcPr marL="9525" marR="9525" marT="9525" marB="0" anchor="b">
                    <a:lnL>
                      <a:noFill/>
                    </a:lnL>
                    <a:lnR>
                      <a:noFill/>
                    </a:lnR>
                    <a:lnT>
                      <a:noFill/>
                    </a:lnT>
                    <a:lnB>
                      <a:noFill/>
                    </a:lnB>
                  </a:tcPr>
                </a:tc>
                <a:extLst>
                  <a:ext uri="{0D108BD9-81ED-4DB2-BD59-A6C34878D82A}">
                    <a16:rowId xmlns:a16="http://schemas.microsoft.com/office/drawing/2014/main" val="593111551"/>
                  </a:ext>
                </a:extLst>
              </a:tr>
              <a:tr h="185183">
                <a:tc>
                  <a:txBody>
                    <a:bodyPr/>
                    <a:lstStyle/>
                    <a:p>
                      <a:pPr algn="ctr" fontAlgn="b"/>
                      <a:r>
                        <a:rPr lang="en-GB" sz="1200" b="0" i="0" u="none" strike="noStrike">
                          <a:solidFill>
                            <a:srgbClr val="000000"/>
                          </a:solidFill>
                          <a:effectLst/>
                          <a:highlight>
                            <a:srgbClr val="D9D9D9"/>
                          </a:highlight>
                          <a:latin typeface="+mj-lt"/>
                        </a:rPr>
                        <a:t>India</a:t>
                      </a:r>
                    </a:p>
                  </a:txBody>
                  <a:tcPr marL="9525" marR="9525" marT="9525" marB="0" anchor="b">
                    <a:lnL>
                      <a:noFill/>
                    </a:lnL>
                    <a:lnR>
                      <a:noFill/>
                    </a:lnR>
                    <a:lnT>
                      <a:noFill/>
                    </a:lnT>
                    <a:lnB>
                      <a:noFill/>
                    </a:lnB>
                    <a:solidFill>
                      <a:srgbClr val="D9D9D9"/>
                    </a:solidFill>
                  </a:tcPr>
                </a:tc>
                <a:tc>
                  <a:txBody>
                    <a:bodyPr/>
                    <a:lstStyle/>
                    <a:p>
                      <a:pPr algn="ctr" fontAlgn="b"/>
                      <a:r>
                        <a:rPr lang="en-GB" sz="1200" b="0" i="0" u="none" strike="noStrike">
                          <a:solidFill>
                            <a:srgbClr val="000000"/>
                          </a:solidFill>
                          <a:effectLst/>
                          <a:highlight>
                            <a:srgbClr val="D9D9D9"/>
                          </a:highlight>
                          <a:latin typeface="+mj-lt"/>
                        </a:rPr>
                        <a:t>6.29</a:t>
                      </a: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val="60032662"/>
                  </a:ext>
                </a:extLst>
              </a:tr>
              <a:tr h="185183">
                <a:tc>
                  <a:txBody>
                    <a:bodyPr/>
                    <a:lstStyle/>
                    <a:p>
                      <a:pPr algn="ctr" fontAlgn="b"/>
                      <a:r>
                        <a:rPr lang="en-GB" sz="1200" b="0" i="0" u="none" strike="noStrike">
                          <a:solidFill>
                            <a:srgbClr val="000000"/>
                          </a:solidFill>
                          <a:effectLst/>
                          <a:latin typeface="+mj-lt"/>
                        </a:rPr>
                        <a:t>Colombia</a:t>
                      </a:r>
                    </a:p>
                  </a:txBody>
                  <a:tcPr marL="9525" marR="9525" marT="9525" marB="0" anchor="b">
                    <a:lnL>
                      <a:noFill/>
                    </a:lnL>
                    <a:lnR>
                      <a:noFill/>
                    </a:lnR>
                    <a:lnT>
                      <a:noFill/>
                    </a:lnT>
                    <a:lnB>
                      <a:noFill/>
                    </a:lnB>
                  </a:tcPr>
                </a:tc>
                <a:tc>
                  <a:txBody>
                    <a:bodyPr/>
                    <a:lstStyle/>
                    <a:p>
                      <a:pPr algn="ctr" fontAlgn="b"/>
                      <a:r>
                        <a:rPr lang="en-GB" sz="1200" b="0" i="0" u="none" strike="noStrike">
                          <a:solidFill>
                            <a:srgbClr val="000000"/>
                          </a:solidFill>
                          <a:effectLst/>
                          <a:latin typeface="+mj-lt"/>
                        </a:rPr>
                        <a:t>6.28</a:t>
                      </a:r>
                    </a:p>
                  </a:txBody>
                  <a:tcPr marL="9525" marR="9525" marT="9525" marB="0" anchor="b">
                    <a:lnL>
                      <a:noFill/>
                    </a:lnL>
                    <a:lnR>
                      <a:noFill/>
                    </a:lnR>
                    <a:lnT>
                      <a:noFill/>
                    </a:lnT>
                    <a:lnB>
                      <a:noFill/>
                    </a:lnB>
                  </a:tcPr>
                </a:tc>
                <a:extLst>
                  <a:ext uri="{0D108BD9-81ED-4DB2-BD59-A6C34878D82A}">
                    <a16:rowId xmlns:a16="http://schemas.microsoft.com/office/drawing/2014/main" val="2589125340"/>
                  </a:ext>
                </a:extLst>
              </a:tr>
              <a:tr h="185183">
                <a:tc>
                  <a:txBody>
                    <a:bodyPr/>
                    <a:lstStyle/>
                    <a:p>
                      <a:pPr algn="ctr" fontAlgn="b"/>
                      <a:r>
                        <a:rPr lang="en-GB" sz="1200" b="0" i="0" u="none" strike="noStrike">
                          <a:solidFill>
                            <a:srgbClr val="000000"/>
                          </a:solidFill>
                          <a:effectLst/>
                          <a:highlight>
                            <a:srgbClr val="D9D9D9"/>
                          </a:highlight>
                          <a:latin typeface="+mj-lt"/>
                        </a:rPr>
                        <a:t>Philippines</a:t>
                      </a:r>
                    </a:p>
                  </a:txBody>
                  <a:tcPr marL="9525" marR="9525" marT="9525" marB="0" anchor="b">
                    <a:lnL>
                      <a:noFill/>
                    </a:lnL>
                    <a:lnR>
                      <a:noFill/>
                    </a:lnR>
                    <a:lnT>
                      <a:noFill/>
                    </a:lnT>
                    <a:lnB>
                      <a:noFill/>
                    </a:lnB>
                    <a:solidFill>
                      <a:srgbClr val="D9D9D9"/>
                    </a:solidFill>
                  </a:tcPr>
                </a:tc>
                <a:tc>
                  <a:txBody>
                    <a:bodyPr/>
                    <a:lstStyle/>
                    <a:p>
                      <a:pPr algn="ctr" fontAlgn="b"/>
                      <a:r>
                        <a:rPr lang="en-GB" sz="1200" b="0" i="0" u="none" strike="noStrike">
                          <a:solidFill>
                            <a:srgbClr val="000000"/>
                          </a:solidFill>
                          <a:effectLst/>
                          <a:highlight>
                            <a:srgbClr val="D9D9D9"/>
                          </a:highlight>
                          <a:latin typeface="+mj-lt"/>
                        </a:rPr>
                        <a:t>6.09</a:t>
                      </a: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val="2492902483"/>
                  </a:ext>
                </a:extLst>
              </a:tr>
              <a:tr h="185183">
                <a:tc>
                  <a:txBody>
                    <a:bodyPr/>
                    <a:lstStyle/>
                    <a:p>
                      <a:pPr marL="0" algn="ctr" defTabSz="665887" rtl="0" eaLnBrk="1" fontAlgn="b" latinLnBrk="0" hangingPunct="1"/>
                      <a:r>
                        <a:rPr lang="en-GB" sz="1200" b="0" i="0" u="none" strike="noStrike" kern="1200">
                          <a:solidFill>
                            <a:srgbClr val="000000"/>
                          </a:solidFill>
                          <a:effectLst/>
                          <a:latin typeface="+mj-lt"/>
                          <a:ea typeface="+mn-ea"/>
                          <a:cs typeface="+mn-cs"/>
                        </a:rPr>
                        <a:t>Indonesia</a:t>
                      </a:r>
                    </a:p>
                  </a:txBody>
                  <a:tcPr marL="9525" marR="9525" marT="9525" marB="0" anchor="b">
                    <a:lnL>
                      <a:noFill/>
                    </a:lnL>
                    <a:lnR>
                      <a:noFill/>
                    </a:lnR>
                    <a:lnT>
                      <a:noFill/>
                    </a:lnT>
                    <a:lnB>
                      <a:noFill/>
                    </a:lnB>
                  </a:tcPr>
                </a:tc>
                <a:tc>
                  <a:txBody>
                    <a:bodyPr/>
                    <a:lstStyle/>
                    <a:p>
                      <a:pPr marL="0" algn="ctr" defTabSz="665887" rtl="0" eaLnBrk="1" fontAlgn="b" latinLnBrk="0" hangingPunct="1"/>
                      <a:r>
                        <a:rPr lang="en-GB" sz="1200" b="0" i="0" u="none" strike="noStrike" kern="1200">
                          <a:solidFill>
                            <a:srgbClr val="000000"/>
                          </a:solidFill>
                          <a:effectLst/>
                          <a:latin typeface="+mj-lt"/>
                          <a:ea typeface="+mn-ea"/>
                          <a:cs typeface="+mn-cs"/>
                        </a:rPr>
                        <a:t>6.01</a:t>
                      </a:r>
                    </a:p>
                  </a:txBody>
                  <a:tcPr marL="9525" marR="9525" marT="9525" marB="0" anchor="b">
                    <a:lnL>
                      <a:noFill/>
                    </a:lnL>
                    <a:lnR>
                      <a:noFill/>
                    </a:lnR>
                    <a:lnT>
                      <a:noFill/>
                    </a:lnT>
                    <a:lnB>
                      <a:noFill/>
                    </a:lnB>
                  </a:tcPr>
                </a:tc>
                <a:extLst>
                  <a:ext uri="{0D108BD9-81ED-4DB2-BD59-A6C34878D82A}">
                    <a16:rowId xmlns:a16="http://schemas.microsoft.com/office/drawing/2014/main" val="636304935"/>
                  </a:ext>
                </a:extLst>
              </a:tr>
              <a:tr h="185183">
                <a:tc>
                  <a:txBody>
                    <a:bodyPr/>
                    <a:lstStyle/>
                    <a:p>
                      <a:pPr marL="0" algn="ctr" defTabSz="665887" rtl="0" eaLnBrk="1" fontAlgn="b" latinLnBrk="0" hangingPunct="1"/>
                      <a:r>
                        <a:rPr lang="en-GB" sz="1200" b="0" i="0" u="none" strike="noStrike" kern="1200">
                          <a:solidFill>
                            <a:srgbClr val="000000"/>
                          </a:solidFill>
                          <a:effectLst/>
                          <a:latin typeface="+mj-lt"/>
                          <a:ea typeface="+mn-ea"/>
                          <a:cs typeface="+mn-cs"/>
                        </a:rPr>
                        <a:t>Peru</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ctr" defTabSz="665887" rtl="0" eaLnBrk="1" fontAlgn="b" latinLnBrk="0" hangingPunct="1"/>
                      <a:r>
                        <a:rPr lang="en-GB" sz="1200" b="0" i="0" u="none" strike="noStrike" kern="1200">
                          <a:solidFill>
                            <a:srgbClr val="000000"/>
                          </a:solidFill>
                          <a:effectLst/>
                          <a:latin typeface="+mj-lt"/>
                          <a:ea typeface="+mn-ea"/>
                          <a:cs typeface="+mn-cs"/>
                        </a:rPr>
                        <a:t>5.92</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32518961"/>
                  </a:ext>
                </a:extLst>
              </a:tr>
            </a:tbl>
          </a:graphicData>
        </a:graphic>
      </p:graphicFrame>
    </p:spTree>
    <p:extLst>
      <p:ext uri="{BB962C8B-B14F-4D97-AF65-F5344CB8AC3E}">
        <p14:creationId xmlns:p14="http://schemas.microsoft.com/office/powerpoint/2010/main" val="2916418386"/>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450234" y="588568"/>
            <a:ext cx="8184990" cy="412856"/>
          </a:xfrm>
        </p:spPr>
        <p:txBody>
          <a:bodyPr/>
          <a:lstStyle/>
          <a:p>
            <a:r>
              <a:rPr lang="fr-FR"/>
              <a:t>ILLUSTRATION ON  FINANCIAL MARKETS: CHINA Oct. 2022</a:t>
            </a:r>
          </a:p>
          <a:p>
            <a:endParaRPr lang="en-GB"/>
          </a:p>
        </p:txBody>
      </p:sp>
      <p:sp>
        <p:nvSpPr>
          <p:cNvPr id="6" name="TextBox 5">
            <a:extLst>
              <a:ext uri="{FF2B5EF4-FFF2-40B4-BE49-F238E27FC236}">
                <a16:creationId xmlns:a16="http://schemas.microsoft.com/office/drawing/2014/main" id="{E5E62E4B-400B-2A91-0A82-050E177A2503}"/>
              </a:ext>
            </a:extLst>
          </p:cNvPr>
          <p:cNvSpPr txBox="1"/>
          <p:nvPr/>
        </p:nvSpPr>
        <p:spPr>
          <a:xfrm>
            <a:off x="314576" y="1184360"/>
            <a:ext cx="8863064" cy="2756267"/>
          </a:xfrm>
          <a:prstGeom prst="rect">
            <a:avLst/>
          </a:prstGeom>
          <a:noFill/>
        </p:spPr>
        <p:txBody>
          <a:bodyPr wrap="square">
            <a:spAutoFit/>
          </a:bodyPr>
          <a:lstStyle/>
          <a:p>
            <a:pPr marL="314325" indent="-285750" algn="just">
              <a:lnSpc>
                <a:spcPct val="107000"/>
              </a:lnSpc>
              <a:spcAft>
                <a:spcPts val="800"/>
              </a:spcAft>
              <a:buFont typeface="Arial" panose="020B0604020202020204" pitchFamily="34" charset="0"/>
              <a:buChar char="•"/>
            </a:pPr>
            <a:r>
              <a:rPr lang="en-GB" sz="1600">
                <a:latin typeface="Avenir Next LT Pro" panose="020B0504020202020204" pitchFamily="34" charset="0"/>
              </a:rPr>
              <a:t>The Chinese Tech crack down had already highlighted, how risky it can be for entrepreneurs and investors to be exposed to authoritarian regimes. </a:t>
            </a:r>
          </a:p>
          <a:p>
            <a:pPr marL="314325" indent="-285750" algn="just">
              <a:lnSpc>
                <a:spcPct val="107000"/>
              </a:lnSpc>
              <a:spcAft>
                <a:spcPts val="800"/>
              </a:spcAft>
              <a:buFont typeface="Arial" panose="020B0604020202020204" pitchFamily="34" charset="0"/>
              <a:buChar char="•"/>
            </a:pPr>
            <a:r>
              <a:rPr lang="en-GB" sz="1600">
                <a:latin typeface="Avenir Next LT Pro" panose="020B0504020202020204" pitchFamily="34" charset="0"/>
              </a:rPr>
              <a:t>With the confirmation of the third term for Xi, his “common prosperity” rhetoric and zero Covid policy, represent clearly a major risk to investors, which is also visible in direct market reaction, wiping out significant amounts of market values in just a few hours. </a:t>
            </a:r>
          </a:p>
          <a:p>
            <a:pPr marL="314325" indent="-285750" algn="just">
              <a:lnSpc>
                <a:spcPct val="107000"/>
              </a:lnSpc>
              <a:spcAft>
                <a:spcPts val="800"/>
              </a:spcAft>
              <a:buFont typeface="Arial" panose="020B0604020202020204" pitchFamily="34" charset="0"/>
              <a:buChar char="•"/>
            </a:pPr>
            <a:r>
              <a:rPr lang="en-GB" sz="1600">
                <a:latin typeface="Avenir Next LT Pro" panose="020B0504020202020204" pitchFamily="34" charset="0"/>
              </a:rPr>
              <a:t>To a lesser extent, on opening of the 24</a:t>
            </a:r>
            <a:r>
              <a:rPr lang="en-GB" sz="1600" baseline="30000">
                <a:latin typeface="Avenir Next LT Pro" panose="020B0504020202020204" pitchFamily="34" charset="0"/>
              </a:rPr>
              <a:t>th</a:t>
            </a:r>
            <a:r>
              <a:rPr lang="en-GB" sz="1600">
                <a:latin typeface="Avenir Next LT Pro" panose="020B0504020202020204" pitchFamily="34" charset="0"/>
              </a:rPr>
              <a:t> November ,the US-listed Chinese stocks dropped by almost 13%to a new 13-year low. </a:t>
            </a:r>
          </a:p>
          <a:p>
            <a:pPr marL="314325" indent="-285750" algn="just">
              <a:lnSpc>
                <a:spcPct val="107000"/>
              </a:lnSpc>
              <a:spcAft>
                <a:spcPts val="800"/>
              </a:spcAft>
              <a:buFont typeface="Arial" panose="020B0604020202020204" pitchFamily="34" charset="0"/>
              <a:buChar char="•"/>
            </a:pPr>
            <a:r>
              <a:rPr lang="en-GB" sz="1600">
                <a:latin typeface="Avenir Next LT Pro" panose="020B0504020202020204" pitchFamily="34" charset="0"/>
              </a:rPr>
              <a:t>During the Chinese Communist Party, reporters captured video of former Chinese President Hu Jintao getting escorted out of the closing ceremony.</a:t>
            </a:r>
          </a:p>
        </p:txBody>
      </p:sp>
      <p:pic>
        <p:nvPicPr>
          <p:cNvPr id="4" name="Picture 3">
            <a:extLst>
              <a:ext uri="{FF2B5EF4-FFF2-40B4-BE49-F238E27FC236}">
                <a16:creationId xmlns:a16="http://schemas.microsoft.com/office/drawing/2014/main" id="{B2DBD27A-F6BA-725D-18CB-FE5D93E1D030}"/>
              </a:ext>
            </a:extLst>
          </p:cNvPr>
          <p:cNvPicPr>
            <a:picLocks noChangeAspect="1"/>
          </p:cNvPicPr>
          <p:nvPr/>
        </p:nvPicPr>
        <p:blipFill rotWithShape="1">
          <a:blip r:embed="rId2"/>
          <a:srcRect t="8474"/>
          <a:stretch/>
        </p:blipFill>
        <p:spPr>
          <a:xfrm>
            <a:off x="730815" y="3884460"/>
            <a:ext cx="8546749" cy="3595592"/>
          </a:xfrm>
          <a:prstGeom prst="rect">
            <a:avLst/>
          </a:prstGeom>
        </p:spPr>
      </p:pic>
      <p:sp>
        <p:nvSpPr>
          <p:cNvPr id="2" name="TextBox 1">
            <a:extLst>
              <a:ext uri="{FF2B5EF4-FFF2-40B4-BE49-F238E27FC236}">
                <a16:creationId xmlns:a16="http://schemas.microsoft.com/office/drawing/2014/main" id="{18CB938C-2712-B448-E4DA-6F071A8CB899}"/>
              </a:ext>
            </a:extLst>
          </p:cNvPr>
          <p:cNvSpPr txBox="1"/>
          <p:nvPr/>
        </p:nvSpPr>
        <p:spPr>
          <a:xfrm>
            <a:off x="450234" y="7556956"/>
            <a:ext cx="1964975" cy="215444"/>
          </a:xfrm>
          <a:prstGeom prst="rect">
            <a:avLst/>
          </a:prstGeom>
          <a:noFill/>
        </p:spPr>
        <p:txBody>
          <a:bodyPr wrap="square" rtlCol="0">
            <a:spAutoFit/>
          </a:bodyPr>
          <a:lstStyle/>
          <a:p>
            <a:r>
              <a:rPr lang="en-US" sz="800" i="1">
                <a:latin typeface="Helvetica LT Std" panose="020B0504020202020204" pitchFamily="34" charset="0"/>
              </a:rPr>
              <a:t>Source: TOBAM, Bloomberg</a:t>
            </a:r>
            <a:endParaRPr lang="en-GB" sz="800" i="1">
              <a:latin typeface="Helvetica LT Std" panose="020B0504020202020204" pitchFamily="34" charset="0"/>
            </a:endParaRPr>
          </a:p>
        </p:txBody>
      </p:sp>
    </p:spTree>
    <p:extLst>
      <p:ext uri="{BB962C8B-B14F-4D97-AF65-F5344CB8AC3E}">
        <p14:creationId xmlns:p14="http://schemas.microsoft.com/office/powerpoint/2010/main" val="106363352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B8C2B009-9533-432E-A756-32534931950B}"/>
              </a:ext>
            </a:extLst>
          </p:cNvPr>
          <p:cNvSpPr>
            <a:spLocks noGrp="1"/>
          </p:cNvSpPr>
          <p:nvPr>
            <p:ph type="title"/>
          </p:nvPr>
        </p:nvSpPr>
        <p:spPr>
          <a:xfrm>
            <a:off x="715131" y="432159"/>
            <a:ext cx="7074159" cy="344678"/>
          </a:xfrm>
        </p:spPr>
        <p:txBody>
          <a:bodyPr/>
          <a:lstStyle/>
          <a:p>
            <a:r>
              <a:rPr lang="en-GB" sz="2193"/>
              <a:t>AWARDS</a:t>
            </a:r>
          </a:p>
        </p:txBody>
      </p:sp>
      <p:sp>
        <p:nvSpPr>
          <p:cNvPr id="23" name="Rectangle 22">
            <a:extLst>
              <a:ext uri="{FF2B5EF4-FFF2-40B4-BE49-F238E27FC236}">
                <a16:creationId xmlns:a16="http://schemas.microsoft.com/office/drawing/2014/main" id="{57898C08-C891-B2F9-BF93-069BDF23655F}"/>
              </a:ext>
            </a:extLst>
          </p:cNvPr>
          <p:cNvSpPr>
            <a:spLocks/>
          </p:cNvSpPr>
          <p:nvPr/>
        </p:nvSpPr>
        <p:spPr>
          <a:xfrm>
            <a:off x="620425" y="4427793"/>
            <a:ext cx="4085739" cy="1724403"/>
          </a:xfrm>
          <a:prstGeom prst="rect">
            <a:avLst/>
          </a:prstGeom>
          <a:noFill/>
          <a:ln w="38100">
            <a:solidFill>
              <a:srgbClr val="4482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39607" eaLnBrk="1" fontAlgn="auto" hangingPunct="1">
              <a:spcBef>
                <a:spcPts val="0"/>
              </a:spcBef>
              <a:spcAft>
                <a:spcPts val="0"/>
              </a:spcAft>
              <a:defRPr/>
            </a:pPr>
            <a:endParaRPr lang="en-US" sz="932" b="1">
              <a:solidFill>
                <a:srgbClr val="F38B30"/>
              </a:solidFill>
              <a:latin typeface="Avenir Next LT Pro" panose="020B0504020202020204" pitchFamily="34" charset="0"/>
            </a:endParaRPr>
          </a:p>
        </p:txBody>
      </p:sp>
      <p:sp>
        <p:nvSpPr>
          <p:cNvPr id="24" name="Rectangle 23">
            <a:extLst>
              <a:ext uri="{FF2B5EF4-FFF2-40B4-BE49-F238E27FC236}">
                <a16:creationId xmlns:a16="http://schemas.microsoft.com/office/drawing/2014/main" id="{97ABFB32-7162-A369-BBE4-CDD1484B03B9}"/>
              </a:ext>
            </a:extLst>
          </p:cNvPr>
          <p:cNvSpPr>
            <a:spLocks/>
          </p:cNvSpPr>
          <p:nvPr/>
        </p:nvSpPr>
        <p:spPr>
          <a:xfrm>
            <a:off x="1384362" y="4238808"/>
            <a:ext cx="809732" cy="330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9607" eaLnBrk="1" fontAlgn="auto" hangingPunct="1">
              <a:spcBef>
                <a:spcPts val="0"/>
              </a:spcBef>
              <a:spcAft>
                <a:spcPts val="0"/>
              </a:spcAft>
              <a:defRPr/>
            </a:pPr>
            <a:r>
              <a:rPr lang="en-US" sz="1330">
                <a:solidFill>
                  <a:srgbClr val="000000"/>
                </a:solidFill>
                <a:latin typeface="Avenir Next LT Pro" panose="020B0504020202020204" pitchFamily="34" charset="0"/>
              </a:rPr>
              <a:t>2021</a:t>
            </a:r>
          </a:p>
        </p:txBody>
      </p:sp>
      <p:sp>
        <p:nvSpPr>
          <p:cNvPr id="25" name="Rectangle 24">
            <a:extLst>
              <a:ext uri="{FF2B5EF4-FFF2-40B4-BE49-F238E27FC236}">
                <a16:creationId xmlns:a16="http://schemas.microsoft.com/office/drawing/2014/main" id="{0C2F29A9-D1A1-E639-BB27-9630A3FB4DF7}"/>
              </a:ext>
            </a:extLst>
          </p:cNvPr>
          <p:cNvSpPr>
            <a:spLocks/>
          </p:cNvSpPr>
          <p:nvPr/>
        </p:nvSpPr>
        <p:spPr>
          <a:xfrm>
            <a:off x="5518703" y="1111373"/>
            <a:ext cx="1845657" cy="330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9607" eaLnBrk="1" fontAlgn="auto" hangingPunct="1">
              <a:spcBef>
                <a:spcPts val="0"/>
              </a:spcBef>
              <a:spcAft>
                <a:spcPts val="0"/>
              </a:spcAft>
              <a:defRPr/>
            </a:pPr>
            <a:r>
              <a:rPr lang="en-US" sz="1330">
                <a:solidFill>
                  <a:srgbClr val="000000"/>
                </a:solidFill>
                <a:latin typeface="Avenir Next LT Pro" panose="020B0504020202020204" pitchFamily="34" charset="0"/>
              </a:rPr>
              <a:t>Other Awards</a:t>
            </a:r>
          </a:p>
        </p:txBody>
      </p:sp>
      <p:sp>
        <p:nvSpPr>
          <p:cNvPr id="41" name="ZoneTexte 33">
            <a:extLst>
              <a:ext uri="{FF2B5EF4-FFF2-40B4-BE49-F238E27FC236}">
                <a16:creationId xmlns:a16="http://schemas.microsoft.com/office/drawing/2014/main" id="{E82E1098-C960-B655-C950-7365A8AF2909}"/>
              </a:ext>
            </a:extLst>
          </p:cNvPr>
          <p:cNvSpPr txBox="1">
            <a:spLocks/>
          </p:cNvSpPr>
          <p:nvPr/>
        </p:nvSpPr>
        <p:spPr>
          <a:xfrm>
            <a:off x="769342" y="5597136"/>
            <a:ext cx="2938770" cy="515719"/>
          </a:xfrm>
          <a:prstGeom prst="rect">
            <a:avLst/>
          </a:prstGeom>
          <a:noFill/>
        </p:spPr>
        <p:txBody>
          <a:bodyPr wrap="square" rtlCol="0">
            <a:spAutoFit/>
          </a:bodyPr>
          <a:lstStyle/>
          <a:p>
            <a:pPr marL="190121" indent="-190121" defTabSz="439607" eaLnBrk="1" fontAlgn="auto" hangingPunct="1">
              <a:spcBef>
                <a:spcPts val="0"/>
              </a:spcBef>
              <a:spcAft>
                <a:spcPts val="0"/>
              </a:spcAft>
              <a:buClr>
                <a:srgbClr val="EE7D14"/>
              </a:buClr>
              <a:buFont typeface="Arial" panose="020B0604020202020204" pitchFamily="34" charset="0"/>
              <a:buChar char="•"/>
              <a:defRPr/>
            </a:pPr>
            <a:r>
              <a:rPr lang="en-US" sz="917">
                <a:solidFill>
                  <a:srgbClr val="000000"/>
                </a:solidFill>
                <a:latin typeface="Avenir Next LT Pro" panose="020B0504020202020204" pitchFamily="34" charset="0"/>
              </a:rPr>
              <a:t>“Multi Asset Manager of the Year”</a:t>
            </a:r>
          </a:p>
          <a:p>
            <a:pPr marL="181672" defTabSz="439607" eaLnBrk="1" fontAlgn="auto" hangingPunct="1">
              <a:spcBef>
                <a:spcPts val="0"/>
              </a:spcBef>
              <a:spcAft>
                <a:spcPts val="0"/>
              </a:spcAft>
              <a:buClr>
                <a:srgbClr val="EE7D14"/>
              </a:buClr>
              <a:defRPr/>
            </a:pPr>
            <a:r>
              <a:rPr lang="en-US" sz="917">
                <a:solidFill>
                  <a:srgbClr val="000000"/>
                </a:solidFill>
                <a:latin typeface="Avenir Next LT Pro" panose="020B0504020202020204" pitchFamily="34" charset="0"/>
              </a:rPr>
              <a:t>Asset Management Awards 2021</a:t>
            </a:r>
          </a:p>
          <a:p>
            <a:pPr marL="181672" defTabSz="439607" eaLnBrk="1" fontAlgn="auto" hangingPunct="1">
              <a:spcBef>
                <a:spcPts val="0"/>
              </a:spcBef>
              <a:spcAft>
                <a:spcPts val="0"/>
              </a:spcAft>
              <a:buClr>
                <a:srgbClr val="EE7D14"/>
              </a:buClr>
              <a:defRPr/>
            </a:pPr>
            <a:r>
              <a:rPr lang="en-US" sz="917" err="1">
                <a:solidFill>
                  <a:srgbClr val="000000"/>
                </a:solidFill>
                <a:latin typeface="Avenir Next LT Pro" panose="020B0504020202020204" pitchFamily="34" charset="0"/>
              </a:rPr>
              <a:t>MoneyAge</a:t>
            </a:r>
            <a:r>
              <a:rPr lang="en-US" sz="917">
                <a:solidFill>
                  <a:srgbClr val="000000"/>
                </a:solidFill>
                <a:latin typeface="Avenir Next LT Pro" panose="020B0504020202020204" pitchFamily="34" charset="0"/>
              </a:rPr>
              <a:t>, May 2021, London</a:t>
            </a:r>
          </a:p>
        </p:txBody>
      </p:sp>
      <p:sp>
        <p:nvSpPr>
          <p:cNvPr id="42" name="ZoneTexte 34">
            <a:extLst>
              <a:ext uri="{FF2B5EF4-FFF2-40B4-BE49-F238E27FC236}">
                <a16:creationId xmlns:a16="http://schemas.microsoft.com/office/drawing/2014/main" id="{B2B3CAF5-44F0-6EB8-4FA1-28E508EC6285}"/>
              </a:ext>
            </a:extLst>
          </p:cNvPr>
          <p:cNvSpPr txBox="1">
            <a:spLocks/>
          </p:cNvSpPr>
          <p:nvPr/>
        </p:nvSpPr>
        <p:spPr>
          <a:xfrm>
            <a:off x="5244791" y="1400543"/>
            <a:ext cx="3362824" cy="4544449"/>
          </a:xfrm>
          <a:prstGeom prst="rect">
            <a:avLst/>
          </a:prstGeom>
          <a:noFill/>
        </p:spPr>
        <p:txBody>
          <a:bodyPr wrap="square" rtlCol="0">
            <a:spAutoFit/>
          </a:bodyPr>
          <a:lstStyle/>
          <a:p>
            <a:pPr marL="0" lvl="2" defTabSz="439607" eaLnBrk="1" fontAlgn="auto" hangingPunct="1">
              <a:spcBef>
                <a:spcPts val="0"/>
              </a:spcBef>
              <a:spcAft>
                <a:spcPts val="0"/>
              </a:spcAft>
              <a:defRPr/>
            </a:pPr>
            <a:endParaRPr lang="en-US" sz="932">
              <a:solidFill>
                <a:srgbClr val="000000"/>
              </a:solidFill>
              <a:latin typeface="Avenir Next LT Pro" panose="020B0504020202020204" pitchFamily="34" charset="0"/>
            </a:endParaRPr>
          </a:p>
          <a:p>
            <a:pPr marL="118298" lvl="2" indent="-118298" defTabSz="439607" eaLnBrk="1" fontAlgn="auto" hangingPunct="1">
              <a:spcBef>
                <a:spcPts val="0"/>
              </a:spcBef>
              <a:spcAft>
                <a:spcPts val="0"/>
              </a:spcAft>
              <a:buClr>
                <a:srgbClr val="34BE54"/>
              </a:buClr>
              <a:buFont typeface="Arial" panose="020B0604020202020204" pitchFamily="34" charset="0"/>
              <a:buChar char="•"/>
              <a:defRPr/>
            </a:pPr>
            <a:r>
              <a:rPr lang="en-US" sz="932">
                <a:solidFill>
                  <a:schemeClr val="bg2"/>
                </a:solidFill>
                <a:latin typeface="Avenir Next LT Pro" panose="020B0504020202020204" pitchFamily="34" charset="0"/>
              </a:rPr>
              <a:t>“Most Sustainable Company in the Investment Industry” World Finance Sustainability Awards, 2019</a:t>
            </a:r>
          </a:p>
          <a:p>
            <a:pPr marL="118298" lvl="2" indent="-118298" defTabSz="439607" eaLnBrk="1" fontAlgn="auto" hangingPunct="1">
              <a:spcBef>
                <a:spcPts val="0"/>
              </a:spcBef>
              <a:spcAft>
                <a:spcPts val="0"/>
              </a:spcAft>
              <a:buClr>
                <a:srgbClr val="34BE54"/>
              </a:buClr>
              <a:buFont typeface="Arial" panose="020B0604020202020204" pitchFamily="34" charset="0"/>
              <a:buChar char="•"/>
              <a:defRPr/>
            </a:pPr>
            <a:endParaRPr lang="en-US" sz="932">
              <a:solidFill>
                <a:srgbClr val="000000"/>
              </a:solidFill>
              <a:latin typeface="Avenir Next LT Pro" panose="020B0504020202020204" pitchFamily="34" charset="0"/>
            </a:endParaRPr>
          </a:p>
          <a:p>
            <a:pPr marL="118298" lvl="2" indent="-118298" defTabSz="439607" eaLnBrk="1" fontAlgn="auto" hangingPunct="1">
              <a:spcBef>
                <a:spcPts val="0"/>
              </a:spcBef>
              <a:spcAft>
                <a:spcPts val="0"/>
              </a:spcAft>
              <a:buClr>
                <a:srgbClr val="34BE54"/>
              </a:buClr>
              <a:buFont typeface="Arial" panose="020B0604020202020204" pitchFamily="34" charset="0"/>
              <a:buChar char="•"/>
              <a:defRPr/>
            </a:pPr>
            <a:r>
              <a:rPr lang="en-US" sz="932">
                <a:solidFill>
                  <a:srgbClr val="000000"/>
                </a:solidFill>
                <a:latin typeface="Avenir Next LT Pro" panose="020B0504020202020204" pitchFamily="34" charset="0"/>
              </a:rPr>
              <a:t>“Emerging Equity Manager of the Year”</a:t>
            </a:r>
          </a:p>
          <a:p>
            <a:pPr marL="118298" lvl="2" indent="-118298" defTabSz="439607" eaLnBrk="1" fontAlgn="auto" hangingPunct="1">
              <a:spcBef>
                <a:spcPts val="0"/>
              </a:spcBef>
              <a:spcAft>
                <a:spcPts val="0"/>
              </a:spcAft>
              <a:buClr>
                <a:srgbClr val="34BE54"/>
              </a:buClr>
              <a:defRPr/>
            </a:pPr>
            <a:r>
              <a:rPr lang="en-US" sz="932">
                <a:solidFill>
                  <a:srgbClr val="000000"/>
                </a:solidFill>
                <a:latin typeface="Avenir Next LT Pro" panose="020B0504020202020204" pitchFamily="34" charset="0"/>
              </a:rPr>
              <a:t>	UK Pensions Awards 2019, London</a:t>
            </a:r>
          </a:p>
          <a:p>
            <a:pPr marL="118298" lvl="2" indent="-118298" defTabSz="439607" eaLnBrk="1" fontAlgn="auto" hangingPunct="1">
              <a:spcBef>
                <a:spcPts val="0"/>
              </a:spcBef>
              <a:spcAft>
                <a:spcPts val="0"/>
              </a:spcAft>
              <a:buClr>
                <a:srgbClr val="34BE54"/>
              </a:buClr>
              <a:buFont typeface="Arial" panose="020B0604020202020204" pitchFamily="34" charset="0"/>
              <a:buChar char="•"/>
              <a:defRPr/>
            </a:pPr>
            <a:endParaRPr lang="en-US" sz="932">
              <a:solidFill>
                <a:srgbClr val="000000"/>
              </a:solidFill>
              <a:latin typeface="Avenir Next LT Pro" panose="020B0504020202020204" pitchFamily="34" charset="0"/>
            </a:endParaRPr>
          </a:p>
          <a:p>
            <a:pPr marL="118298" lvl="2" indent="-118298" defTabSz="439607" eaLnBrk="1" fontAlgn="auto" hangingPunct="1">
              <a:spcBef>
                <a:spcPts val="0"/>
              </a:spcBef>
              <a:spcAft>
                <a:spcPts val="0"/>
              </a:spcAft>
              <a:buClr>
                <a:srgbClr val="34BE54"/>
              </a:buClr>
              <a:buFont typeface="Arial" panose="020B0604020202020204" pitchFamily="34" charset="0"/>
              <a:buChar char="•"/>
              <a:defRPr/>
            </a:pPr>
            <a:r>
              <a:rPr lang="en-US" sz="932">
                <a:solidFill>
                  <a:srgbClr val="000000"/>
                </a:solidFill>
                <a:latin typeface="Avenir Next LT Pro" panose="020B0504020202020204" pitchFamily="34" charset="0"/>
              </a:rPr>
              <a:t>“European Smart Beta Manager of the Year”</a:t>
            </a:r>
          </a:p>
          <a:p>
            <a:pPr marL="118298" lvl="2" indent="-118298" defTabSz="439607" eaLnBrk="1" fontAlgn="auto" hangingPunct="1">
              <a:spcBef>
                <a:spcPts val="0"/>
              </a:spcBef>
              <a:spcAft>
                <a:spcPts val="0"/>
              </a:spcAft>
              <a:buClr>
                <a:srgbClr val="34BE54"/>
              </a:buClr>
              <a:defRPr/>
            </a:pPr>
            <a:r>
              <a:rPr lang="en-US" sz="932">
                <a:solidFill>
                  <a:srgbClr val="000000"/>
                </a:solidFill>
                <a:latin typeface="Avenir Next LT Pro" panose="020B0504020202020204" pitchFamily="34" charset="0"/>
              </a:rPr>
              <a:t>	Funds Europe Awards 2018, London</a:t>
            </a:r>
          </a:p>
          <a:p>
            <a:pPr marL="118298" lvl="2" indent="-118298" defTabSz="439607" eaLnBrk="1" fontAlgn="auto" hangingPunct="1">
              <a:spcBef>
                <a:spcPts val="0"/>
              </a:spcBef>
              <a:spcAft>
                <a:spcPts val="0"/>
              </a:spcAft>
              <a:buClr>
                <a:srgbClr val="34BE54"/>
              </a:buClr>
              <a:buFont typeface="Arial" panose="020B0604020202020204" pitchFamily="34" charset="0"/>
              <a:buChar char="•"/>
              <a:defRPr/>
            </a:pPr>
            <a:endParaRPr lang="en-US" sz="932">
              <a:solidFill>
                <a:srgbClr val="000000"/>
              </a:solidFill>
              <a:latin typeface="Avenir Next LT Pro" panose="020B0504020202020204" pitchFamily="34" charset="0"/>
            </a:endParaRPr>
          </a:p>
          <a:p>
            <a:pPr marL="118298" lvl="2" indent="-118298" defTabSz="439607" eaLnBrk="1" fontAlgn="auto" hangingPunct="1">
              <a:spcBef>
                <a:spcPts val="0"/>
              </a:spcBef>
              <a:spcAft>
                <a:spcPts val="0"/>
              </a:spcAft>
              <a:buClr>
                <a:srgbClr val="34BE54"/>
              </a:buClr>
              <a:buFont typeface="Arial" panose="020B0604020202020204" pitchFamily="34" charset="0"/>
              <a:buChar char="•"/>
              <a:defRPr/>
            </a:pPr>
            <a:r>
              <a:rPr lang="en-US" sz="932">
                <a:solidFill>
                  <a:srgbClr val="000000"/>
                </a:solidFill>
                <a:latin typeface="Avenir Next LT Pro" panose="020B0504020202020204" pitchFamily="34" charset="0"/>
              </a:rPr>
              <a:t>“European Asset Management Firm of the Year”</a:t>
            </a:r>
          </a:p>
          <a:p>
            <a:pPr marL="118298" lvl="2" indent="-118298" defTabSz="439607" eaLnBrk="1" fontAlgn="auto" hangingPunct="1">
              <a:spcBef>
                <a:spcPts val="0"/>
              </a:spcBef>
              <a:spcAft>
                <a:spcPts val="0"/>
              </a:spcAft>
              <a:buClr>
                <a:srgbClr val="34BE54"/>
              </a:buClr>
              <a:defRPr/>
            </a:pPr>
            <a:r>
              <a:rPr lang="en-US" sz="932">
                <a:solidFill>
                  <a:srgbClr val="000000"/>
                </a:solidFill>
                <a:latin typeface="Avenir Next LT Pro" panose="020B0504020202020204" pitchFamily="34" charset="0"/>
              </a:rPr>
              <a:t>	Funds Europe Awards 2017, London</a:t>
            </a:r>
          </a:p>
          <a:p>
            <a:pPr marL="118298" lvl="2" indent="-118298" defTabSz="439607" eaLnBrk="1" fontAlgn="auto" hangingPunct="1">
              <a:spcBef>
                <a:spcPts val="0"/>
              </a:spcBef>
              <a:spcAft>
                <a:spcPts val="0"/>
              </a:spcAft>
              <a:buClr>
                <a:srgbClr val="34BE54"/>
              </a:buClr>
              <a:buFont typeface="Arial" panose="020B0604020202020204" pitchFamily="34" charset="0"/>
              <a:buChar char="•"/>
              <a:defRPr/>
            </a:pPr>
            <a:endParaRPr lang="en-US" sz="932">
              <a:solidFill>
                <a:srgbClr val="000000"/>
              </a:solidFill>
              <a:latin typeface="Avenir Next LT Pro" panose="020B0504020202020204" pitchFamily="34" charset="0"/>
            </a:endParaRPr>
          </a:p>
          <a:p>
            <a:pPr marL="118298" lvl="2" indent="-118298" defTabSz="439607" eaLnBrk="1" fontAlgn="auto" hangingPunct="1">
              <a:spcBef>
                <a:spcPts val="0"/>
              </a:spcBef>
              <a:spcAft>
                <a:spcPts val="0"/>
              </a:spcAft>
              <a:buClr>
                <a:srgbClr val="34BE54"/>
              </a:buClr>
              <a:buFont typeface="Arial" panose="020B0604020202020204" pitchFamily="34" charset="0"/>
              <a:buChar char="•"/>
              <a:defRPr/>
            </a:pPr>
            <a:r>
              <a:rPr lang="en-US" sz="932">
                <a:solidFill>
                  <a:srgbClr val="000000"/>
                </a:solidFill>
                <a:latin typeface="Avenir Next LT Pro" panose="020B0504020202020204" pitchFamily="34" charset="0"/>
              </a:rPr>
              <a:t>“AM Leader of the Year”</a:t>
            </a:r>
          </a:p>
          <a:p>
            <a:pPr marL="118298" lvl="2" indent="-118298" defTabSz="439607" eaLnBrk="1" fontAlgn="auto" hangingPunct="1">
              <a:spcBef>
                <a:spcPts val="0"/>
              </a:spcBef>
              <a:spcAft>
                <a:spcPts val="0"/>
              </a:spcAft>
              <a:buClr>
                <a:srgbClr val="34BE54"/>
              </a:buClr>
              <a:defRPr/>
            </a:pPr>
            <a:r>
              <a:rPr lang="en-US" sz="932">
                <a:solidFill>
                  <a:srgbClr val="000000"/>
                </a:solidFill>
                <a:latin typeface="Avenir Next LT Pro" panose="020B0504020202020204" pitchFamily="34" charset="0"/>
              </a:rPr>
              <a:t>	Grands Prix de la Gestion </a:t>
            </a:r>
            <a:r>
              <a:rPr lang="en-US" sz="932" err="1">
                <a:solidFill>
                  <a:srgbClr val="000000"/>
                </a:solidFill>
                <a:latin typeface="Avenir Next LT Pro" panose="020B0504020202020204" pitchFamily="34" charset="0"/>
              </a:rPr>
              <a:t>d’Actifs</a:t>
            </a:r>
            <a:r>
              <a:rPr lang="en-US" sz="932">
                <a:solidFill>
                  <a:srgbClr val="000000"/>
                </a:solidFill>
                <a:latin typeface="Avenir Next LT Pro" panose="020B0504020202020204" pitchFamily="34" charset="0"/>
              </a:rPr>
              <a:t> 2016, Paris</a:t>
            </a:r>
          </a:p>
          <a:p>
            <a:pPr marL="118298" lvl="2" indent="-118298" defTabSz="439607" eaLnBrk="1" fontAlgn="auto" hangingPunct="1">
              <a:spcBef>
                <a:spcPts val="0"/>
              </a:spcBef>
              <a:spcAft>
                <a:spcPts val="0"/>
              </a:spcAft>
              <a:buClr>
                <a:srgbClr val="34BE54"/>
              </a:buClr>
              <a:buFont typeface="Arial" panose="020B0604020202020204" pitchFamily="34" charset="0"/>
              <a:buChar char="•"/>
              <a:defRPr/>
            </a:pPr>
            <a:endParaRPr lang="en-US" sz="932">
              <a:solidFill>
                <a:srgbClr val="000000"/>
              </a:solidFill>
              <a:latin typeface="Avenir Next LT Pro" panose="020B0504020202020204" pitchFamily="34" charset="0"/>
            </a:endParaRPr>
          </a:p>
          <a:p>
            <a:pPr marL="118298" lvl="2" indent="-118298" defTabSz="439607" eaLnBrk="1" fontAlgn="auto" hangingPunct="1">
              <a:spcBef>
                <a:spcPts val="0"/>
              </a:spcBef>
              <a:spcAft>
                <a:spcPts val="0"/>
              </a:spcAft>
              <a:buClr>
                <a:srgbClr val="34BE54"/>
              </a:buClr>
              <a:buFont typeface="Arial" panose="020B0604020202020204" pitchFamily="34" charset="0"/>
              <a:buChar char="•"/>
              <a:defRPr/>
            </a:pPr>
            <a:r>
              <a:rPr lang="en-US" sz="932">
                <a:solidFill>
                  <a:srgbClr val="000000"/>
                </a:solidFill>
                <a:latin typeface="Avenir Next LT Pro" panose="020B0504020202020204" pitchFamily="34" charset="0"/>
              </a:rPr>
              <a:t>“European Asset Manager of the Year”</a:t>
            </a:r>
          </a:p>
          <a:p>
            <a:pPr marL="118298" lvl="2" indent="-118298" defTabSz="439607" eaLnBrk="1" fontAlgn="auto" hangingPunct="1">
              <a:spcBef>
                <a:spcPts val="0"/>
              </a:spcBef>
              <a:spcAft>
                <a:spcPts val="0"/>
              </a:spcAft>
              <a:buClr>
                <a:srgbClr val="34BE54"/>
              </a:buClr>
              <a:defRPr/>
            </a:pPr>
            <a:r>
              <a:rPr lang="en-US" sz="932">
                <a:solidFill>
                  <a:srgbClr val="000000"/>
                </a:solidFill>
                <a:latin typeface="Avenir Next LT Pro" panose="020B0504020202020204" pitchFamily="34" charset="0"/>
              </a:rPr>
              <a:t> 	Funds Europe Awards 2016, London</a:t>
            </a:r>
            <a:br>
              <a:rPr lang="en-US" sz="932">
                <a:solidFill>
                  <a:srgbClr val="000000"/>
                </a:solidFill>
                <a:latin typeface="Avenir Next LT Pro" panose="020B0504020202020204" pitchFamily="34" charset="0"/>
              </a:rPr>
            </a:br>
            <a:endParaRPr lang="en-US" sz="932">
              <a:solidFill>
                <a:srgbClr val="000000"/>
              </a:solidFill>
              <a:latin typeface="Avenir Next LT Pro" panose="020B0504020202020204" pitchFamily="34" charset="0"/>
            </a:endParaRPr>
          </a:p>
          <a:p>
            <a:pPr marL="118298" lvl="2" indent="-118298" defTabSz="439607" eaLnBrk="1" fontAlgn="auto" hangingPunct="1">
              <a:spcBef>
                <a:spcPts val="0"/>
              </a:spcBef>
              <a:spcAft>
                <a:spcPts val="0"/>
              </a:spcAft>
              <a:buClr>
                <a:srgbClr val="34BE54"/>
              </a:buClr>
              <a:buFont typeface="Arial" panose="020B0604020202020204" pitchFamily="34" charset="0"/>
              <a:buChar char="•"/>
              <a:defRPr/>
            </a:pPr>
            <a:r>
              <a:rPr lang="en-US" sz="932">
                <a:solidFill>
                  <a:srgbClr val="000000"/>
                </a:solidFill>
                <a:latin typeface="Avenir Next LT Pro" panose="020B0504020202020204" pitchFamily="34" charset="0"/>
              </a:rPr>
              <a:t>“Equities Manager of the Year”</a:t>
            </a:r>
            <a:br>
              <a:rPr lang="en-US" sz="932">
                <a:solidFill>
                  <a:srgbClr val="000000"/>
                </a:solidFill>
                <a:latin typeface="Avenir Next LT Pro" panose="020B0504020202020204" pitchFamily="34" charset="0"/>
              </a:rPr>
            </a:br>
            <a:r>
              <a:rPr lang="en-US" sz="932">
                <a:solidFill>
                  <a:srgbClr val="000000"/>
                </a:solidFill>
                <a:latin typeface="Avenir Next LT Pro" panose="020B0504020202020204" pitchFamily="34" charset="0"/>
              </a:rPr>
              <a:t>CIO Industry Innovation Awards 2015</a:t>
            </a:r>
          </a:p>
          <a:p>
            <a:pPr marL="118298" lvl="2" indent="-118298" defTabSz="439607" eaLnBrk="1" fontAlgn="auto" hangingPunct="1">
              <a:spcBef>
                <a:spcPts val="0"/>
              </a:spcBef>
              <a:spcAft>
                <a:spcPts val="0"/>
              </a:spcAft>
              <a:buClr>
                <a:srgbClr val="34BE54"/>
              </a:buClr>
              <a:defRPr/>
            </a:pPr>
            <a:r>
              <a:rPr lang="en-US" sz="932">
                <a:solidFill>
                  <a:srgbClr val="000000"/>
                </a:solidFill>
                <a:latin typeface="Avenir Next LT Pro" panose="020B0504020202020204" pitchFamily="34" charset="0"/>
              </a:rPr>
              <a:t>	New York                                                                               </a:t>
            </a:r>
          </a:p>
          <a:p>
            <a:pPr marL="118298" lvl="2" indent="-118298" defTabSz="439607" eaLnBrk="1" fontAlgn="auto" hangingPunct="1">
              <a:spcBef>
                <a:spcPts val="0"/>
              </a:spcBef>
              <a:spcAft>
                <a:spcPts val="0"/>
              </a:spcAft>
              <a:buClr>
                <a:srgbClr val="34BE54"/>
              </a:buClr>
              <a:buFont typeface="Arial" panose="020B0604020202020204" pitchFamily="34" charset="0"/>
              <a:buChar char="•"/>
              <a:defRPr/>
            </a:pPr>
            <a:endParaRPr lang="en-US" sz="932">
              <a:solidFill>
                <a:srgbClr val="000000"/>
              </a:solidFill>
              <a:latin typeface="Avenir Next LT Pro" panose="020B0504020202020204" pitchFamily="34" charset="0"/>
            </a:endParaRPr>
          </a:p>
          <a:p>
            <a:pPr marL="118298" lvl="2" indent="-118298" defTabSz="439607" eaLnBrk="1" fontAlgn="auto" hangingPunct="1">
              <a:spcBef>
                <a:spcPts val="0"/>
              </a:spcBef>
              <a:spcAft>
                <a:spcPts val="0"/>
              </a:spcAft>
              <a:buClr>
                <a:srgbClr val="34BE54"/>
              </a:buClr>
              <a:buFont typeface="Arial" panose="020B0604020202020204" pitchFamily="34" charset="0"/>
              <a:buChar char="•"/>
              <a:defRPr/>
            </a:pPr>
            <a:r>
              <a:rPr lang="en-US" sz="932">
                <a:solidFill>
                  <a:srgbClr val="000000"/>
                </a:solidFill>
                <a:latin typeface="Avenir Next LT Pro" panose="020B0504020202020204" pitchFamily="34" charset="0"/>
              </a:rPr>
              <a:t>“CIO of the Year”   </a:t>
            </a:r>
          </a:p>
          <a:p>
            <a:pPr marL="118298" lvl="2" indent="-118298" defTabSz="439607" eaLnBrk="1" fontAlgn="auto" hangingPunct="1">
              <a:spcBef>
                <a:spcPts val="0"/>
              </a:spcBef>
              <a:spcAft>
                <a:spcPts val="0"/>
              </a:spcAft>
              <a:buClr>
                <a:srgbClr val="34BE54"/>
              </a:buClr>
              <a:defRPr/>
            </a:pPr>
            <a:r>
              <a:rPr lang="en-US" sz="932">
                <a:solidFill>
                  <a:srgbClr val="000000"/>
                </a:solidFill>
                <a:latin typeface="Avenir Next LT Pro" panose="020B0504020202020204" pitchFamily="34" charset="0"/>
              </a:rPr>
              <a:t>	Funds Europe Awards 2015</a:t>
            </a:r>
          </a:p>
          <a:p>
            <a:pPr marL="118298" lvl="2" indent="-118298" defTabSz="439607" eaLnBrk="1" fontAlgn="auto" hangingPunct="1">
              <a:spcBef>
                <a:spcPts val="0"/>
              </a:spcBef>
              <a:spcAft>
                <a:spcPts val="0"/>
              </a:spcAft>
              <a:buClr>
                <a:srgbClr val="34BE54"/>
              </a:buClr>
              <a:defRPr/>
            </a:pPr>
            <a:endParaRPr lang="en-US" sz="932">
              <a:solidFill>
                <a:srgbClr val="000000"/>
              </a:solidFill>
              <a:latin typeface="Avenir Next LT Pro" panose="020B0504020202020204" pitchFamily="34" charset="0"/>
            </a:endParaRPr>
          </a:p>
          <a:p>
            <a:pPr marL="118298" lvl="2" indent="-118298" defTabSz="439607" eaLnBrk="1" fontAlgn="auto" hangingPunct="1">
              <a:spcBef>
                <a:spcPts val="0"/>
              </a:spcBef>
              <a:spcAft>
                <a:spcPts val="0"/>
              </a:spcAft>
              <a:buClr>
                <a:srgbClr val="34BE54"/>
              </a:buClr>
              <a:defRPr/>
            </a:pPr>
            <a:endParaRPr lang="en-US" sz="932">
              <a:solidFill>
                <a:srgbClr val="000000"/>
              </a:solidFill>
              <a:latin typeface="Avenir Next LT Pro" panose="020B0504020202020204" pitchFamily="34" charset="0"/>
            </a:endParaRPr>
          </a:p>
          <a:p>
            <a:pPr marL="147153" lvl="2" indent="-147153" defTabSz="439607" eaLnBrk="1" fontAlgn="auto" hangingPunct="1">
              <a:spcBef>
                <a:spcPts val="0"/>
              </a:spcBef>
              <a:spcAft>
                <a:spcPts val="0"/>
              </a:spcAft>
              <a:buClr>
                <a:srgbClr val="34BE54"/>
              </a:buClr>
              <a:buFont typeface="Arial" panose="020B0604020202020204" pitchFamily="34" charset="0"/>
              <a:buChar char="•"/>
              <a:defRPr/>
            </a:pPr>
            <a:r>
              <a:rPr lang="en-GB" sz="944">
                <a:solidFill>
                  <a:schemeClr val="bg2"/>
                </a:solidFill>
                <a:latin typeface="Avenir Next LT Pro" panose="020B0504020202020204" pitchFamily="34" charset="0"/>
              </a:rPr>
              <a:t>“Profit for Non Profit Special Award, TOBAM </a:t>
            </a:r>
            <a:br>
              <a:rPr lang="en-GB" sz="944">
                <a:solidFill>
                  <a:schemeClr val="bg2"/>
                </a:solidFill>
                <a:latin typeface="Avenir Next LT Pro" panose="020B0504020202020204" pitchFamily="34" charset="0"/>
              </a:rPr>
            </a:br>
            <a:r>
              <a:rPr lang="en-GB" sz="944">
                <a:solidFill>
                  <a:schemeClr val="bg2"/>
                </a:solidFill>
                <a:latin typeface="Avenir Next LT Pro" panose="020B0504020202020204" pitchFamily="34" charset="0"/>
              </a:rPr>
              <a:t>Anti-Benchmark Emerging Markets Equity Fund”</a:t>
            </a:r>
            <a:br>
              <a:rPr lang="en-GB" sz="944">
                <a:solidFill>
                  <a:schemeClr val="bg2"/>
                </a:solidFill>
                <a:latin typeface="Avenir Next LT Pro" panose="020B0504020202020204" pitchFamily="34" charset="0"/>
              </a:rPr>
            </a:br>
            <a:r>
              <a:rPr lang="en-GB" sz="944">
                <a:solidFill>
                  <a:schemeClr val="bg2"/>
                </a:solidFill>
                <a:latin typeface="Avenir Next LT Pro" panose="020B0504020202020204" pitchFamily="34" charset="0"/>
              </a:rPr>
              <a:t>Profit for Non Profit Awards 2014, Paris</a:t>
            </a:r>
          </a:p>
          <a:p>
            <a:pPr marL="118298" lvl="2" indent="-118298" defTabSz="439607" eaLnBrk="1" fontAlgn="auto" hangingPunct="1">
              <a:spcBef>
                <a:spcPts val="0"/>
              </a:spcBef>
              <a:spcAft>
                <a:spcPts val="0"/>
              </a:spcAft>
              <a:buClr>
                <a:srgbClr val="34BE54"/>
              </a:buClr>
              <a:defRPr/>
            </a:pPr>
            <a:endParaRPr lang="en-US" sz="932">
              <a:solidFill>
                <a:srgbClr val="000000"/>
              </a:solidFill>
              <a:latin typeface="Avenir Next LT Pro" panose="020B0504020202020204" pitchFamily="34" charset="0"/>
            </a:endParaRPr>
          </a:p>
        </p:txBody>
      </p:sp>
      <p:sp>
        <p:nvSpPr>
          <p:cNvPr id="43" name="Rectangle 42">
            <a:extLst>
              <a:ext uri="{FF2B5EF4-FFF2-40B4-BE49-F238E27FC236}">
                <a16:creationId xmlns:a16="http://schemas.microsoft.com/office/drawing/2014/main" id="{D526BCD2-7698-39CB-F2C9-9248E569B601}"/>
              </a:ext>
            </a:extLst>
          </p:cNvPr>
          <p:cNvSpPr>
            <a:spLocks/>
          </p:cNvSpPr>
          <p:nvPr/>
        </p:nvSpPr>
        <p:spPr>
          <a:xfrm>
            <a:off x="625077" y="6302320"/>
            <a:ext cx="8718935" cy="1254166"/>
          </a:xfrm>
          <a:prstGeom prst="rect">
            <a:avLst/>
          </a:prstGeom>
          <a:noFill/>
          <a:ln w="38100">
            <a:solidFill>
              <a:srgbClr val="4482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39607" eaLnBrk="1" fontAlgn="auto" hangingPunct="1">
              <a:spcBef>
                <a:spcPts val="0"/>
              </a:spcBef>
              <a:spcAft>
                <a:spcPts val="0"/>
              </a:spcAft>
              <a:defRPr/>
            </a:pPr>
            <a:endParaRPr lang="en-US" sz="932" b="1">
              <a:solidFill>
                <a:srgbClr val="F38B30"/>
              </a:solidFill>
              <a:latin typeface="Avenir Next LT Pro" panose="020B0504020202020204" pitchFamily="34" charset="0"/>
            </a:endParaRPr>
          </a:p>
        </p:txBody>
      </p:sp>
      <p:sp>
        <p:nvSpPr>
          <p:cNvPr id="44" name="Rectangle 43">
            <a:extLst>
              <a:ext uri="{FF2B5EF4-FFF2-40B4-BE49-F238E27FC236}">
                <a16:creationId xmlns:a16="http://schemas.microsoft.com/office/drawing/2014/main" id="{55D0E6A2-7D18-B177-F5AC-9FCC9E1A24AE}"/>
              </a:ext>
            </a:extLst>
          </p:cNvPr>
          <p:cNvSpPr>
            <a:spLocks/>
          </p:cNvSpPr>
          <p:nvPr/>
        </p:nvSpPr>
        <p:spPr>
          <a:xfrm>
            <a:off x="1365642" y="6225405"/>
            <a:ext cx="809732" cy="1933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9607" eaLnBrk="1" fontAlgn="auto" hangingPunct="1">
              <a:spcBef>
                <a:spcPts val="0"/>
              </a:spcBef>
              <a:spcAft>
                <a:spcPts val="0"/>
              </a:spcAft>
              <a:defRPr/>
            </a:pPr>
            <a:r>
              <a:rPr lang="en-US" sz="1330">
                <a:solidFill>
                  <a:srgbClr val="000000"/>
                </a:solidFill>
                <a:latin typeface="Avenir Next LT Pro" panose="020B0504020202020204" pitchFamily="34" charset="0"/>
              </a:rPr>
              <a:t>2020</a:t>
            </a:r>
          </a:p>
        </p:txBody>
      </p:sp>
      <p:sp>
        <p:nvSpPr>
          <p:cNvPr id="46" name="ZoneTexte 20">
            <a:extLst>
              <a:ext uri="{FF2B5EF4-FFF2-40B4-BE49-F238E27FC236}">
                <a16:creationId xmlns:a16="http://schemas.microsoft.com/office/drawing/2014/main" id="{2253C48B-9757-8B7A-81C7-FAE23BAA1FEF}"/>
              </a:ext>
            </a:extLst>
          </p:cNvPr>
          <p:cNvSpPr txBox="1">
            <a:spLocks/>
          </p:cNvSpPr>
          <p:nvPr/>
        </p:nvSpPr>
        <p:spPr>
          <a:xfrm>
            <a:off x="975385" y="6412560"/>
            <a:ext cx="2938770" cy="1080232"/>
          </a:xfrm>
          <a:prstGeom prst="rect">
            <a:avLst/>
          </a:prstGeom>
          <a:noFill/>
        </p:spPr>
        <p:txBody>
          <a:bodyPr wrap="square" rtlCol="0">
            <a:spAutoFit/>
          </a:bodyPr>
          <a:lstStyle/>
          <a:p>
            <a:pPr marL="190121" lvl="2" indent="-190121" defTabSz="439607" eaLnBrk="1" fontAlgn="auto" hangingPunct="1">
              <a:spcBef>
                <a:spcPts val="0"/>
              </a:spcBef>
              <a:spcAft>
                <a:spcPts val="0"/>
              </a:spcAft>
              <a:buClr>
                <a:srgbClr val="EE7D14"/>
              </a:buClr>
              <a:buFont typeface="Arial" panose="020B0604020202020204" pitchFamily="34" charset="0"/>
              <a:buChar char="•"/>
              <a:defRPr/>
            </a:pPr>
            <a:r>
              <a:rPr lang="en-US" sz="917">
                <a:solidFill>
                  <a:srgbClr val="000000"/>
                </a:solidFill>
                <a:latin typeface="Avenir Next LT Pro" panose="020B0504020202020204" pitchFamily="34" charset="0"/>
              </a:rPr>
              <a:t>European Asset Management Firm of the Year” (assets under €20bn)</a:t>
            </a:r>
          </a:p>
          <a:p>
            <a:pPr marL="181672" lvl="2" defTabSz="439607" eaLnBrk="1" fontAlgn="auto" hangingPunct="1">
              <a:spcBef>
                <a:spcPts val="0"/>
              </a:spcBef>
              <a:spcAft>
                <a:spcPts val="0"/>
              </a:spcAft>
              <a:buClr>
                <a:srgbClr val="4482F4"/>
              </a:buClr>
              <a:defRPr/>
            </a:pPr>
            <a:r>
              <a:rPr lang="en-US" sz="917">
                <a:solidFill>
                  <a:srgbClr val="000000"/>
                </a:solidFill>
                <a:latin typeface="Avenir Next LT Pro" panose="020B0504020202020204" pitchFamily="34" charset="0"/>
              </a:rPr>
              <a:t>Funds Europe Awards 2020, London</a:t>
            </a:r>
          </a:p>
          <a:p>
            <a:pPr marL="190121" lvl="2" indent="-190121" defTabSz="439607" eaLnBrk="1" fontAlgn="auto" hangingPunct="1">
              <a:spcBef>
                <a:spcPts val="0"/>
              </a:spcBef>
              <a:spcAft>
                <a:spcPts val="0"/>
              </a:spcAft>
              <a:buClr>
                <a:srgbClr val="4482F4"/>
              </a:buClr>
              <a:buFont typeface="Arial" panose="020B0604020202020204" pitchFamily="34" charset="0"/>
              <a:buChar char="•"/>
              <a:defRPr/>
            </a:pPr>
            <a:endParaRPr lang="en-US" sz="917">
              <a:solidFill>
                <a:srgbClr val="000000"/>
              </a:solidFill>
              <a:latin typeface="Avenir Next LT Pro" panose="020B0504020202020204" pitchFamily="34" charset="0"/>
            </a:endParaRPr>
          </a:p>
          <a:p>
            <a:pPr marL="181672" lvl="2" indent="-181672" defTabSz="439607" eaLnBrk="1" fontAlgn="auto" hangingPunct="1">
              <a:spcBef>
                <a:spcPts val="0"/>
              </a:spcBef>
              <a:spcAft>
                <a:spcPts val="0"/>
              </a:spcAft>
              <a:buClr>
                <a:srgbClr val="EE7D14"/>
              </a:buClr>
              <a:buFont typeface="Arial" panose="020B0604020202020204" pitchFamily="34" charset="0"/>
              <a:buChar char="•"/>
              <a:defRPr/>
            </a:pPr>
            <a:r>
              <a:rPr lang="en-US" sz="917">
                <a:solidFill>
                  <a:srgbClr val="000000"/>
                </a:solidFill>
                <a:latin typeface="Avenir Next LT Pro" panose="020B0504020202020204" pitchFamily="34" charset="0"/>
              </a:rPr>
              <a:t>TOBAM’s Anti-Benchmark® Multi Asset: </a:t>
            </a:r>
          </a:p>
          <a:p>
            <a:pPr marL="181672" lvl="2" indent="-181672" defTabSz="439607" eaLnBrk="1" fontAlgn="auto" hangingPunct="1">
              <a:spcBef>
                <a:spcPts val="0"/>
              </a:spcBef>
              <a:spcAft>
                <a:spcPts val="0"/>
              </a:spcAft>
              <a:buClr>
                <a:srgbClr val="4482F4"/>
              </a:buClr>
              <a:defRPr/>
            </a:pPr>
            <a:r>
              <a:rPr lang="en-US" sz="917">
                <a:solidFill>
                  <a:srgbClr val="000000"/>
                </a:solidFill>
                <a:latin typeface="Avenir Next LT Pro" panose="020B0504020202020204" pitchFamily="34" charset="0"/>
              </a:rPr>
              <a:t>	“Best Flexible Fund”</a:t>
            </a:r>
            <a:br>
              <a:rPr lang="en-US" sz="917">
                <a:solidFill>
                  <a:srgbClr val="000000"/>
                </a:solidFill>
                <a:latin typeface="Avenir Next LT Pro" panose="020B0504020202020204" pitchFamily="34" charset="0"/>
              </a:rPr>
            </a:br>
            <a:r>
              <a:rPr lang="en-US" sz="917">
                <a:solidFill>
                  <a:srgbClr val="000000"/>
                </a:solidFill>
                <a:latin typeface="Avenir Next LT Pro" panose="020B0504020202020204" pitchFamily="34" charset="0"/>
              </a:rPr>
              <a:t>Grands Prix de la Gestion </a:t>
            </a:r>
            <a:r>
              <a:rPr lang="en-US" sz="917" err="1">
                <a:solidFill>
                  <a:srgbClr val="000000"/>
                </a:solidFill>
                <a:latin typeface="Avenir Next LT Pro" panose="020B0504020202020204" pitchFamily="34" charset="0"/>
              </a:rPr>
              <a:t>d’Actifs</a:t>
            </a:r>
            <a:r>
              <a:rPr lang="en-US" sz="917">
                <a:solidFill>
                  <a:srgbClr val="000000"/>
                </a:solidFill>
                <a:latin typeface="Avenir Next LT Pro" panose="020B0504020202020204" pitchFamily="34" charset="0"/>
              </a:rPr>
              <a:t> 2020, Paris</a:t>
            </a:r>
          </a:p>
        </p:txBody>
      </p:sp>
      <p:pic>
        <p:nvPicPr>
          <p:cNvPr id="48" name="Picture 2" descr="Pension age logo">
            <a:extLst>
              <a:ext uri="{FF2B5EF4-FFF2-40B4-BE49-F238E27FC236}">
                <a16:creationId xmlns:a16="http://schemas.microsoft.com/office/drawing/2014/main" id="{B8785EF5-BF6E-0D33-9ECB-AD7EA328C3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38286" y="6470556"/>
            <a:ext cx="500918" cy="24618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a:extLst>
              <a:ext uri="{FF2B5EF4-FFF2-40B4-BE49-F238E27FC236}">
                <a16:creationId xmlns:a16="http://schemas.microsoft.com/office/drawing/2014/main" id="{7D923B1B-F0E6-39CB-92CD-26D777845835}"/>
              </a:ext>
            </a:extLst>
          </p:cNvPr>
          <p:cNvPicPr>
            <a:picLocks noChangeAspect="1"/>
          </p:cNvPicPr>
          <p:nvPr/>
        </p:nvPicPr>
        <p:blipFill rotWithShape="1">
          <a:blip r:embed="rId3"/>
          <a:srcRect l="-402" t="-141" r="402" b="20747"/>
          <a:stretch/>
        </p:blipFill>
        <p:spPr>
          <a:xfrm>
            <a:off x="4165781" y="6974435"/>
            <a:ext cx="540384" cy="484730"/>
          </a:xfrm>
          <a:prstGeom prst="rect">
            <a:avLst/>
          </a:prstGeom>
        </p:spPr>
      </p:pic>
      <p:pic>
        <p:nvPicPr>
          <p:cNvPr id="50" name="Image 5">
            <a:extLst>
              <a:ext uri="{FF2B5EF4-FFF2-40B4-BE49-F238E27FC236}">
                <a16:creationId xmlns:a16="http://schemas.microsoft.com/office/drawing/2014/main" id="{88B50ECE-6A94-B7B4-C80E-21EAE4908C4F}"/>
              </a:ext>
            </a:extLst>
          </p:cNvPr>
          <p:cNvPicPr>
            <a:picLocks noChangeAspect="1"/>
          </p:cNvPicPr>
          <p:nvPr/>
        </p:nvPicPr>
        <p:blipFill>
          <a:blip r:embed="rId4"/>
          <a:stretch>
            <a:fillRect/>
          </a:stretch>
        </p:blipFill>
        <p:spPr>
          <a:xfrm>
            <a:off x="4082472" y="6401762"/>
            <a:ext cx="740605" cy="394825"/>
          </a:xfrm>
          <a:prstGeom prst="rect">
            <a:avLst/>
          </a:prstGeom>
        </p:spPr>
      </p:pic>
      <p:pic>
        <p:nvPicPr>
          <p:cNvPr id="51" name="Image 7">
            <a:extLst>
              <a:ext uri="{FF2B5EF4-FFF2-40B4-BE49-F238E27FC236}">
                <a16:creationId xmlns:a16="http://schemas.microsoft.com/office/drawing/2014/main" id="{41C2439A-08C1-071A-F1AF-9834F0F97073}"/>
              </a:ext>
            </a:extLst>
          </p:cNvPr>
          <p:cNvPicPr>
            <a:picLocks noChangeAspect="1"/>
          </p:cNvPicPr>
          <p:nvPr/>
        </p:nvPicPr>
        <p:blipFill>
          <a:blip r:embed="rId5"/>
          <a:stretch>
            <a:fillRect/>
          </a:stretch>
        </p:blipFill>
        <p:spPr>
          <a:xfrm>
            <a:off x="3772134" y="5734055"/>
            <a:ext cx="782969" cy="236134"/>
          </a:xfrm>
          <a:prstGeom prst="rect">
            <a:avLst/>
          </a:prstGeom>
        </p:spPr>
      </p:pic>
      <p:grpSp>
        <p:nvGrpSpPr>
          <p:cNvPr id="52" name="Groupe 25">
            <a:extLst>
              <a:ext uri="{FF2B5EF4-FFF2-40B4-BE49-F238E27FC236}">
                <a16:creationId xmlns:a16="http://schemas.microsoft.com/office/drawing/2014/main" id="{073DAC6F-B160-8C56-0DAB-466D8DEDA680}"/>
              </a:ext>
            </a:extLst>
          </p:cNvPr>
          <p:cNvGrpSpPr>
            <a:grpSpLocks/>
          </p:cNvGrpSpPr>
          <p:nvPr/>
        </p:nvGrpSpPr>
        <p:grpSpPr>
          <a:xfrm>
            <a:off x="8707213" y="1617512"/>
            <a:ext cx="624854" cy="166634"/>
            <a:chOff x="7494157" y="2222052"/>
            <a:chExt cx="1988470" cy="543153"/>
          </a:xfrm>
        </p:grpSpPr>
        <p:pic>
          <p:nvPicPr>
            <p:cNvPr id="53" name="Image 28">
              <a:extLst>
                <a:ext uri="{FF2B5EF4-FFF2-40B4-BE49-F238E27FC236}">
                  <a16:creationId xmlns:a16="http://schemas.microsoft.com/office/drawing/2014/main" id="{1AD4971C-6F44-20FE-3FBB-51330B7188AF}"/>
                </a:ext>
              </a:extLst>
            </p:cNvPr>
            <p:cNvPicPr>
              <a:picLocks noChangeAspect="1"/>
            </p:cNvPicPr>
            <p:nvPr/>
          </p:nvPicPr>
          <p:blipFill>
            <a:blip r:embed="rId6"/>
            <a:stretch>
              <a:fillRect/>
            </a:stretch>
          </p:blipFill>
          <p:spPr>
            <a:xfrm>
              <a:off x="7494157" y="2222052"/>
              <a:ext cx="1988470" cy="344357"/>
            </a:xfrm>
            <a:prstGeom prst="rect">
              <a:avLst/>
            </a:prstGeom>
          </p:spPr>
        </p:pic>
        <p:pic>
          <p:nvPicPr>
            <p:cNvPr id="54" name="Image 29">
              <a:extLst>
                <a:ext uri="{FF2B5EF4-FFF2-40B4-BE49-F238E27FC236}">
                  <a16:creationId xmlns:a16="http://schemas.microsoft.com/office/drawing/2014/main" id="{2B580F14-653E-A35A-CE7B-973F1BA5D21E}"/>
                </a:ext>
              </a:extLst>
            </p:cNvPr>
            <p:cNvPicPr>
              <a:picLocks noChangeAspect="1"/>
            </p:cNvPicPr>
            <p:nvPr/>
          </p:nvPicPr>
          <p:blipFill>
            <a:blip r:embed="rId7"/>
            <a:stretch>
              <a:fillRect/>
            </a:stretch>
          </p:blipFill>
          <p:spPr>
            <a:xfrm>
              <a:off x="7529809" y="2490942"/>
              <a:ext cx="595440" cy="274263"/>
            </a:xfrm>
            <a:prstGeom prst="rect">
              <a:avLst/>
            </a:prstGeom>
          </p:spPr>
        </p:pic>
      </p:grpSp>
      <p:pic>
        <p:nvPicPr>
          <p:cNvPr id="55" name="Picture 29">
            <a:extLst>
              <a:ext uri="{FF2B5EF4-FFF2-40B4-BE49-F238E27FC236}">
                <a16:creationId xmlns:a16="http://schemas.microsoft.com/office/drawing/2014/main" id="{8CFE5769-B690-BC38-45F5-B7DA185796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14806" y="4211733"/>
            <a:ext cx="483577" cy="300275"/>
          </a:xfrm>
          <a:prstGeom prst="rect">
            <a:avLst/>
          </a:prstGeom>
        </p:spPr>
      </p:pic>
      <p:pic>
        <p:nvPicPr>
          <p:cNvPr id="56" name="Picture 3">
            <a:extLst>
              <a:ext uri="{FF2B5EF4-FFF2-40B4-BE49-F238E27FC236}">
                <a16:creationId xmlns:a16="http://schemas.microsoft.com/office/drawing/2014/main" id="{38F31902-DE17-27FD-AE90-FB2396CBC356}"/>
              </a:ext>
            </a:extLst>
          </p:cNvPr>
          <p:cNvPicPr>
            <a:picLocks noChangeAspect="1"/>
          </p:cNvPicPr>
          <p:nvPr/>
        </p:nvPicPr>
        <p:blipFill>
          <a:blip r:embed="rId9"/>
          <a:stretch>
            <a:fillRect/>
          </a:stretch>
        </p:blipFill>
        <p:spPr>
          <a:xfrm>
            <a:off x="8464074" y="3780390"/>
            <a:ext cx="849342" cy="186991"/>
          </a:xfrm>
          <a:prstGeom prst="rect">
            <a:avLst/>
          </a:prstGeom>
        </p:spPr>
      </p:pic>
      <p:pic>
        <p:nvPicPr>
          <p:cNvPr id="57" name="Picture 4">
            <a:extLst>
              <a:ext uri="{FF2B5EF4-FFF2-40B4-BE49-F238E27FC236}">
                <a16:creationId xmlns:a16="http://schemas.microsoft.com/office/drawing/2014/main" id="{93C962FF-F4D3-ECB8-AA81-B7970484AF32}"/>
              </a:ext>
            </a:extLst>
          </p:cNvPr>
          <p:cNvPicPr>
            <a:picLocks noChangeAspect="1"/>
          </p:cNvPicPr>
          <p:nvPr/>
        </p:nvPicPr>
        <p:blipFill>
          <a:blip r:embed="rId10"/>
          <a:stretch>
            <a:fillRect/>
          </a:stretch>
        </p:blipFill>
        <p:spPr>
          <a:xfrm>
            <a:off x="8783589" y="3347443"/>
            <a:ext cx="327880" cy="330460"/>
          </a:xfrm>
          <a:prstGeom prst="rect">
            <a:avLst/>
          </a:prstGeom>
        </p:spPr>
      </p:pic>
      <p:pic>
        <p:nvPicPr>
          <p:cNvPr id="58" name="Picture 7">
            <a:extLst>
              <a:ext uri="{FF2B5EF4-FFF2-40B4-BE49-F238E27FC236}">
                <a16:creationId xmlns:a16="http://schemas.microsoft.com/office/drawing/2014/main" id="{B5EAA24F-7C40-8382-89E6-5233EA7915F2}"/>
              </a:ext>
            </a:extLst>
          </p:cNvPr>
          <p:cNvPicPr>
            <a:picLocks noChangeAspect="1"/>
          </p:cNvPicPr>
          <p:nvPr/>
        </p:nvPicPr>
        <p:blipFill>
          <a:blip r:embed="rId11"/>
          <a:stretch>
            <a:fillRect/>
          </a:stretch>
        </p:blipFill>
        <p:spPr>
          <a:xfrm>
            <a:off x="8758678" y="2773600"/>
            <a:ext cx="395833" cy="548870"/>
          </a:xfrm>
          <a:prstGeom prst="rect">
            <a:avLst/>
          </a:prstGeom>
        </p:spPr>
      </p:pic>
      <p:pic>
        <p:nvPicPr>
          <p:cNvPr id="59" name="Image 13">
            <a:extLst>
              <a:ext uri="{FF2B5EF4-FFF2-40B4-BE49-F238E27FC236}">
                <a16:creationId xmlns:a16="http://schemas.microsoft.com/office/drawing/2014/main" id="{E76A8CDC-D7FE-17FE-3266-59457848F488}"/>
              </a:ext>
            </a:extLst>
          </p:cNvPr>
          <p:cNvPicPr>
            <a:picLocks noChangeAspect="1"/>
          </p:cNvPicPr>
          <p:nvPr/>
        </p:nvPicPr>
        <p:blipFill>
          <a:blip r:embed="rId12"/>
          <a:stretch>
            <a:fillRect/>
          </a:stretch>
        </p:blipFill>
        <p:spPr>
          <a:xfrm>
            <a:off x="8636476" y="1954232"/>
            <a:ext cx="593108" cy="276885"/>
          </a:xfrm>
          <a:prstGeom prst="rect">
            <a:avLst/>
          </a:prstGeom>
        </p:spPr>
      </p:pic>
      <p:pic>
        <p:nvPicPr>
          <p:cNvPr id="60" name="Image 15">
            <a:extLst>
              <a:ext uri="{FF2B5EF4-FFF2-40B4-BE49-F238E27FC236}">
                <a16:creationId xmlns:a16="http://schemas.microsoft.com/office/drawing/2014/main" id="{82FED1FB-35B4-7976-5F9A-D066E3176E20}"/>
              </a:ext>
            </a:extLst>
          </p:cNvPr>
          <p:cNvPicPr>
            <a:picLocks noChangeAspect="1"/>
          </p:cNvPicPr>
          <p:nvPr/>
        </p:nvPicPr>
        <p:blipFill>
          <a:blip r:embed="rId13"/>
          <a:stretch>
            <a:fillRect/>
          </a:stretch>
        </p:blipFill>
        <p:spPr>
          <a:xfrm>
            <a:off x="8806764" y="2328218"/>
            <a:ext cx="295056" cy="355684"/>
          </a:xfrm>
          <a:prstGeom prst="rect">
            <a:avLst/>
          </a:prstGeom>
        </p:spPr>
      </p:pic>
      <p:pic>
        <p:nvPicPr>
          <p:cNvPr id="61" name="Picture 30">
            <a:extLst>
              <a:ext uri="{FF2B5EF4-FFF2-40B4-BE49-F238E27FC236}">
                <a16:creationId xmlns:a16="http://schemas.microsoft.com/office/drawing/2014/main" id="{DB67BC2D-1479-EC3B-49BA-C0FEC6ED100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7396" t="16463" r="19304" b="13367"/>
          <a:stretch/>
        </p:blipFill>
        <p:spPr>
          <a:xfrm>
            <a:off x="8714528" y="4709439"/>
            <a:ext cx="474371" cy="327026"/>
          </a:xfrm>
          <a:prstGeom prst="rect">
            <a:avLst/>
          </a:prstGeom>
        </p:spPr>
      </p:pic>
      <p:sp>
        <p:nvSpPr>
          <p:cNvPr id="62" name="ZoneTexte 27">
            <a:extLst>
              <a:ext uri="{FF2B5EF4-FFF2-40B4-BE49-F238E27FC236}">
                <a16:creationId xmlns:a16="http://schemas.microsoft.com/office/drawing/2014/main" id="{F3D983CA-C626-44A6-35EE-59DB4DCB5839}"/>
              </a:ext>
            </a:extLst>
          </p:cNvPr>
          <p:cNvSpPr txBox="1">
            <a:spLocks/>
          </p:cNvSpPr>
          <p:nvPr/>
        </p:nvSpPr>
        <p:spPr>
          <a:xfrm>
            <a:off x="779107" y="4622992"/>
            <a:ext cx="2938770" cy="515719"/>
          </a:xfrm>
          <a:prstGeom prst="rect">
            <a:avLst/>
          </a:prstGeom>
          <a:noFill/>
        </p:spPr>
        <p:txBody>
          <a:bodyPr wrap="square" rtlCol="0">
            <a:spAutoFit/>
          </a:bodyPr>
          <a:lstStyle/>
          <a:p>
            <a:pPr marL="190121" indent="-190121" defTabSz="439607" eaLnBrk="1" fontAlgn="auto" hangingPunct="1">
              <a:spcBef>
                <a:spcPts val="0"/>
              </a:spcBef>
              <a:spcAft>
                <a:spcPts val="0"/>
              </a:spcAft>
              <a:buClr>
                <a:srgbClr val="EE7D14"/>
              </a:buClr>
              <a:buFont typeface="Arial" panose="020B0604020202020204" pitchFamily="34" charset="0"/>
              <a:buChar char="•"/>
              <a:defRPr/>
            </a:pPr>
            <a:r>
              <a:rPr lang="en-US" sz="917">
                <a:solidFill>
                  <a:srgbClr val="000000"/>
                </a:solidFill>
                <a:latin typeface="Avenir Next LT Pro" panose="020B0504020202020204" pitchFamily="34" charset="0"/>
              </a:rPr>
              <a:t>“Multi Asset Manager of the Year”</a:t>
            </a:r>
          </a:p>
          <a:p>
            <a:pPr marL="181491" defTabSz="439607" eaLnBrk="1" fontAlgn="auto" hangingPunct="1">
              <a:spcBef>
                <a:spcPts val="0"/>
              </a:spcBef>
              <a:spcAft>
                <a:spcPts val="0"/>
              </a:spcAft>
              <a:buClr>
                <a:srgbClr val="EE7D14"/>
              </a:buClr>
              <a:defRPr/>
            </a:pPr>
            <a:r>
              <a:rPr lang="en-US" sz="917">
                <a:solidFill>
                  <a:srgbClr val="000000"/>
                </a:solidFill>
                <a:latin typeface="Avenir Next LT Pro" panose="020B0504020202020204" pitchFamily="34" charset="0"/>
              </a:rPr>
              <a:t>European Pensions Awards 2021</a:t>
            </a:r>
          </a:p>
          <a:p>
            <a:pPr marL="181672" defTabSz="439607" eaLnBrk="1" fontAlgn="auto" hangingPunct="1">
              <a:spcBef>
                <a:spcPts val="0"/>
              </a:spcBef>
              <a:spcAft>
                <a:spcPts val="0"/>
              </a:spcAft>
              <a:buClr>
                <a:srgbClr val="EE7D14"/>
              </a:buClr>
              <a:defRPr/>
            </a:pPr>
            <a:r>
              <a:rPr lang="en-US" sz="917">
                <a:solidFill>
                  <a:srgbClr val="000000"/>
                </a:solidFill>
                <a:latin typeface="Avenir Next LT Pro" panose="020B0504020202020204" pitchFamily="34" charset="0"/>
              </a:rPr>
              <a:t>October 2021, London</a:t>
            </a:r>
          </a:p>
        </p:txBody>
      </p:sp>
      <p:pic>
        <p:nvPicPr>
          <p:cNvPr id="63" name="Image 6">
            <a:extLst>
              <a:ext uri="{FF2B5EF4-FFF2-40B4-BE49-F238E27FC236}">
                <a16:creationId xmlns:a16="http://schemas.microsoft.com/office/drawing/2014/main" id="{020215AD-A1DF-0648-D7CD-2C0C2A4B0F9E}"/>
              </a:ext>
            </a:extLst>
          </p:cNvPr>
          <p:cNvPicPr>
            <a:picLocks noChangeAspect="1"/>
          </p:cNvPicPr>
          <p:nvPr/>
        </p:nvPicPr>
        <p:blipFill>
          <a:blip r:embed="rId15"/>
          <a:stretch>
            <a:fillRect/>
          </a:stretch>
        </p:blipFill>
        <p:spPr>
          <a:xfrm>
            <a:off x="3623161" y="4683522"/>
            <a:ext cx="984262" cy="301146"/>
          </a:xfrm>
          <a:prstGeom prst="rect">
            <a:avLst/>
          </a:prstGeom>
        </p:spPr>
      </p:pic>
      <p:pic>
        <p:nvPicPr>
          <p:cNvPr id="67" name="Picture 66">
            <a:extLst>
              <a:ext uri="{FF2B5EF4-FFF2-40B4-BE49-F238E27FC236}">
                <a16:creationId xmlns:a16="http://schemas.microsoft.com/office/drawing/2014/main" id="{FA94DC1F-744F-0DFD-4285-E631198FEA53}"/>
              </a:ext>
            </a:extLst>
          </p:cNvPr>
          <p:cNvPicPr>
            <a:picLocks noChangeAspect="1"/>
          </p:cNvPicPr>
          <p:nvPr/>
        </p:nvPicPr>
        <p:blipFill>
          <a:blip r:embed="rId16"/>
          <a:stretch>
            <a:fillRect/>
          </a:stretch>
        </p:blipFill>
        <p:spPr>
          <a:xfrm>
            <a:off x="8360467" y="5297720"/>
            <a:ext cx="892588" cy="369657"/>
          </a:xfrm>
          <a:prstGeom prst="rect">
            <a:avLst/>
          </a:prstGeom>
        </p:spPr>
      </p:pic>
      <p:sp>
        <p:nvSpPr>
          <p:cNvPr id="68" name="ZoneTexte 27">
            <a:extLst>
              <a:ext uri="{FF2B5EF4-FFF2-40B4-BE49-F238E27FC236}">
                <a16:creationId xmlns:a16="http://schemas.microsoft.com/office/drawing/2014/main" id="{C7A90898-7841-4DB5-A1C4-A37DA340C5D4}"/>
              </a:ext>
            </a:extLst>
          </p:cNvPr>
          <p:cNvSpPr txBox="1">
            <a:spLocks/>
          </p:cNvSpPr>
          <p:nvPr/>
        </p:nvSpPr>
        <p:spPr>
          <a:xfrm>
            <a:off x="756487" y="5106862"/>
            <a:ext cx="2938770" cy="515719"/>
          </a:xfrm>
          <a:prstGeom prst="rect">
            <a:avLst/>
          </a:prstGeom>
          <a:noFill/>
        </p:spPr>
        <p:txBody>
          <a:bodyPr wrap="square" rtlCol="0">
            <a:spAutoFit/>
          </a:bodyPr>
          <a:lstStyle/>
          <a:p>
            <a:pPr marL="190121" indent="-190121" defTabSz="439607" eaLnBrk="1" fontAlgn="auto" hangingPunct="1">
              <a:spcBef>
                <a:spcPts val="0"/>
              </a:spcBef>
              <a:spcAft>
                <a:spcPts val="0"/>
              </a:spcAft>
              <a:buClr>
                <a:srgbClr val="EE7D14"/>
              </a:buClr>
              <a:buFont typeface="Arial" panose="020B0604020202020204" pitchFamily="34" charset="0"/>
              <a:buChar char="•"/>
              <a:defRPr/>
            </a:pPr>
            <a:r>
              <a:rPr lang="en-US" sz="917">
                <a:solidFill>
                  <a:srgbClr val="000000"/>
                </a:solidFill>
                <a:latin typeface="Avenir Next LT Pro" panose="020B0504020202020204" pitchFamily="34" charset="0"/>
              </a:rPr>
              <a:t>“Smart Beta Manager of the year”</a:t>
            </a:r>
          </a:p>
          <a:p>
            <a:pPr marL="181672" defTabSz="439607" eaLnBrk="1" fontAlgn="auto" hangingPunct="1">
              <a:spcBef>
                <a:spcPts val="0"/>
              </a:spcBef>
              <a:spcAft>
                <a:spcPts val="0"/>
              </a:spcAft>
              <a:buClr>
                <a:srgbClr val="EE7D14"/>
              </a:buClr>
              <a:defRPr/>
            </a:pPr>
            <a:r>
              <a:rPr lang="en-US" sz="917">
                <a:solidFill>
                  <a:srgbClr val="000000"/>
                </a:solidFill>
                <a:latin typeface="Avenir Next LT Pro" panose="020B0504020202020204" pitchFamily="34" charset="0"/>
              </a:rPr>
              <a:t>Pension and Investment provider Awards 2021</a:t>
            </a:r>
          </a:p>
          <a:p>
            <a:pPr marL="181672" defTabSz="439607" eaLnBrk="1" fontAlgn="auto" hangingPunct="1">
              <a:spcBef>
                <a:spcPts val="0"/>
              </a:spcBef>
              <a:spcAft>
                <a:spcPts val="0"/>
              </a:spcAft>
              <a:buClr>
                <a:srgbClr val="EE7D14"/>
              </a:buClr>
              <a:defRPr/>
            </a:pPr>
            <a:r>
              <a:rPr lang="en-US" sz="917">
                <a:solidFill>
                  <a:srgbClr val="000000"/>
                </a:solidFill>
                <a:latin typeface="Avenir Next LT Pro" panose="020B0504020202020204" pitchFamily="34" charset="0"/>
              </a:rPr>
              <a:t>June 2021, London</a:t>
            </a:r>
          </a:p>
        </p:txBody>
      </p:sp>
      <p:pic>
        <p:nvPicPr>
          <p:cNvPr id="69" name="Picture 68">
            <a:extLst>
              <a:ext uri="{FF2B5EF4-FFF2-40B4-BE49-F238E27FC236}">
                <a16:creationId xmlns:a16="http://schemas.microsoft.com/office/drawing/2014/main" id="{D54A3140-0299-668E-CF81-67AE8925F6F6}"/>
              </a:ext>
            </a:extLst>
          </p:cNvPr>
          <p:cNvPicPr>
            <a:picLocks noChangeAspect="1"/>
          </p:cNvPicPr>
          <p:nvPr/>
        </p:nvPicPr>
        <p:blipFill>
          <a:blip r:embed="rId17"/>
          <a:stretch>
            <a:fillRect/>
          </a:stretch>
        </p:blipFill>
        <p:spPr>
          <a:xfrm>
            <a:off x="3608687" y="5193969"/>
            <a:ext cx="985883" cy="412011"/>
          </a:xfrm>
          <a:prstGeom prst="rect">
            <a:avLst/>
          </a:prstGeom>
        </p:spPr>
      </p:pic>
      <p:sp>
        <p:nvSpPr>
          <p:cNvPr id="71" name="Rectangle 70">
            <a:extLst>
              <a:ext uri="{FF2B5EF4-FFF2-40B4-BE49-F238E27FC236}">
                <a16:creationId xmlns:a16="http://schemas.microsoft.com/office/drawing/2014/main" id="{081B339A-8E63-008A-65C9-53F8F655BCFE}"/>
              </a:ext>
            </a:extLst>
          </p:cNvPr>
          <p:cNvSpPr>
            <a:spLocks/>
          </p:cNvSpPr>
          <p:nvPr/>
        </p:nvSpPr>
        <p:spPr>
          <a:xfrm>
            <a:off x="620426" y="2635060"/>
            <a:ext cx="4071685" cy="1610062"/>
          </a:xfrm>
          <a:prstGeom prst="rect">
            <a:avLst/>
          </a:prstGeom>
          <a:noFill/>
          <a:ln w="38100">
            <a:solidFill>
              <a:srgbClr val="4482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3609" eaLnBrk="1" fontAlgn="auto" hangingPunct="1">
              <a:spcBef>
                <a:spcPts val="0"/>
              </a:spcBef>
              <a:spcAft>
                <a:spcPts val="0"/>
              </a:spcAft>
              <a:defRPr/>
            </a:pPr>
            <a:endParaRPr lang="en-US" sz="961" b="1">
              <a:solidFill>
                <a:srgbClr val="F38B30"/>
              </a:solidFill>
              <a:latin typeface="Avenir Next LT Pro" panose="020B0504020202020204" pitchFamily="34" charset="0"/>
            </a:endParaRPr>
          </a:p>
        </p:txBody>
      </p:sp>
      <p:sp>
        <p:nvSpPr>
          <p:cNvPr id="72" name="ZoneTexte 33">
            <a:extLst>
              <a:ext uri="{FF2B5EF4-FFF2-40B4-BE49-F238E27FC236}">
                <a16:creationId xmlns:a16="http://schemas.microsoft.com/office/drawing/2014/main" id="{D5498AB5-0D7A-5266-1F73-0F68777F46F2}"/>
              </a:ext>
            </a:extLst>
          </p:cNvPr>
          <p:cNvSpPr txBox="1">
            <a:spLocks/>
          </p:cNvSpPr>
          <p:nvPr/>
        </p:nvSpPr>
        <p:spPr>
          <a:xfrm>
            <a:off x="649901" y="3662205"/>
            <a:ext cx="3229902" cy="675313"/>
          </a:xfrm>
          <a:prstGeom prst="rect">
            <a:avLst/>
          </a:prstGeom>
          <a:noFill/>
        </p:spPr>
        <p:txBody>
          <a:bodyPr wrap="square" rtlCol="0">
            <a:spAutoFit/>
          </a:bodyPr>
          <a:lstStyle/>
          <a:p>
            <a:pPr marL="195364" indent="-195364" defTabSz="453609" eaLnBrk="1" fontAlgn="auto" hangingPunct="1">
              <a:spcBef>
                <a:spcPts val="0"/>
              </a:spcBef>
              <a:spcAft>
                <a:spcPts val="0"/>
              </a:spcAft>
              <a:buClr>
                <a:srgbClr val="EE7D14"/>
              </a:buClr>
              <a:buFont typeface="Arial" panose="020B0604020202020204" pitchFamily="34" charset="0"/>
              <a:buChar char="•"/>
              <a:defRPr/>
            </a:pPr>
            <a:r>
              <a:rPr lang="en-GB" sz="947">
                <a:solidFill>
                  <a:schemeClr val="bg2"/>
                </a:solidFill>
                <a:latin typeface="Avenir Next LT Pro" panose="020B0504020202020204" pitchFamily="34" charset="0"/>
              </a:rPr>
              <a:t>“Sustainability Provider of the Year”</a:t>
            </a:r>
          </a:p>
          <a:p>
            <a:pPr marL="195364" indent="-1156" defTabSz="453609" eaLnBrk="1" fontAlgn="auto" hangingPunct="1">
              <a:spcBef>
                <a:spcPts val="0"/>
              </a:spcBef>
              <a:spcAft>
                <a:spcPts val="0"/>
              </a:spcAft>
              <a:buClr>
                <a:srgbClr val="EE7D14"/>
              </a:buClr>
              <a:defRPr/>
            </a:pPr>
            <a:r>
              <a:rPr lang="en-GB" sz="947">
                <a:solidFill>
                  <a:schemeClr val="bg2"/>
                </a:solidFill>
                <a:latin typeface="Avenir Next LT Pro" panose="020B0504020202020204" pitchFamily="34" charset="0"/>
              </a:rPr>
              <a:t> </a:t>
            </a:r>
            <a:r>
              <a:rPr lang="en-US" sz="947">
                <a:solidFill>
                  <a:schemeClr val="bg2"/>
                </a:solidFill>
                <a:latin typeface="Avenir Next LT Pro" panose="020B0504020202020204" pitchFamily="34" charset="0"/>
              </a:rPr>
              <a:t>Asset Management Awards 2022</a:t>
            </a:r>
          </a:p>
          <a:p>
            <a:pPr marL="195364" indent="-1156" defTabSz="453609" eaLnBrk="1" fontAlgn="auto" hangingPunct="1">
              <a:spcBef>
                <a:spcPts val="0"/>
              </a:spcBef>
              <a:spcAft>
                <a:spcPts val="0"/>
              </a:spcAft>
              <a:buClr>
                <a:srgbClr val="EE7D14"/>
              </a:buClr>
              <a:defRPr/>
            </a:pPr>
            <a:r>
              <a:rPr lang="en-US" sz="947" err="1">
                <a:solidFill>
                  <a:schemeClr val="bg2"/>
                </a:solidFill>
                <a:latin typeface="Avenir Next LT Pro" panose="020B0504020202020204" pitchFamily="34" charset="0"/>
              </a:rPr>
              <a:t>MoneyAge</a:t>
            </a:r>
            <a:r>
              <a:rPr lang="en-US" sz="947">
                <a:solidFill>
                  <a:schemeClr val="bg2"/>
                </a:solidFill>
                <a:latin typeface="Avenir Next LT Pro" panose="020B0504020202020204" pitchFamily="34" charset="0"/>
              </a:rPr>
              <a:t>, May 2022, London</a:t>
            </a:r>
          </a:p>
          <a:p>
            <a:pPr marL="194208" defTabSz="453609" eaLnBrk="1" fontAlgn="auto" hangingPunct="1">
              <a:spcBef>
                <a:spcPts val="0"/>
              </a:spcBef>
              <a:spcAft>
                <a:spcPts val="0"/>
              </a:spcAft>
              <a:buClr>
                <a:srgbClr val="EE7D14"/>
              </a:buClr>
              <a:defRPr/>
            </a:pPr>
            <a:endParaRPr lang="en-US" sz="947">
              <a:solidFill>
                <a:srgbClr val="000000"/>
              </a:solidFill>
              <a:latin typeface="Avenir Next LT Pro" panose="020B0504020202020204" pitchFamily="34" charset="0"/>
            </a:endParaRPr>
          </a:p>
        </p:txBody>
      </p:sp>
      <p:pic>
        <p:nvPicPr>
          <p:cNvPr id="73" name="Image 7">
            <a:extLst>
              <a:ext uri="{FF2B5EF4-FFF2-40B4-BE49-F238E27FC236}">
                <a16:creationId xmlns:a16="http://schemas.microsoft.com/office/drawing/2014/main" id="{001202C2-7F3D-0AE1-0197-8F69D355E123}"/>
              </a:ext>
            </a:extLst>
          </p:cNvPr>
          <p:cNvPicPr>
            <a:picLocks noChangeAspect="1"/>
          </p:cNvPicPr>
          <p:nvPr/>
        </p:nvPicPr>
        <p:blipFill>
          <a:blip r:embed="rId5"/>
          <a:stretch>
            <a:fillRect/>
          </a:stretch>
        </p:blipFill>
        <p:spPr>
          <a:xfrm>
            <a:off x="3747260" y="3962343"/>
            <a:ext cx="807843" cy="243635"/>
          </a:xfrm>
          <a:prstGeom prst="rect">
            <a:avLst/>
          </a:prstGeom>
        </p:spPr>
      </p:pic>
      <p:sp>
        <p:nvSpPr>
          <p:cNvPr id="74" name="ZoneTexte 33">
            <a:extLst>
              <a:ext uri="{FF2B5EF4-FFF2-40B4-BE49-F238E27FC236}">
                <a16:creationId xmlns:a16="http://schemas.microsoft.com/office/drawing/2014/main" id="{C3269B27-C18F-9049-94A0-752BEA462A4B}"/>
              </a:ext>
            </a:extLst>
          </p:cNvPr>
          <p:cNvSpPr txBox="1">
            <a:spLocks/>
          </p:cNvSpPr>
          <p:nvPr/>
        </p:nvSpPr>
        <p:spPr>
          <a:xfrm>
            <a:off x="649901" y="3180890"/>
            <a:ext cx="3050947" cy="529569"/>
          </a:xfrm>
          <a:prstGeom prst="rect">
            <a:avLst/>
          </a:prstGeom>
          <a:noFill/>
        </p:spPr>
        <p:txBody>
          <a:bodyPr wrap="square" rtlCol="0">
            <a:spAutoFit/>
          </a:bodyPr>
          <a:lstStyle/>
          <a:p>
            <a:pPr marL="195364" indent="-195364" defTabSz="453609" eaLnBrk="1" fontAlgn="auto" hangingPunct="1">
              <a:spcBef>
                <a:spcPts val="0"/>
              </a:spcBef>
              <a:spcAft>
                <a:spcPts val="0"/>
              </a:spcAft>
              <a:buClr>
                <a:srgbClr val="EE7D14"/>
              </a:buClr>
              <a:buFont typeface="Arial" panose="020B0604020202020204" pitchFamily="34" charset="0"/>
              <a:buChar char="•"/>
              <a:defRPr/>
            </a:pPr>
            <a:r>
              <a:rPr lang="en-GB" sz="947">
                <a:solidFill>
                  <a:srgbClr val="000000"/>
                </a:solidFill>
                <a:latin typeface="Avenir Next LT Pro" panose="020B0504020202020204" pitchFamily="34" charset="0"/>
              </a:rPr>
              <a:t>“Grand Prix de la Finance” US Equity</a:t>
            </a:r>
          </a:p>
          <a:p>
            <a:pPr marL="195364" indent="-1156" defTabSz="453609" eaLnBrk="1" fontAlgn="auto" hangingPunct="1">
              <a:spcBef>
                <a:spcPts val="0"/>
              </a:spcBef>
              <a:spcAft>
                <a:spcPts val="0"/>
              </a:spcAft>
              <a:buClr>
                <a:srgbClr val="EE7D14"/>
              </a:buClr>
              <a:defRPr/>
            </a:pPr>
            <a:r>
              <a:rPr lang="en-GB" sz="947">
                <a:solidFill>
                  <a:srgbClr val="000000"/>
                </a:solidFill>
                <a:latin typeface="Avenir Next LT Pro" panose="020B0504020202020204" pitchFamily="34" charset="0"/>
              </a:rPr>
              <a:t>“Best funds to choose in the next 12 months” </a:t>
            </a:r>
          </a:p>
          <a:p>
            <a:pPr marL="195364" indent="-1156" defTabSz="453609" eaLnBrk="1" fontAlgn="auto" hangingPunct="1">
              <a:spcBef>
                <a:spcPts val="0"/>
              </a:spcBef>
              <a:spcAft>
                <a:spcPts val="0"/>
              </a:spcAft>
              <a:buClr>
                <a:srgbClr val="EE7D14"/>
              </a:buClr>
              <a:defRPr/>
            </a:pPr>
            <a:r>
              <a:rPr lang="en-US" sz="947">
                <a:solidFill>
                  <a:srgbClr val="000000"/>
                </a:solidFill>
                <a:latin typeface="Avenir Next LT Pro" panose="020B0504020202020204" pitchFamily="34" charset="0"/>
              </a:rPr>
              <a:t>H24 Finance, July 2022, Paris</a:t>
            </a:r>
          </a:p>
        </p:txBody>
      </p:sp>
      <p:pic>
        <p:nvPicPr>
          <p:cNvPr id="75" name="Picture 2" descr="No alternative text description for this image">
            <a:extLst>
              <a:ext uri="{FF2B5EF4-FFF2-40B4-BE49-F238E27FC236}">
                <a16:creationId xmlns:a16="http://schemas.microsoft.com/office/drawing/2014/main" id="{DD28B9B6-3247-4A9C-B1CB-61A87312CA4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93177" y="3288436"/>
            <a:ext cx="523838" cy="5238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573F9C9-2F1D-9045-99BA-D9698123485B}"/>
              </a:ext>
            </a:extLst>
          </p:cNvPr>
          <p:cNvSpPr>
            <a:spLocks/>
          </p:cNvSpPr>
          <p:nvPr/>
        </p:nvSpPr>
        <p:spPr>
          <a:xfrm>
            <a:off x="1277695" y="2463677"/>
            <a:ext cx="809732" cy="3062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9607" eaLnBrk="1" fontAlgn="auto" hangingPunct="1">
              <a:spcBef>
                <a:spcPts val="0"/>
              </a:spcBef>
              <a:spcAft>
                <a:spcPts val="0"/>
              </a:spcAft>
              <a:defRPr/>
            </a:pPr>
            <a:r>
              <a:rPr lang="en-US" sz="1330">
                <a:solidFill>
                  <a:srgbClr val="000000"/>
                </a:solidFill>
                <a:latin typeface="Avenir Next LT Pro" panose="020B0504020202020204" pitchFamily="34" charset="0"/>
              </a:rPr>
              <a:t>2022</a:t>
            </a:r>
          </a:p>
        </p:txBody>
      </p:sp>
      <p:sp>
        <p:nvSpPr>
          <p:cNvPr id="3" name="ZoneTexte 33">
            <a:extLst>
              <a:ext uri="{FF2B5EF4-FFF2-40B4-BE49-F238E27FC236}">
                <a16:creationId xmlns:a16="http://schemas.microsoft.com/office/drawing/2014/main" id="{047B1CC3-0E55-E3FB-C214-4BEEC97521C8}"/>
              </a:ext>
            </a:extLst>
          </p:cNvPr>
          <p:cNvSpPr txBox="1">
            <a:spLocks/>
          </p:cNvSpPr>
          <p:nvPr/>
        </p:nvSpPr>
        <p:spPr>
          <a:xfrm>
            <a:off x="666931" y="2801035"/>
            <a:ext cx="3050947" cy="383823"/>
          </a:xfrm>
          <a:prstGeom prst="rect">
            <a:avLst/>
          </a:prstGeom>
          <a:noFill/>
        </p:spPr>
        <p:txBody>
          <a:bodyPr wrap="square" rtlCol="0">
            <a:spAutoFit/>
          </a:bodyPr>
          <a:lstStyle/>
          <a:p>
            <a:pPr marL="195364" indent="-195364" defTabSz="453609" eaLnBrk="1" fontAlgn="auto" hangingPunct="1">
              <a:spcBef>
                <a:spcPts val="0"/>
              </a:spcBef>
              <a:spcAft>
                <a:spcPts val="0"/>
              </a:spcAft>
              <a:buClr>
                <a:srgbClr val="EE7D14"/>
              </a:buClr>
              <a:buFont typeface="Arial" panose="020B0604020202020204" pitchFamily="34" charset="0"/>
              <a:buChar char="•"/>
              <a:defRPr/>
            </a:pPr>
            <a:r>
              <a:rPr lang="en-US" sz="947">
                <a:solidFill>
                  <a:srgbClr val="000000"/>
                </a:solidFill>
                <a:latin typeface="Avenir Next LT Pro" panose="020B0504020202020204" pitchFamily="34" charset="0"/>
              </a:rPr>
              <a:t>Multi Strategy investing Awards</a:t>
            </a:r>
          </a:p>
          <a:p>
            <a:pPr defTabSz="453609" eaLnBrk="1" fontAlgn="auto" hangingPunct="1">
              <a:spcBef>
                <a:spcPts val="0"/>
              </a:spcBef>
              <a:spcAft>
                <a:spcPts val="0"/>
              </a:spcAft>
              <a:buClr>
                <a:srgbClr val="EE7D14"/>
              </a:buClr>
              <a:defRPr/>
            </a:pPr>
            <a:r>
              <a:rPr lang="en-US" sz="947">
                <a:solidFill>
                  <a:srgbClr val="000000"/>
                </a:solidFill>
                <a:latin typeface="Avenir Next LT Pro" panose="020B0504020202020204" pitchFamily="34" charset="0"/>
              </a:rPr>
              <a:t>       CIO Industry Innovation Awards, Dec 2022, NYC </a:t>
            </a:r>
          </a:p>
        </p:txBody>
      </p:sp>
      <p:pic>
        <p:nvPicPr>
          <p:cNvPr id="1026" name="Picture 2" descr="CIO Announces 2022 Asset Owner Industry Innovation Award Finalists | Chief  Investment Officer">
            <a:extLst>
              <a:ext uri="{FF2B5EF4-FFF2-40B4-BE49-F238E27FC236}">
                <a16:creationId xmlns:a16="http://schemas.microsoft.com/office/drawing/2014/main" id="{90AF7198-056A-3888-B86B-340DF4EF5208}"/>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868794" y="2766633"/>
            <a:ext cx="563706" cy="424311"/>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5">
            <a:extLst>
              <a:ext uri="{FF2B5EF4-FFF2-40B4-BE49-F238E27FC236}">
                <a16:creationId xmlns:a16="http://schemas.microsoft.com/office/drawing/2014/main" id="{FD635665-C96A-C11F-7A32-8115A13A07BF}"/>
              </a:ext>
            </a:extLst>
          </p:cNvPr>
          <p:cNvSpPr>
            <a:spLocks noGrp="1"/>
          </p:cNvSpPr>
          <p:nvPr>
            <p:ph type="sldNum" sz="quarter" idx="12"/>
          </p:nvPr>
        </p:nvSpPr>
        <p:spPr>
          <a:xfrm>
            <a:off x="9567435" y="7272708"/>
            <a:ext cx="476678" cy="258545"/>
          </a:xfrm>
        </p:spPr>
        <p:txBody>
          <a:bodyPr/>
          <a:lstStyle/>
          <a:p>
            <a:pPr defTabSz="332943" eaLnBrk="1" fontAlgn="auto" hangingPunct="1">
              <a:spcBef>
                <a:spcPts val="0"/>
              </a:spcBef>
              <a:spcAft>
                <a:spcPts val="0"/>
              </a:spcAft>
              <a:defRPr/>
            </a:pPr>
            <a:fld id="{355F9927-066A-4E42-B902-7FE3DF2732F9}" type="slidenum">
              <a:rPr lang="en-US"/>
              <a:pPr defTabSz="332943" eaLnBrk="1" fontAlgn="auto" hangingPunct="1">
                <a:spcBef>
                  <a:spcPts val="0"/>
                </a:spcBef>
                <a:spcAft>
                  <a:spcPts val="0"/>
                </a:spcAft>
                <a:defRPr/>
              </a:pPr>
              <a:t>8</a:t>
            </a:fld>
            <a:endParaRPr lang="en-US"/>
          </a:p>
        </p:txBody>
      </p:sp>
      <p:sp>
        <p:nvSpPr>
          <p:cNvPr id="7" name="TextBox 6">
            <a:extLst>
              <a:ext uri="{FF2B5EF4-FFF2-40B4-BE49-F238E27FC236}">
                <a16:creationId xmlns:a16="http://schemas.microsoft.com/office/drawing/2014/main" id="{4FC20D21-81C1-51D5-0659-BF6DC47F3741}"/>
              </a:ext>
            </a:extLst>
          </p:cNvPr>
          <p:cNvSpPr txBox="1"/>
          <p:nvPr/>
        </p:nvSpPr>
        <p:spPr>
          <a:xfrm>
            <a:off x="5698514" y="6469408"/>
            <a:ext cx="2734964" cy="381386"/>
          </a:xfrm>
          <a:prstGeom prst="rect">
            <a:avLst/>
          </a:prstGeom>
          <a:noFill/>
        </p:spPr>
        <p:txBody>
          <a:bodyPr wrap="square">
            <a:spAutoFit/>
          </a:bodyPr>
          <a:lstStyle/>
          <a:p>
            <a:pPr marL="190121" lvl="2" indent="-190121" defTabSz="439607" eaLnBrk="1" fontAlgn="auto" hangingPunct="1">
              <a:spcBef>
                <a:spcPts val="0"/>
              </a:spcBef>
              <a:spcAft>
                <a:spcPts val="0"/>
              </a:spcAft>
              <a:buClr>
                <a:srgbClr val="EE7D14"/>
              </a:buClr>
              <a:buFont typeface="Arial" panose="020B0604020202020204" pitchFamily="34" charset="0"/>
              <a:buChar char="•"/>
              <a:defRPr/>
            </a:pPr>
            <a:r>
              <a:rPr lang="en-US" sz="939">
                <a:solidFill>
                  <a:srgbClr val="000000"/>
                </a:solidFill>
                <a:latin typeface="Avenir Next LT Pro" panose="020B0504020202020204" pitchFamily="34" charset="0"/>
              </a:rPr>
              <a:t>“Emerging Equity Manager of the Year”    </a:t>
            </a:r>
          </a:p>
          <a:p>
            <a:pPr marL="189334" lvl="2" defTabSz="439607" eaLnBrk="1" fontAlgn="auto" hangingPunct="1">
              <a:spcBef>
                <a:spcPts val="0"/>
              </a:spcBef>
              <a:spcAft>
                <a:spcPts val="0"/>
              </a:spcAft>
              <a:buClr>
                <a:srgbClr val="4482F4"/>
              </a:buClr>
              <a:defRPr/>
            </a:pPr>
            <a:r>
              <a:rPr lang="en-US" sz="939">
                <a:solidFill>
                  <a:srgbClr val="000000"/>
                </a:solidFill>
                <a:latin typeface="Avenir Next LT Pro" panose="020B0504020202020204" pitchFamily="34" charset="0"/>
              </a:rPr>
              <a:t>Pension Age Awards 2020, London</a:t>
            </a:r>
          </a:p>
        </p:txBody>
      </p:sp>
      <p:sp>
        <p:nvSpPr>
          <p:cNvPr id="9" name="TextBox 8">
            <a:extLst>
              <a:ext uri="{FF2B5EF4-FFF2-40B4-BE49-F238E27FC236}">
                <a16:creationId xmlns:a16="http://schemas.microsoft.com/office/drawing/2014/main" id="{E26E163B-6258-EF9D-559F-A8591AAD50FB}"/>
              </a:ext>
            </a:extLst>
          </p:cNvPr>
          <p:cNvSpPr txBox="1"/>
          <p:nvPr/>
        </p:nvSpPr>
        <p:spPr>
          <a:xfrm>
            <a:off x="5698514" y="6957762"/>
            <a:ext cx="2820449" cy="547458"/>
          </a:xfrm>
          <a:prstGeom prst="rect">
            <a:avLst/>
          </a:prstGeom>
          <a:noFill/>
        </p:spPr>
        <p:txBody>
          <a:bodyPr wrap="square">
            <a:spAutoFit/>
          </a:bodyPr>
          <a:lstStyle/>
          <a:p>
            <a:pPr marL="190121" lvl="2" indent="-190121" defTabSz="439607" eaLnBrk="1" fontAlgn="auto" hangingPunct="1">
              <a:spcBef>
                <a:spcPts val="0"/>
              </a:spcBef>
              <a:spcAft>
                <a:spcPts val="0"/>
              </a:spcAft>
              <a:buClr>
                <a:srgbClr val="EE7D14"/>
              </a:buClr>
              <a:buFont typeface="Arial" panose="020B0604020202020204" pitchFamily="34" charset="0"/>
              <a:buChar char="•"/>
              <a:defRPr/>
            </a:pPr>
            <a:r>
              <a:rPr lang="en-US" sz="986">
                <a:solidFill>
                  <a:srgbClr val="000000"/>
                </a:solidFill>
                <a:latin typeface="Avenir Next LT Pro" panose="020B0504020202020204" pitchFamily="34" charset="0"/>
              </a:rPr>
              <a:t>TOBAM’s Deputy CIO elected in the Top 25 Rising Stars of Asset Management</a:t>
            </a:r>
          </a:p>
          <a:p>
            <a:pPr marL="0" lvl="2" defTabSz="439607" eaLnBrk="1" fontAlgn="auto" hangingPunct="1">
              <a:spcBef>
                <a:spcPts val="0"/>
              </a:spcBef>
              <a:spcAft>
                <a:spcPts val="0"/>
              </a:spcAft>
              <a:buClr>
                <a:srgbClr val="4482F4"/>
              </a:buClr>
              <a:defRPr/>
            </a:pPr>
            <a:r>
              <a:rPr lang="en-US" sz="986">
                <a:solidFill>
                  <a:srgbClr val="000000"/>
                </a:solidFill>
                <a:latin typeface="Avenir Next LT Pro" panose="020B0504020202020204" pitchFamily="34" charset="0"/>
              </a:rPr>
              <a:t>       Financial News, September 2020</a:t>
            </a:r>
          </a:p>
        </p:txBody>
      </p:sp>
      <p:grpSp>
        <p:nvGrpSpPr>
          <p:cNvPr id="10" name="Groupe 12">
            <a:extLst>
              <a:ext uri="{FF2B5EF4-FFF2-40B4-BE49-F238E27FC236}">
                <a16:creationId xmlns:a16="http://schemas.microsoft.com/office/drawing/2014/main" id="{7D625291-D969-93C3-53FF-7FD6F60359F3}"/>
              </a:ext>
            </a:extLst>
          </p:cNvPr>
          <p:cNvGrpSpPr>
            <a:grpSpLocks/>
          </p:cNvGrpSpPr>
          <p:nvPr/>
        </p:nvGrpSpPr>
        <p:grpSpPr>
          <a:xfrm>
            <a:off x="8591336" y="6908645"/>
            <a:ext cx="607047" cy="358461"/>
            <a:chOff x="5166751" y="7397995"/>
            <a:chExt cx="912317" cy="538722"/>
          </a:xfrm>
        </p:grpSpPr>
        <p:pic>
          <p:nvPicPr>
            <p:cNvPr id="11" name="Image 9">
              <a:extLst>
                <a:ext uri="{FF2B5EF4-FFF2-40B4-BE49-F238E27FC236}">
                  <a16:creationId xmlns:a16="http://schemas.microsoft.com/office/drawing/2014/main" id="{32E239BF-D4FC-2104-A2CF-07EBC4D86619}"/>
                </a:ext>
              </a:extLst>
            </p:cNvPr>
            <p:cNvPicPr>
              <a:picLocks noChangeAspect="1"/>
            </p:cNvPicPr>
            <p:nvPr/>
          </p:nvPicPr>
          <p:blipFill>
            <a:blip r:embed="rId20"/>
            <a:stretch>
              <a:fillRect/>
            </a:stretch>
          </p:blipFill>
          <p:spPr>
            <a:xfrm>
              <a:off x="5166752" y="7693593"/>
              <a:ext cx="912316" cy="243124"/>
            </a:xfrm>
            <a:prstGeom prst="rect">
              <a:avLst/>
            </a:prstGeom>
          </p:spPr>
        </p:pic>
        <p:pic>
          <p:nvPicPr>
            <p:cNvPr id="12" name="Image 11">
              <a:extLst>
                <a:ext uri="{FF2B5EF4-FFF2-40B4-BE49-F238E27FC236}">
                  <a16:creationId xmlns:a16="http://schemas.microsoft.com/office/drawing/2014/main" id="{C7BDFA4F-EDEF-FF1F-A0A2-C8358659F9E9}"/>
                </a:ext>
              </a:extLst>
            </p:cNvPr>
            <p:cNvPicPr>
              <a:picLocks noChangeAspect="1"/>
            </p:cNvPicPr>
            <p:nvPr/>
          </p:nvPicPr>
          <p:blipFill>
            <a:blip r:embed="rId21"/>
            <a:stretch>
              <a:fillRect/>
            </a:stretch>
          </p:blipFill>
          <p:spPr>
            <a:xfrm>
              <a:off x="5166751" y="7397995"/>
              <a:ext cx="845581" cy="279321"/>
            </a:xfrm>
            <a:prstGeom prst="rect">
              <a:avLst/>
            </a:prstGeom>
          </p:spPr>
        </p:pic>
      </p:grpSp>
      <p:sp>
        <p:nvSpPr>
          <p:cNvPr id="14" name="Rectangle 13">
            <a:extLst>
              <a:ext uri="{FF2B5EF4-FFF2-40B4-BE49-F238E27FC236}">
                <a16:creationId xmlns:a16="http://schemas.microsoft.com/office/drawing/2014/main" id="{DBE37A0F-0676-EC91-92C1-4876EED5537B}"/>
              </a:ext>
            </a:extLst>
          </p:cNvPr>
          <p:cNvSpPr>
            <a:spLocks/>
          </p:cNvSpPr>
          <p:nvPr/>
        </p:nvSpPr>
        <p:spPr>
          <a:xfrm>
            <a:off x="605887" y="1046442"/>
            <a:ext cx="4086224" cy="1429545"/>
          </a:xfrm>
          <a:prstGeom prst="rect">
            <a:avLst/>
          </a:prstGeom>
          <a:noFill/>
          <a:ln w="38100">
            <a:solidFill>
              <a:srgbClr val="4482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5250">
              <a:defRPr/>
            </a:pPr>
            <a:endParaRPr lang="en-US" sz="964" b="1">
              <a:solidFill>
                <a:srgbClr val="F38B30"/>
              </a:solidFill>
              <a:latin typeface="Avenir Next LT Pro" panose="020B0504020202020204" pitchFamily="34" charset="0"/>
            </a:endParaRPr>
          </a:p>
        </p:txBody>
      </p:sp>
      <p:sp>
        <p:nvSpPr>
          <p:cNvPr id="15" name="Rectangle 14">
            <a:extLst>
              <a:ext uri="{FF2B5EF4-FFF2-40B4-BE49-F238E27FC236}">
                <a16:creationId xmlns:a16="http://schemas.microsoft.com/office/drawing/2014/main" id="{CEDBD5D8-3DF7-25B3-D978-715AC2E7EA1E}"/>
              </a:ext>
            </a:extLst>
          </p:cNvPr>
          <p:cNvSpPr>
            <a:spLocks/>
          </p:cNvSpPr>
          <p:nvPr/>
        </p:nvSpPr>
        <p:spPr>
          <a:xfrm>
            <a:off x="1078800" y="906168"/>
            <a:ext cx="1152274" cy="2765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197">
              <a:defRPr/>
            </a:pPr>
            <a:r>
              <a:rPr lang="en-US" sz="1335">
                <a:solidFill>
                  <a:srgbClr val="000000"/>
                </a:solidFill>
                <a:latin typeface="Avenir Next LT Pro" panose="020B0504020202020204" pitchFamily="34" charset="0"/>
              </a:rPr>
              <a:t>2023 - 2024</a:t>
            </a:r>
          </a:p>
        </p:txBody>
      </p:sp>
      <p:sp>
        <p:nvSpPr>
          <p:cNvPr id="16" name="ZoneTexte 33">
            <a:extLst>
              <a:ext uri="{FF2B5EF4-FFF2-40B4-BE49-F238E27FC236}">
                <a16:creationId xmlns:a16="http://schemas.microsoft.com/office/drawing/2014/main" id="{7740A720-ED61-EC03-0842-4DC7A9204F00}"/>
              </a:ext>
            </a:extLst>
          </p:cNvPr>
          <p:cNvSpPr txBox="1">
            <a:spLocks/>
          </p:cNvSpPr>
          <p:nvPr/>
        </p:nvSpPr>
        <p:spPr>
          <a:xfrm>
            <a:off x="626950" y="1892383"/>
            <a:ext cx="2557539" cy="530915"/>
          </a:xfrm>
          <a:prstGeom prst="rect">
            <a:avLst/>
          </a:prstGeom>
          <a:noFill/>
        </p:spPr>
        <p:txBody>
          <a:bodyPr wrap="square" rtlCol="0">
            <a:spAutoFit/>
          </a:bodyPr>
          <a:lstStyle/>
          <a:p>
            <a:pPr marL="169127" indent="-169127" defTabSz="455250">
              <a:buClr>
                <a:srgbClr val="EE7D14"/>
              </a:buClr>
              <a:buFont typeface="Arial" panose="020B0604020202020204" pitchFamily="34" charset="0"/>
              <a:buChar char="•"/>
              <a:defRPr/>
            </a:pPr>
            <a:r>
              <a:rPr lang="en-US" sz="950">
                <a:solidFill>
                  <a:srgbClr val="000000"/>
                </a:solidFill>
                <a:latin typeface="Avenir Next LT Pro" panose="020B0504020202020204" pitchFamily="34" charset="0"/>
              </a:rPr>
              <a:t>“ </a:t>
            </a:r>
            <a:r>
              <a:rPr lang="fr-FR" sz="950">
                <a:solidFill>
                  <a:srgbClr val="000000"/>
                </a:solidFill>
                <a:latin typeface="Avenir Next LT Pro" panose="020B0504020202020204" pitchFamily="34" charset="0"/>
              </a:rPr>
              <a:t>Grand Prix de la Philanthropie</a:t>
            </a:r>
            <a:r>
              <a:rPr lang="en-US" sz="950">
                <a:solidFill>
                  <a:srgbClr val="000000"/>
                </a:solidFill>
                <a:latin typeface="Avenir Next LT Pro" panose="020B0504020202020204" pitchFamily="34" charset="0"/>
              </a:rPr>
              <a:t> “</a:t>
            </a:r>
            <a:r>
              <a:rPr lang="fr-FR" sz="950">
                <a:solidFill>
                  <a:srgbClr val="000000"/>
                </a:solidFill>
                <a:latin typeface="Avenir Next LT Pro" panose="020B0504020202020204" pitchFamily="34" charset="0"/>
              </a:rPr>
              <a:t> </a:t>
            </a:r>
          </a:p>
          <a:p>
            <a:pPr marL="164636" indent="-164636" defTabSz="455250">
              <a:buClr>
                <a:srgbClr val="EE7D14"/>
              </a:buClr>
              <a:defRPr/>
            </a:pPr>
            <a:r>
              <a:rPr lang="en-US" sz="950">
                <a:solidFill>
                  <a:srgbClr val="000000"/>
                </a:solidFill>
                <a:latin typeface="Avenir Next LT Pro" panose="020B0504020202020204" pitchFamily="34" charset="0"/>
              </a:rPr>
              <a:t>     “Justice and Peace" category, </a:t>
            </a:r>
            <a:r>
              <a:rPr lang="en-US" sz="950" err="1">
                <a:solidFill>
                  <a:srgbClr val="000000"/>
                </a:solidFill>
                <a:latin typeface="Avenir Next LT Pro" panose="020B0504020202020204" pitchFamily="34" charset="0"/>
              </a:rPr>
              <a:t>Ficade</a:t>
            </a:r>
            <a:r>
              <a:rPr lang="en-US" sz="950">
                <a:solidFill>
                  <a:srgbClr val="000000"/>
                </a:solidFill>
                <a:latin typeface="Avenir Next LT Pro" panose="020B0504020202020204" pitchFamily="34" charset="0"/>
              </a:rPr>
              <a:t> Group, Nov 2023,  Paris</a:t>
            </a:r>
          </a:p>
        </p:txBody>
      </p:sp>
      <p:pic>
        <p:nvPicPr>
          <p:cNvPr id="17" name="Picture 16">
            <a:extLst>
              <a:ext uri="{FF2B5EF4-FFF2-40B4-BE49-F238E27FC236}">
                <a16:creationId xmlns:a16="http://schemas.microsoft.com/office/drawing/2014/main" id="{E5EBA6F2-AD57-D8ED-7648-B4437EF2C079}"/>
              </a:ext>
            </a:extLst>
          </p:cNvPr>
          <p:cNvPicPr>
            <a:picLocks noChangeAspect="1"/>
          </p:cNvPicPr>
          <p:nvPr/>
        </p:nvPicPr>
        <p:blipFill>
          <a:blip r:embed="rId22"/>
          <a:stretch>
            <a:fillRect/>
          </a:stretch>
        </p:blipFill>
        <p:spPr>
          <a:xfrm>
            <a:off x="3163435" y="2052905"/>
            <a:ext cx="1453781" cy="387321"/>
          </a:xfrm>
          <a:prstGeom prst="rect">
            <a:avLst/>
          </a:prstGeom>
        </p:spPr>
      </p:pic>
      <p:sp>
        <p:nvSpPr>
          <p:cNvPr id="20" name="ZoneTexte 33">
            <a:extLst>
              <a:ext uri="{FF2B5EF4-FFF2-40B4-BE49-F238E27FC236}">
                <a16:creationId xmlns:a16="http://schemas.microsoft.com/office/drawing/2014/main" id="{684A5042-19B2-4F92-0B0B-B813FACEC33E}"/>
              </a:ext>
            </a:extLst>
          </p:cNvPr>
          <p:cNvSpPr txBox="1">
            <a:spLocks/>
          </p:cNvSpPr>
          <p:nvPr/>
        </p:nvSpPr>
        <p:spPr>
          <a:xfrm>
            <a:off x="605800" y="1544078"/>
            <a:ext cx="3138088" cy="384721"/>
          </a:xfrm>
          <a:prstGeom prst="rect">
            <a:avLst/>
          </a:prstGeom>
          <a:noFill/>
        </p:spPr>
        <p:txBody>
          <a:bodyPr wrap="square" rtlCol="0">
            <a:spAutoFit/>
          </a:bodyPr>
          <a:lstStyle/>
          <a:p>
            <a:pPr marL="196071" indent="-196071" defTabSz="455250">
              <a:buClr>
                <a:srgbClr val="EE7D14"/>
              </a:buClr>
              <a:buFont typeface="Arial" panose="020B0604020202020204" pitchFamily="34" charset="0"/>
              <a:buChar char="•"/>
              <a:defRPr/>
            </a:pPr>
            <a:r>
              <a:rPr lang="en-US" sz="950">
                <a:solidFill>
                  <a:srgbClr val="000000"/>
                </a:solidFill>
                <a:latin typeface="Avenir Next LT Pro" panose="020B0504020202020204" pitchFamily="34" charset="0"/>
              </a:rPr>
              <a:t>Multi Asset Portfolio Awards</a:t>
            </a:r>
          </a:p>
          <a:p>
            <a:pPr defTabSz="455250">
              <a:buClr>
                <a:srgbClr val="EE7D14"/>
              </a:buClr>
              <a:defRPr/>
            </a:pPr>
            <a:r>
              <a:rPr lang="en-US" sz="950">
                <a:solidFill>
                  <a:srgbClr val="000000"/>
                </a:solidFill>
                <a:latin typeface="Avenir Next LT Pro" panose="020B0504020202020204" pitchFamily="34" charset="0"/>
              </a:rPr>
              <a:t>       CIO Industry Innovation Awards, Dec 2023, NYC </a:t>
            </a:r>
          </a:p>
        </p:txBody>
      </p:sp>
      <p:pic>
        <p:nvPicPr>
          <p:cNvPr id="21" name="Picture 2">
            <a:extLst>
              <a:ext uri="{FF2B5EF4-FFF2-40B4-BE49-F238E27FC236}">
                <a16:creationId xmlns:a16="http://schemas.microsoft.com/office/drawing/2014/main" id="{B1583190-7A0E-D1F6-BC3D-1ECD432BEBAF}"/>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665838" y="1544077"/>
            <a:ext cx="734716" cy="490028"/>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33">
            <a:extLst>
              <a:ext uri="{FF2B5EF4-FFF2-40B4-BE49-F238E27FC236}">
                <a16:creationId xmlns:a16="http://schemas.microsoft.com/office/drawing/2014/main" id="{DD061FCB-9CB1-90C3-8F1C-A09B17EEADB9}"/>
              </a:ext>
            </a:extLst>
          </p:cNvPr>
          <p:cNvSpPr txBox="1">
            <a:spLocks/>
          </p:cNvSpPr>
          <p:nvPr/>
        </p:nvSpPr>
        <p:spPr>
          <a:xfrm>
            <a:off x="630762" y="1121450"/>
            <a:ext cx="2671632" cy="378565"/>
          </a:xfrm>
          <a:prstGeom prst="rect">
            <a:avLst/>
          </a:prstGeom>
          <a:noFill/>
        </p:spPr>
        <p:txBody>
          <a:bodyPr wrap="square" rtlCol="0">
            <a:spAutoFit/>
          </a:bodyPr>
          <a:lstStyle/>
          <a:p>
            <a:pPr marL="196071" indent="-196071" defTabSz="455250">
              <a:buClr>
                <a:srgbClr val="EE7D14"/>
              </a:buClr>
              <a:buFont typeface="Arial" panose="020B0604020202020204" pitchFamily="34" charset="0"/>
              <a:buChar char="•"/>
              <a:defRPr/>
            </a:pPr>
            <a:r>
              <a:rPr lang="en-GB" sz="930">
                <a:highlight>
                  <a:srgbClr val="FFFFFF"/>
                </a:highlight>
                <a:latin typeface="+mj-lt"/>
              </a:rPr>
              <a:t>“Equities Manager of the year”</a:t>
            </a:r>
          </a:p>
          <a:p>
            <a:pPr defTabSz="455250">
              <a:buClr>
                <a:srgbClr val="EE7D14"/>
              </a:buClr>
              <a:defRPr/>
            </a:pPr>
            <a:r>
              <a:rPr lang="en-GB" sz="930">
                <a:highlight>
                  <a:srgbClr val="FFFFFF"/>
                </a:highlight>
                <a:latin typeface="+mj-lt"/>
              </a:rPr>
              <a:t>       Wealth &amp; AM Awards, </a:t>
            </a:r>
            <a:r>
              <a:rPr lang="en-GB" sz="930">
                <a:solidFill>
                  <a:srgbClr val="000000"/>
                </a:solidFill>
                <a:highlight>
                  <a:srgbClr val="FFFFFF"/>
                </a:highlight>
                <a:latin typeface="+mj-lt"/>
              </a:rPr>
              <a:t>May 2024, London</a:t>
            </a:r>
            <a:endParaRPr lang="en-US" sz="930">
              <a:solidFill>
                <a:srgbClr val="000000"/>
              </a:solidFill>
              <a:latin typeface="+mj-lt"/>
            </a:endParaRPr>
          </a:p>
        </p:txBody>
      </p:sp>
      <p:pic>
        <p:nvPicPr>
          <p:cNvPr id="27" name="Picture 26">
            <a:extLst>
              <a:ext uri="{FF2B5EF4-FFF2-40B4-BE49-F238E27FC236}">
                <a16:creationId xmlns:a16="http://schemas.microsoft.com/office/drawing/2014/main" id="{C18833FE-FCBD-8D15-1136-0B3DD3C71558}"/>
              </a:ext>
            </a:extLst>
          </p:cNvPr>
          <p:cNvPicPr>
            <a:picLocks noChangeAspect="1"/>
          </p:cNvPicPr>
          <p:nvPr/>
        </p:nvPicPr>
        <p:blipFill>
          <a:blip r:embed="rId24"/>
          <a:stretch>
            <a:fillRect/>
          </a:stretch>
        </p:blipFill>
        <p:spPr>
          <a:xfrm>
            <a:off x="3506817" y="1109109"/>
            <a:ext cx="978603" cy="399776"/>
          </a:xfrm>
          <a:prstGeom prst="rect">
            <a:avLst/>
          </a:prstGeom>
        </p:spPr>
      </p:pic>
    </p:spTree>
    <p:extLst>
      <p:ext uri="{BB962C8B-B14F-4D97-AF65-F5344CB8AC3E}">
        <p14:creationId xmlns:p14="http://schemas.microsoft.com/office/powerpoint/2010/main" val="20711553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450234" y="566743"/>
            <a:ext cx="8184990" cy="412856"/>
          </a:xfrm>
        </p:spPr>
        <p:txBody>
          <a:bodyPr/>
          <a:lstStyle/>
          <a:p>
            <a:r>
              <a:rPr lang="fr-FR"/>
              <a:t>ILLUSTRATION ON  FINANCIAL MARKETS: THE CASE OF CHINA (2)</a:t>
            </a:r>
            <a:endParaRPr lang="en-GB"/>
          </a:p>
        </p:txBody>
      </p:sp>
      <p:sp>
        <p:nvSpPr>
          <p:cNvPr id="6" name="TextBox 5">
            <a:extLst>
              <a:ext uri="{FF2B5EF4-FFF2-40B4-BE49-F238E27FC236}">
                <a16:creationId xmlns:a16="http://schemas.microsoft.com/office/drawing/2014/main" id="{E5E62E4B-400B-2A91-0A82-050E177A2503}"/>
              </a:ext>
            </a:extLst>
          </p:cNvPr>
          <p:cNvSpPr txBox="1"/>
          <p:nvPr/>
        </p:nvSpPr>
        <p:spPr>
          <a:xfrm>
            <a:off x="314576" y="1184360"/>
            <a:ext cx="8863064" cy="2390206"/>
          </a:xfrm>
          <a:prstGeom prst="rect">
            <a:avLst/>
          </a:prstGeom>
          <a:noFill/>
        </p:spPr>
        <p:txBody>
          <a:bodyPr wrap="square">
            <a:spAutoFit/>
          </a:bodyPr>
          <a:lstStyle/>
          <a:p>
            <a:pPr marL="314325" indent="-285750" algn="just">
              <a:lnSpc>
                <a:spcPct val="107000"/>
              </a:lnSpc>
              <a:spcAft>
                <a:spcPts val="800"/>
              </a:spcAft>
              <a:buFont typeface="Arial" panose="020B0604020202020204" pitchFamily="34" charset="0"/>
              <a:buChar char="•"/>
            </a:pPr>
            <a:r>
              <a:rPr lang="en-US" sz="1600">
                <a:latin typeface="Avenir Next LT Pro" panose="020B0504020202020204" pitchFamily="34" charset="0"/>
              </a:rPr>
              <a:t>According to WIND and JP Morgan QDS data, foreign investors held $530bn of Chinese onshore equities in mid-2022, and around $540bn of Chinese onshore bonds as of Q2. </a:t>
            </a:r>
          </a:p>
          <a:p>
            <a:pPr marL="314325" indent="-285750" algn="just">
              <a:lnSpc>
                <a:spcPct val="107000"/>
              </a:lnSpc>
              <a:spcAft>
                <a:spcPts val="800"/>
              </a:spcAft>
              <a:buFont typeface="Arial" panose="020B0604020202020204" pitchFamily="34" charset="0"/>
              <a:buChar char="•"/>
            </a:pPr>
            <a:r>
              <a:rPr lang="en-US" sz="1600">
                <a:latin typeface="Avenir Next LT Pro" panose="020B0504020202020204" pitchFamily="34" charset="0"/>
              </a:rPr>
              <a:t>Adjusted for market effects and outflows since the end of June, these holdings fall to $370bn, if one takes into account the price changes since the end of June. This corresponds to roughly 11% of the free-float market cap of the Chinese stock market. </a:t>
            </a:r>
          </a:p>
          <a:p>
            <a:pPr marL="314325" indent="-285750" algn="just">
              <a:lnSpc>
                <a:spcPct val="107000"/>
              </a:lnSpc>
              <a:spcAft>
                <a:spcPts val="800"/>
              </a:spcAft>
              <a:buFont typeface="Arial" panose="020B0604020202020204" pitchFamily="34" charset="0"/>
              <a:buChar char="•"/>
            </a:pPr>
            <a:r>
              <a:rPr lang="en-US" sz="1600">
                <a:latin typeface="Avenir Next LT Pro" panose="020B0504020202020204" pitchFamily="34" charset="0"/>
              </a:rPr>
              <a:t>These stock estimates can serve as proxy of the potential selling that could happen in the extreme scenario where, similar to the Russian case, foreign investors decide or are forced to exit their Chinese portfolio investments.</a:t>
            </a:r>
          </a:p>
        </p:txBody>
      </p:sp>
      <p:sp>
        <p:nvSpPr>
          <p:cNvPr id="2" name="TextBox 1">
            <a:extLst>
              <a:ext uri="{FF2B5EF4-FFF2-40B4-BE49-F238E27FC236}">
                <a16:creationId xmlns:a16="http://schemas.microsoft.com/office/drawing/2014/main" id="{18CB938C-2712-B448-E4DA-6F071A8CB899}"/>
              </a:ext>
            </a:extLst>
          </p:cNvPr>
          <p:cNvSpPr txBox="1"/>
          <p:nvPr/>
        </p:nvSpPr>
        <p:spPr>
          <a:xfrm>
            <a:off x="450234" y="7556956"/>
            <a:ext cx="1964975" cy="215444"/>
          </a:xfrm>
          <a:prstGeom prst="rect">
            <a:avLst/>
          </a:prstGeom>
          <a:noFill/>
        </p:spPr>
        <p:txBody>
          <a:bodyPr wrap="square" rtlCol="0">
            <a:spAutoFit/>
          </a:bodyPr>
          <a:lstStyle/>
          <a:p>
            <a:r>
              <a:rPr lang="en-US" sz="800" i="1">
                <a:latin typeface="Avenir Next LT Pro" panose="020B0504020202020204" pitchFamily="34" charset="0"/>
              </a:rPr>
              <a:t>Source: TOBAM, JP Morgan</a:t>
            </a:r>
            <a:endParaRPr lang="en-GB" sz="800" i="1">
              <a:latin typeface="Avenir Next LT Pro" panose="020B0504020202020204" pitchFamily="34" charset="0"/>
            </a:endParaRPr>
          </a:p>
        </p:txBody>
      </p:sp>
      <p:pic>
        <p:nvPicPr>
          <p:cNvPr id="7" name="Picture 6">
            <a:extLst>
              <a:ext uri="{FF2B5EF4-FFF2-40B4-BE49-F238E27FC236}">
                <a16:creationId xmlns:a16="http://schemas.microsoft.com/office/drawing/2014/main" id="{6B7733C8-4E98-E20C-6923-A97AB21FF43D}"/>
              </a:ext>
            </a:extLst>
          </p:cNvPr>
          <p:cNvPicPr>
            <a:picLocks noChangeAspect="1"/>
          </p:cNvPicPr>
          <p:nvPr/>
        </p:nvPicPr>
        <p:blipFill>
          <a:blip r:embed="rId2"/>
          <a:stretch>
            <a:fillRect/>
          </a:stretch>
        </p:blipFill>
        <p:spPr>
          <a:xfrm>
            <a:off x="2662904" y="3779327"/>
            <a:ext cx="4718303" cy="3777629"/>
          </a:xfrm>
          <a:prstGeom prst="rect">
            <a:avLst/>
          </a:prstGeom>
        </p:spPr>
      </p:pic>
    </p:spTree>
    <p:extLst>
      <p:ext uri="{BB962C8B-B14F-4D97-AF65-F5344CB8AC3E}">
        <p14:creationId xmlns:p14="http://schemas.microsoft.com/office/powerpoint/2010/main" val="2864440513"/>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450233" y="637035"/>
            <a:ext cx="8184990" cy="638415"/>
          </a:xfrm>
        </p:spPr>
        <p:txBody>
          <a:bodyPr/>
          <a:lstStyle/>
          <a:p>
            <a:r>
              <a:rPr lang="en-US" cap="all"/>
              <a:t>eligible country average Authoritarian exposure</a:t>
            </a:r>
          </a:p>
          <a:p>
            <a:r>
              <a:rPr lang="en-US" sz="1400" i="1" cap="all"/>
              <a:t>WORLD (including EM)</a:t>
            </a:r>
            <a:endParaRPr lang="en-GB" i="1" cap="all"/>
          </a:p>
        </p:txBody>
      </p:sp>
      <p:sp>
        <p:nvSpPr>
          <p:cNvPr id="4" name="TextBox 3">
            <a:extLst>
              <a:ext uri="{FF2B5EF4-FFF2-40B4-BE49-F238E27FC236}">
                <a16:creationId xmlns:a16="http://schemas.microsoft.com/office/drawing/2014/main" id="{CA9B198F-D8B5-3344-645E-76A4FA0F7653}"/>
              </a:ext>
            </a:extLst>
          </p:cNvPr>
          <p:cNvSpPr txBox="1"/>
          <p:nvPr/>
        </p:nvSpPr>
        <p:spPr>
          <a:xfrm>
            <a:off x="1233955" y="2377550"/>
            <a:ext cx="8089695" cy="975332"/>
          </a:xfrm>
          <a:prstGeom prst="rect">
            <a:avLst/>
          </a:prstGeom>
          <a:noFill/>
        </p:spPr>
        <p:txBody>
          <a:bodyPr wrap="square">
            <a:spAutoFit/>
          </a:bodyPr>
          <a:lstStyle/>
          <a:p>
            <a:pPr marL="28575" algn="just">
              <a:lnSpc>
                <a:spcPct val="107000"/>
              </a:lnSpc>
              <a:spcAft>
                <a:spcPts val="800"/>
              </a:spcAft>
            </a:pPr>
            <a:endParaRPr lang="en-GB" sz="1400">
              <a:latin typeface="Helvetica LT Std Light" pitchFamily="34" charset="0"/>
            </a:endParaRPr>
          </a:p>
          <a:p>
            <a:pPr marL="28575" algn="just">
              <a:lnSpc>
                <a:spcPct val="107000"/>
              </a:lnSpc>
              <a:spcAft>
                <a:spcPts val="800"/>
              </a:spcAft>
            </a:pPr>
            <a:endParaRPr lang="en-GB" sz="1400">
              <a:latin typeface="Helvetica LT Std Light" pitchFamily="34" charset="0"/>
            </a:endParaRPr>
          </a:p>
          <a:p>
            <a:pPr marL="28575" algn="just">
              <a:lnSpc>
                <a:spcPct val="107000"/>
              </a:lnSpc>
              <a:spcAft>
                <a:spcPts val="800"/>
              </a:spcAft>
            </a:pPr>
            <a:endParaRPr lang="en-GB" sz="1400">
              <a:latin typeface="Helvetica LT Std Light" pitchFamily="34" charset="0"/>
            </a:endParaRPr>
          </a:p>
        </p:txBody>
      </p:sp>
      <p:grpSp>
        <p:nvGrpSpPr>
          <p:cNvPr id="7" name="Group 6">
            <a:extLst>
              <a:ext uri="{FF2B5EF4-FFF2-40B4-BE49-F238E27FC236}">
                <a16:creationId xmlns:a16="http://schemas.microsoft.com/office/drawing/2014/main" id="{A13FE54B-F05E-491F-618C-202E1BE8F81F}"/>
              </a:ext>
            </a:extLst>
          </p:cNvPr>
          <p:cNvGrpSpPr/>
          <p:nvPr/>
        </p:nvGrpSpPr>
        <p:grpSpPr>
          <a:xfrm>
            <a:off x="611581" y="1683485"/>
            <a:ext cx="9208999" cy="4813464"/>
            <a:chOff x="611581" y="1683485"/>
            <a:chExt cx="9208999" cy="4813464"/>
          </a:xfrm>
        </p:grpSpPr>
        <p:pic>
          <p:nvPicPr>
            <p:cNvPr id="5" name="Picture 4">
              <a:extLst>
                <a:ext uri="{FF2B5EF4-FFF2-40B4-BE49-F238E27FC236}">
                  <a16:creationId xmlns:a16="http://schemas.microsoft.com/office/drawing/2014/main" id="{917E07E0-B6EC-8A3C-38D5-0695DDBFD4A6}"/>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1581" y="1683485"/>
              <a:ext cx="8618081" cy="4405426"/>
            </a:xfrm>
            <a:prstGeom prst="rect">
              <a:avLst/>
            </a:prstGeom>
          </p:spPr>
        </p:pic>
        <p:sp>
          <p:nvSpPr>
            <p:cNvPr id="2" name="TextBox 1">
              <a:extLst>
                <a:ext uri="{FF2B5EF4-FFF2-40B4-BE49-F238E27FC236}">
                  <a16:creationId xmlns:a16="http://schemas.microsoft.com/office/drawing/2014/main" id="{90EF3FDF-1B25-384E-75FA-5D26D824186F}"/>
                </a:ext>
              </a:extLst>
            </p:cNvPr>
            <p:cNvSpPr txBox="1"/>
            <p:nvPr/>
          </p:nvSpPr>
          <p:spPr>
            <a:xfrm>
              <a:off x="7855605" y="6281505"/>
              <a:ext cx="1964975" cy="215444"/>
            </a:xfrm>
            <a:prstGeom prst="rect">
              <a:avLst/>
            </a:prstGeom>
            <a:noFill/>
          </p:spPr>
          <p:txBody>
            <a:bodyPr wrap="square" rtlCol="0">
              <a:spAutoFit/>
            </a:bodyPr>
            <a:lstStyle/>
            <a:p>
              <a:r>
                <a:rPr lang="en-US" sz="800" i="1">
                  <a:latin typeface="Avenir Next LT Pro" panose="020B0504020202020204" pitchFamily="34" charset="0"/>
                </a:rPr>
                <a:t>Source: TOBAM</a:t>
              </a:r>
              <a:endParaRPr lang="en-GB" sz="800" i="1">
                <a:latin typeface="Avenir Next LT Pro" panose="020B0504020202020204" pitchFamily="34" charset="0"/>
              </a:endParaRPr>
            </a:p>
          </p:txBody>
        </p:sp>
      </p:grpSp>
      <p:sp>
        <p:nvSpPr>
          <p:cNvPr id="6" name="TextBox 5">
            <a:extLst>
              <a:ext uri="{FF2B5EF4-FFF2-40B4-BE49-F238E27FC236}">
                <a16:creationId xmlns:a16="http://schemas.microsoft.com/office/drawing/2014/main" id="{9F92B2A5-7E66-C8D5-2BDE-47A054D7A166}"/>
              </a:ext>
            </a:extLst>
          </p:cNvPr>
          <p:cNvSpPr txBox="1"/>
          <p:nvPr/>
        </p:nvSpPr>
        <p:spPr>
          <a:xfrm>
            <a:off x="792725" y="6679739"/>
            <a:ext cx="8255794" cy="604204"/>
          </a:xfrm>
          <a:prstGeom prst="rect">
            <a:avLst/>
          </a:prstGeom>
          <a:noFill/>
        </p:spPr>
        <p:txBody>
          <a:bodyPr wrap="square">
            <a:spAutoFit/>
          </a:bodyPr>
          <a:lstStyle/>
          <a:p>
            <a:pPr marL="28575" algn="just">
              <a:lnSpc>
                <a:spcPct val="107000"/>
              </a:lnSpc>
              <a:spcAft>
                <a:spcPts val="800"/>
              </a:spcAft>
            </a:pPr>
            <a:r>
              <a:rPr lang="en-US" sz="1600">
                <a:latin typeface="Avenir Next LT Pro" panose="020B0504020202020204" pitchFamily="34" charset="0"/>
              </a:rPr>
              <a:t>TOBAM WORLD LBRTY portfolios has an authoritarian exposure in H1 2024 lower than the Market Cap Weighted Benchmark of any eligible country.</a:t>
            </a:r>
            <a:endParaRPr lang="en-GB" sz="1600">
              <a:latin typeface="Avenir Next LT Pro" panose="020B0504020202020204" pitchFamily="34" charset="0"/>
            </a:endParaRPr>
          </a:p>
        </p:txBody>
      </p:sp>
    </p:spTree>
    <p:extLst>
      <p:ext uri="{BB962C8B-B14F-4D97-AF65-F5344CB8AC3E}">
        <p14:creationId xmlns:p14="http://schemas.microsoft.com/office/powerpoint/2010/main" val="2647714204"/>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89FC9A71-317B-E5C3-65BE-2ABD67D80B72}"/>
              </a:ext>
            </a:extLst>
          </p:cNvPr>
          <p:cNvGraphicFramePr>
            <a:graphicFrameLocks/>
          </p:cNvGraphicFramePr>
          <p:nvPr>
            <p:extLst>
              <p:ext uri="{D42A27DB-BD31-4B8C-83A1-F6EECF244321}">
                <p14:modId xmlns:p14="http://schemas.microsoft.com/office/powerpoint/2010/main" val="1126435993"/>
              </p:ext>
            </p:extLst>
          </p:nvPr>
        </p:nvGraphicFramePr>
        <p:xfrm>
          <a:off x="412852" y="1053433"/>
          <a:ext cx="9193856" cy="5699162"/>
        </p:xfrm>
        <a:graphic>
          <a:graphicData uri="http://schemas.openxmlformats.org/drawingml/2006/chart">
            <c:chart xmlns:c="http://schemas.openxmlformats.org/drawingml/2006/chart" xmlns:r="http://schemas.openxmlformats.org/officeDocument/2006/relationships" r:id="rId3"/>
          </a:graphicData>
        </a:graphic>
      </p:graphicFrame>
      <p:sp>
        <p:nvSpPr>
          <p:cNvPr id="3" name="Espace réservé du texte 2">
            <a:extLst>
              <a:ext uri="{FF2B5EF4-FFF2-40B4-BE49-F238E27FC236}">
                <a16:creationId xmlns:a16="http://schemas.microsoft.com/office/drawing/2014/main" id="{528BD61F-3A2D-4CBB-BE6D-8D7E8B71BA31}"/>
              </a:ext>
            </a:extLst>
          </p:cNvPr>
          <p:cNvSpPr>
            <a:spLocks noGrp="1"/>
          </p:cNvSpPr>
          <p:nvPr>
            <p:ph type="body" sz="quarter" idx="20"/>
          </p:nvPr>
        </p:nvSpPr>
        <p:spPr>
          <a:xfrm>
            <a:off x="264704" y="453452"/>
            <a:ext cx="8184990" cy="412856"/>
          </a:xfrm>
        </p:spPr>
        <p:txBody>
          <a:bodyPr/>
          <a:lstStyle/>
          <a:p>
            <a:r>
              <a:rPr lang="en-US" cap="all"/>
              <a:t>World (Including EM) portfolios country weights</a:t>
            </a:r>
            <a:br>
              <a:rPr lang="en-US" cap="all"/>
            </a:br>
            <a:endParaRPr lang="fr-FR" i="1" cap="all"/>
          </a:p>
        </p:txBody>
      </p:sp>
      <p:sp>
        <p:nvSpPr>
          <p:cNvPr id="11" name="TextBox 10">
            <a:extLst>
              <a:ext uri="{FF2B5EF4-FFF2-40B4-BE49-F238E27FC236}">
                <a16:creationId xmlns:a16="http://schemas.microsoft.com/office/drawing/2014/main" id="{85456F2A-3BB4-BC43-842D-85A66F2353BD}"/>
              </a:ext>
            </a:extLst>
          </p:cNvPr>
          <p:cNvSpPr txBox="1"/>
          <p:nvPr/>
        </p:nvSpPr>
        <p:spPr>
          <a:xfrm rot="16200000">
            <a:off x="-383638" y="1994772"/>
            <a:ext cx="1592981" cy="477054"/>
          </a:xfrm>
          <a:prstGeom prst="rect">
            <a:avLst/>
          </a:prstGeom>
          <a:noFill/>
        </p:spPr>
        <p:txBody>
          <a:bodyPr wrap="square" rtlCol="0">
            <a:spAutoFit/>
          </a:bodyPr>
          <a:lstStyle/>
          <a:p>
            <a:pPr algn="ctr"/>
            <a:r>
              <a:rPr lang="en-US" sz="1400">
                <a:latin typeface="Avenir Next LT Pro" panose="020B0504020202020204" pitchFamily="34" charset="0"/>
              </a:rPr>
              <a:t>Overweight</a:t>
            </a:r>
            <a:br>
              <a:rPr lang="en-US">
                <a:latin typeface="Avenir Next LT Pro" panose="020B0504020202020204" pitchFamily="34" charset="0"/>
              </a:rPr>
            </a:br>
            <a:r>
              <a:rPr lang="en-US" sz="1100">
                <a:latin typeface="Avenir Next LT Pro" panose="020B0504020202020204" pitchFamily="34" charset="0"/>
              </a:rPr>
              <a:t>vs. Parent index</a:t>
            </a:r>
            <a:endParaRPr lang="en-GB">
              <a:latin typeface="Avenir Next LT Pro" panose="020B0504020202020204" pitchFamily="34" charset="0"/>
            </a:endParaRPr>
          </a:p>
        </p:txBody>
      </p:sp>
      <p:sp>
        <p:nvSpPr>
          <p:cNvPr id="12" name="Left Brace 11">
            <a:extLst>
              <a:ext uri="{FF2B5EF4-FFF2-40B4-BE49-F238E27FC236}">
                <a16:creationId xmlns:a16="http://schemas.microsoft.com/office/drawing/2014/main" id="{77AF2CE3-CCEA-1976-C292-5F37F8B16AE2}"/>
              </a:ext>
            </a:extLst>
          </p:cNvPr>
          <p:cNvSpPr/>
          <p:nvPr/>
        </p:nvSpPr>
        <p:spPr>
          <a:xfrm>
            <a:off x="656959" y="1876927"/>
            <a:ext cx="279346" cy="663993"/>
          </a:xfrm>
          <a:prstGeom prst="leftBrace">
            <a:avLst>
              <a:gd name="adj1" fmla="val 8333"/>
              <a:gd name="adj2" fmla="val 45098"/>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4" name="Left Brace 13">
            <a:extLst>
              <a:ext uri="{FF2B5EF4-FFF2-40B4-BE49-F238E27FC236}">
                <a16:creationId xmlns:a16="http://schemas.microsoft.com/office/drawing/2014/main" id="{7F0729D5-C26F-8180-5BD5-B8CE1F256145}"/>
              </a:ext>
            </a:extLst>
          </p:cNvPr>
          <p:cNvSpPr/>
          <p:nvPr/>
        </p:nvSpPr>
        <p:spPr>
          <a:xfrm>
            <a:off x="630970" y="2673124"/>
            <a:ext cx="305335" cy="3222349"/>
          </a:xfrm>
          <a:prstGeom prst="leftBrace">
            <a:avLst>
              <a:gd name="adj1" fmla="val 8333"/>
              <a:gd name="adj2" fmla="val 45098"/>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4" name="TextBox 3">
            <a:extLst>
              <a:ext uri="{FF2B5EF4-FFF2-40B4-BE49-F238E27FC236}">
                <a16:creationId xmlns:a16="http://schemas.microsoft.com/office/drawing/2014/main" id="{62787827-83BD-FCB8-8190-22BA2D4890B5}"/>
              </a:ext>
            </a:extLst>
          </p:cNvPr>
          <p:cNvSpPr txBox="1"/>
          <p:nvPr/>
        </p:nvSpPr>
        <p:spPr>
          <a:xfrm rot="16200000">
            <a:off x="-414439" y="4204464"/>
            <a:ext cx="1592982" cy="477054"/>
          </a:xfrm>
          <a:prstGeom prst="rect">
            <a:avLst/>
          </a:prstGeom>
          <a:noFill/>
        </p:spPr>
        <p:txBody>
          <a:bodyPr wrap="square" rtlCol="0">
            <a:spAutoFit/>
          </a:bodyPr>
          <a:lstStyle/>
          <a:p>
            <a:pPr algn="ctr"/>
            <a:r>
              <a:rPr lang="en-US" sz="1400">
                <a:latin typeface="Avenir Next LT Pro" panose="020B0504020202020204" pitchFamily="34" charset="0"/>
              </a:rPr>
              <a:t>Underweight</a:t>
            </a:r>
            <a:br>
              <a:rPr lang="en-US">
                <a:latin typeface="Avenir Next LT Pro" panose="020B0504020202020204" pitchFamily="34" charset="0"/>
              </a:rPr>
            </a:br>
            <a:r>
              <a:rPr lang="en-US" sz="1100">
                <a:latin typeface="Avenir Next LT Pro" panose="020B0504020202020204" pitchFamily="34" charset="0"/>
              </a:rPr>
              <a:t>vs. Parent index</a:t>
            </a:r>
            <a:endParaRPr lang="en-GB">
              <a:latin typeface="Avenir Next LT Pro" panose="020B0504020202020204" pitchFamily="34" charset="0"/>
            </a:endParaRPr>
          </a:p>
        </p:txBody>
      </p:sp>
      <p:sp>
        <p:nvSpPr>
          <p:cNvPr id="8" name="TextBox 7">
            <a:extLst>
              <a:ext uri="{FF2B5EF4-FFF2-40B4-BE49-F238E27FC236}">
                <a16:creationId xmlns:a16="http://schemas.microsoft.com/office/drawing/2014/main" id="{FEC03435-94B5-D936-7E6C-66FBEECD0C44}"/>
              </a:ext>
            </a:extLst>
          </p:cNvPr>
          <p:cNvSpPr txBox="1"/>
          <p:nvPr/>
        </p:nvSpPr>
        <p:spPr>
          <a:xfrm>
            <a:off x="8079138" y="6752595"/>
            <a:ext cx="1964975" cy="338554"/>
          </a:xfrm>
          <a:prstGeom prst="rect">
            <a:avLst/>
          </a:prstGeom>
          <a:noFill/>
        </p:spPr>
        <p:txBody>
          <a:bodyPr wrap="square" rtlCol="0">
            <a:spAutoFit/>
          </a:bodyPr>
          <a:lstStyle/>
          <a:p>
            <a:r>
              <a:rPr lang="en-US" sz="800" i="1">
                <a:latin typeface="Avenir Next LT Pro" panose="020B0504020202020204" pitchFamily="34" charset="0"/>
              </a:rPr>
              <a:t>Source: TOBAM, Bloomberg</a:t>
            </a:r>
          </a:p>
          <a:p>
            <a:r>
              <a:rPr lang="en-US" sz="800" i="1">
                <a:latin typeface="Avenir Next LT Pro" panose="020B0504020202020204" pitchFamily="34" charset="0"/>
              </a:rPr>
              <a:t>Data as of 28</a:t>
            </a:r>
            <a:r>
              <a:rPr lang="en-US" sz="800" i="1" baseline="30000">
                <a:latin typeface="Avenir Next LT Pro" panose="020B0504020202020204" pitchFamily="34" charset="0"/>
              </a:rPr>
              <a:t>th</a:t>
            </a:r>
            <a:r>
              <a:rPr lang="en-US" sz="800" i="1">
                <a:latin typeface="Avenir Next LT Pro" panose="020B0504020202020204" pitchFamily="34" charset="0"/>
              </a:rPr>
              <a:t> June 24</a:t>
            </a:r>
            <a:endParaRPr lang="en-GB" sz="800" i="1">
              <a:latin typeface="Avenir Next LT Pro" panose="020B0504020202020204" pitchFamily="34" charset="0"/>
            </a:endParaRPr>
          </a:p>
        </p:txBody>
      </p:sp>
    </p:spTree>
    <p:extLst>
      <p:ext uri="{BB962C8B-B14F-4D97-AF65-F5344CB8AC3E}">
        <p14:creationId xmlns:p14="http://schemas.microsoft.com/office/powerpoint/2010/main" val="2609309677"/>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277C93-DA6A-BCC6-52F9-9C859DB6FF49}"/>
              </a:ext>
            </a:extLst>
          </p:cNvPr>
          <p:cNvGrpSpPr/>
          <p:nvPr/>
        </p:nvGrpSpPr>
        <p:grpSpPr>
          <a:xfrm>
            <a:off x="651087" y="2377550"/>
            <a:ext cx="9324804" cy="5234608"/>
            <a:chOff x="495777" y="2217308"/>
            <a:chExt cx="9324804" cy="5234608"/>
          </a:xfrm>
        </p:grpSpPr>
        <p:grpSp>
          <p:nvGrpSpPr>
            <p:cNvPr id="9" name="Group 8">
              <a:extLst>
                <a:ext uri="{FF2B5EF4-FFF2-40B4-BE49-F238E27FC236}">
                  <a16:creationId xmlns:a16="http://schemas.microsoft.com/office/drawing/2014/main" id="{05078B2D-2B21-4554-A4F0-93A562B39F3C}"/>
                </a:ext>
              </a:extLst>
            </p:cNvPr>
            <p:cNvGrpSpPr/>
            <p:nvPr/>
          </p:nvGrpSpPr>
          <p:grpSpPr>
            <a:xfrm>
              <a:off x="495777" y="2217308"/>
              <a:ext cx="8741938" cy="5234608"/>
              <a:chOff x="394341" y="1931910"/>
              <a:chExt cx="8741938" cy="5234608"/>
            </a:xfrm>
          </p:grpSpPr>
          <p:pic>
            <p:nvPicPr>
              <p:cNvPr id="5" name="Picture 4">
                <a:extLst>
                  <a:ext uri="{FF2B5EF4-FFF2-40B4-BE49-F238E27FC236}">
                    <a16:creationId xmlns:a16="http://schemas.microsoft.com/office/drawing/2014/main" id="{917E07E0-B6EC-8A3C-38D5-0695DDBFD4A6}"/>
                  </a:ext>
                </a:extLst>
              </p:cNvPr>
              <p:cNvPicPr>
                <a:picLocks noChangeAspect="1"/>
              </p:cNvPicPr>
              <p:nvPr/>
            </p:nvPicPr>
            <p:blipFill>
              <a:blip r:embed="rId2" r:link="rId3">
                <a:extLst>
                  <a:ext uri="{28A0092B-C50C-407E-A947-70E740481C1C}">
                    <a14:useLocalDpi xmlns:a14="http://schemas.microsoft.com/office/drawing/2010/main" val="0"/>
                  </a:ext>
                </a:extLst>
              </a:blip>
              <a:srcRect l="7315" r="7315"/>
              <a:stretch>
                <a:fillRect/>
              </a:stretch>
            </p:blipFill>
            <p:spPr>
              <a:xfrm>
                <a:off x="394341" y="1931910"/>
                <a:ext cx="8741938" cy="5234608"/>
              </a:xfrm>
              <a:prstGeom prst="rect">
                <a:avLst/>
              </a:prstGeom>
            </p:spPr>
          </p:pic>
          <p:sp>
            <p:nvSpPr>
              <p:cNvPr id="8" name="Oval 7">
                <a:extLst>
                  <a:ext uri="{FF2B5EF4-FFF2-40B4-BE49-F238E27FC236}">
                    <a16:creationId xmlns:a16="http://schemas.microsoft.com/office/drawing/2014/main" id="{406D8BCA-A3A0-B7BB-2952-87E9994E4229}"/>
                  </a:ext>
                </a:extLst>
              </p:cNvPr>
              <p:cNvSpPr/>
              <p:nvPr/>
            </p:nvSpPr>
            <p:spPr>
              <a:xfrm rot="19008663">
                <a:off x="5918734" y="6242602"/>
                <a:ext cx="1759382" cy="59681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90EF3FDF-1B25-384E-75FA-5D26D824186F}"/>
                </a:ext>
              </a:extLst>
            </p:cNvPr>
            <p:cNvSpPr txBox="1"/>
            <p:nvPr/>
          </p:nvSpPr>
          <p:spPr>
            <a:xfrm>
              <a:off x="7855606" y="7038479"/>
              <a:ext cx="1964975" cy="215444"/>
            </a:xfrm>
            <a:prstGeom prst="rect">
              <a:avLst/>
            </a:prstGeom>
            <a:noFill/>
          </p:spPr>
          <p:txBody>
            <a:bodyPr wrap="square" rtlCol="0">
              <a:spAutoFit/>
            </a:bodyPr>
            <a:lstStyle/>
            <a:p>
              <a:r>
                <a:rPr lang="en-US" sz="800" i="1">
                  <a:latin typeface="Avenir Next LT Pro" panose="020B0504020202020204" pitchFamily="34" charset="0"/>
                </a:rPr>
                <a:t>Source: TOBAM</a:t>
              </a:r>
              <a:endParaRPr lang="en-GB" sz="800" i="1">
                <a:latin typeface="Avenir Next LT Pro" panose="020B0504020202020204" pitchFamily="34" charset="0"/>
              </a:endParaRPr>
            </a:p>
          </p:txBody>
        </p:sp>
      </p:grpSp>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450233" y="708895"/>
            <a:ext cx="8184990" cy="604203"/>
          </a:xfrm>
        </p:spPr>
        <p:txBody>
          <a:bodyPr/>
          <a:lstStyle/>
          <a:p>
            <a:r>
              <a:rPr lang="en-US" cap="all"/>
              <a:t>eligible country AVERAGE Authoritarian exposure</a:t>
            </a:r>
            <a:br>
              <a:rPr lang="en-US" cap="all"/>
            </a:br>
            <a:r>
              <a:rPr lang="en-US" sz="1400" i="1" cap="all"/>
              <a:t>EM - Average H1 2024</a:t>
            </a:r>
            <a:endParaRPr lang="en-GB" sz="1400" i="1" cap="all"/>
          </a:p>
          <a:p>
            <a:endParaRPr lang="en-US" sz="1400" i="1" cap="all"/>
          </a:p>
          <a:p>
            <a:br>
              <a:rPr lang="en-US" b="0" cap="all">
                <a:highlight>
                  <a:srgbClr val="00FFFF"/>
                </a:highlight>
              </a:rPr>
            </a:br>
            <a:endParaRPr lang="fr-FR" sz="1236" i="1" cap="all">
              <a:highlight>
                <a:srgbClr val="00FFFF"/>
              </a:highlight>
            </a:endParaRPr>
          </a:p>
          <a:p>
            <a:endParaRPr lang="en-GB"/>
          </a:p>
        </p:txBody>
      </p:sp>
      <p:sp>
        <p:nvSpPr>
          <p:cNvPr id="4" name="TextBox 3">
            <a:extLst>
              <a:ext uri="{FF2B5EF4-FFF2-40B4-BE49-F238E27FC236}">
                <a16:creationId xmlns:a16="http://schemas.microsoft.com/office/drawing/2014/main" id="{CA9B198F-D8B5-3344-645E-76A4FA0F7653}"/>
              </a:ext>
            </a:extLst>
          </p:cNvPr>
          <p:cNvSpPr txBox="1"/>
          <p:nvPr/>
        </p:nvSpPr>
        <p:spPr>
          <a:xfrm>
            <a:off x="1233955" y="2377550"/>
            <a:ext cx="8089695" cy="975332"/>
          </a:xfrm>
          <a:prstGeom prst="rect">
            <a:avLst/>
          </a:prstGeom>
          <a:noFill/>
        </p:spPr>
        <p:txBody>
          <a:bodyPr wrap="square">
            <a:spAutoFit/>
          </a:bodyPr>
          <a:lstStyle/>
          <a:p>
            <a:pPr marL="28575" algn="just">
              <a:lnSpc>
                <a:spcPct val="107000"/>
              </a:lnSpc>
              <a:spcAft>
                <a:spcPts val="800"/>
              </a:spcAft>
            </a:pPr>
            <a:endParaRPr lang="en-GB" sz="1400">
              <a:latin typeface="Helvetica LT Std Light" pitchFamily="34" charset="0"/>
            </a:endParaRPr>
          </a:p>
          <a:p>
            <a:pPr marL="28575" algn="just">
              <a:lnSpc>
                <a:spcPct val="107000"/>
              </a:lnSpc>
              <a:spcAft>
                <a:spcPts val="800"/>
              </a:spcAft>
            </a:pPr>
            <a:endParaRPr lang="en-GB" sz="1400">
              <a:latin typeface="Helvetica LT Std Light" pitchFamily="34" charset="0"/>
            </a:endParaRPr>
          </a:p>
          <a:p>
            <a:pPr marL="28575" algn="just">
              <a:lnSpc>
                <a:spcPct val="107000"/>
              </a:lnSpc>
              <a:spcAft>
                <a:spcPts val="800"/>
              </a:spcAft>
            </a:pPr>
            <a:endParaRPr lang="en-GB" sz="1400">
              <a:latin typeface="Helvetica LT Std Light" pitchFamily="34" charset="0"/>
            </a:endParaRPr>
          </a:p>
        </p:txBody>
      </p:sp>
      <p:sp>
        <p:nvSpPr>
          <p:cNvPr id="10" name="TextBox 9">
            <a:extLst>
              <a:ext uri="{FF2B5EF4-FFF2-40B4-BE49-F238E27FC236}">
                <a16:creationId xmlns:a16="http://schemas.microsoft.com/office/drawing/2014/main" id="{8FC60A37-7E7F-7D69-3FEB-EC270037A567}"/>
              </a:ext>
            </a:extLst>
          </p:cNvPr>
          <p:cNvSpPr txBox="1"/>
          <p:nvPr/>
        </p:nvSpPr>
        <p:spPr>
          <a:xfrm>
            <a:off x="1067856" y="1773346"/>
            <a:ext cx="8255794" cy="604204"/>
          </a:xfrm>
          <a:prstGeom prst="rect">
            <a:avLst/>
          </a:prstGeom>
          <a:noFill/>
        </p:spPr>
        <p:txBody>
          <a:bodyPr wrap="square">
            <a:spAutoFit/>
          </a:bodyPr>
          <a:lstStyle/>
          <a:p>
            <a:pPr marL="28575" algn="just">
              <a:lnSpc>
                <a:spcPct val="107000"/>
              </a:lnSpc>
              <a:spcAft>
                <a:spcPts val="800"/>
              </a:spcAft>
            </a:pPr>
            <a:r>
              <a:rPr lang="en-US" sz="1600">
                <a:latin typeface="Avenir Next LT Pro" panose="020B0504020202020204" pitchFamily="34" charset="0"/>
              </a:rPr>
              <a:t>TOBAM EM LBRTY® portfolio has an  authoritarian exposure in H1 2024 comparable to the Spanish Market Cap Weighted Benchmark.</a:t>
            </a:r>
            <a:endParaRPr lang="en-GB" sz="1600">
              <a:latin typeface="Avenir Next LT Pro" panose="020B0504020202020204" pitchFamily="34" charset="0"/>
            </a:endParaRPr>
          </a:p>
        </p:txBody>
      </p:sp>
    </p:spTree>
    <p:extLst>
      <p:ext uri="{BB962C8B-B14F-4D97-AF65-F5344CB8AC3E}">
        <p14:creationId xmlns:p14="http://schemas.microsoft.com/office/powerpoint/2010/main" val="3708654579"/>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28BD61F-3A2D-4CBB-BE6D-8D7E8B71BA31}"/>
              </a:ext>
            </a:extLst>
          </p:cNvPr>
          <p:cNvSpPr>
            <a:spLocks noGrp="1"/>
          </p:cNvSpPr>
          <p:nvPr>
            <p:ph type="body" sz="quarter" idx="20"/>
          </p:nvPr>
        </p:nvSpPr>
        <p:spPr>
          <a:xfrm>
            <a:off x="450234" y="453452"/>
            <a:ext cx="8184990" cy="412856"/>
          </a:xfrm>
        </p:spPr>
        <p:txBody>
          <a:bodyPr/>
          <a:lstStyle/>
          <a:p>
            <a:r>
              <a:rPr lang="en-US" cap="all">
                <a:solidFill>
                  <a:srgbClr val="FF7005"/>
                </a:solidFill>
              </a:rPr>
              <a:t>EM</a:t>
            </a:r>
            <a:r>
              <a:rPr lang="en-US" cap="all"/>
              <a:t> portfolios country weights</a:t>
            </a:r>
            <a:br>
              <a:rPr lang="en-US" cap="all"/>
            </a:br>
            <a:endParaRPr lang="fr-FR" i="1" cap="all"/>
          </a:p>
        </p:txBody>
      </p:sp>
      <p:sp>
        <p:nvSpPr>
          <p:cNvPr id="2" name="TextBox 1">
            <a:extLst>
              <a:ext uri="{FF2B5EF4-FFF2-40B4-BE49-F238E27FC236}">
                <a16:creationId xmlns:a16="http://schemas.microsoft.com/office/drawing/2014/main" id="{E75F8A81-C808-8AF4-070C-4C30484F9807}"/>
              </a:ext>
            </a:extLst>
          </p:cNvPr>
          <p:cNvSpPr txBox="1"/>
          <p:nvPr/>
        </p:nvSpPr>
        <p:spPr>
          <a:xfrm>
            <a:off x="8326563" y="6507402"/>
            <a:ext cx="1964975" cy="338554"/>
          </a:xfrm>
          <a:prstGeom prst="rect">
            <a:avLst/>
          </a:prstGeom>
          <a:noFill/>
        </p:spPr>
        <p:txBody>
          <a:bodyPr wrap="square" rtlCol="0">
            <a:spAutoFit/>
          </a:bodyPr>
          <a:lstStyle/>
          <a:p>
            <a:r>
              <a:rPr lang="en-US" sz="800" i="1">
                <a:latin typeface="Avenir Next LT Pro" panose="020B0504020202020204" pitchFamily="34" charset="0"/>
              </a:rPr>
              <a:t>Source: TOBAM, Bloomberg</a:t>
            </a:r>
          </a:p>
          <a:p>
            <a:r>
              <a:rPr lang="en-US" sz="800" i="1">
                <a:latin typeface="Avenir Next LT Pro" panose="020B0504020202020204" pitchFamily="34" charset="0"/>
              </a:rPr>
              <a:t>Data as of 28</a:t>
            </a:r>
            <a:r>
              <a:rPr lang="en-US" sz="800" i="1" baseline="30000">
                <a:latin typeface="Avenir Next LT Pro" panose="020B0504020202020204" pitchFamily="34" charset="0"/>
              </a:rPr>
              <a:t>th</a:t>
            </a:r>
            <a:r>
              <a:rPr lang="en-US" sz="800" i="1">
                <a:latin typeface="Avenir Next LT Pro" panose="020B0504020202020204" pitchFamily="34" charset="0"/>
              </a:rPr>
              <a:t> June 24</a:t>
            </a:r>
            <a:endParaRPr lang="en-GB" sz="800" i="1">
              <a:latin typeface="Avenir Next LT Pro" panose="020B0504020202020204" pitchFamily="34" charset="0"/>
            </a:endParaRPr>
          </a:p>
        </p:txBody>
      </p:sp>
      <p:sp>
        <p:nvSpPr>
          <p:cNvPr id="7" name="TextBox 6">
            <a:extLst>
              <a:ext uri="{FF2B5EF4-FFF2-40B4-BE49-F238E27FC236}">
                <a16:creationId xmlns:a16="http://schemas.microsoft.com/office/drawing/2014/main" id="{0CC819FE-EC1C-ADC5-187B-D14521D225F6}"/>
              </a:ext>
            </a:extLst>
          </p:cNvPr>
          <p:cNvSpPr txBox="1"/>
          <p:nvPr/>
        </p:nvSpPr>
        <p:spPr>
          <a:xfrm>
            <a:off x="144615" y="6906091"/>
            <a:ext cx="9384396" cy="604204"/>
          </a:xfrm>
          <a:prstGeom prst="rect">
            <a:avLst/>
          </a:prstGeom>
          <a:noFill/>
        </p:spPr>
        <p:txBody>
          <a:bodyPr wrap="square">
            <a:spAutoFit/>
          </a:bodyPr>
          <a:lstStyle/>
          <a:p>
            <a:pPr marL="28575">
              <a:lnSpc>
                <a:spcPct val="107000"/>
              </a:lnSpc>
              <a:spcAft>
                <a:spcPts val="800"/>
              </a:spcAft>
            </a:pPr>
            <a:r>
              <a:rPr lang="en-US" sz="1600">
                <a:latin typeface="Avenir Next LT Pro" panose="020B0504020202020204" pitchFamily="34" charset="0"/>
              </a:rPr>
              <a:t>Excluding Hong-Kong,  China, other autocracies, taking authoritarian exposures into account, leads TOBAM LBRTY® portfolio to overweight Taiwan and India.</a:t>
            </a:r>
            <a:endParaRPr lang="en-GB" sz="1800">
              <a:latin typeface="Avenir Next LT Pro" panose="020B0504020202020204" pitchFamily="34" charset="0"/>
            </a:endParaRPr>
          </a:p>
        </p:txBody>
      </p:sp>
      <p:sp>
        <p:nvSpPr>
          <p:cNvPr id="11" name="Left Brace 10">
            <a:extLst>
              <a:ext uri="{FF2B5EF4-FFF2-40B4-BE49-F238E27FC236}">
                <a16:creationId xmlns:a16="http://schemas.microsoft.com/office/drawing/2014/main" id="{DE05AD0E-C9EF-9913-E8CC-514959B094DE}"/>
              </a:ext>
            </a:extLst>
          </p:cNvPr>
          <p:cNvSpPr/>
          <p:nvPr/>
        </p:nvSpPr>
        <p:spPr>
          <a:xfrm>
            <a:off x="499975" y="1614006"/>
            <a:ext cx="291893" cy="1644503"/>
          </a:xfrm>
          <a:prstGeom prst="leftBrace">
            <a:avLst>
              <a:gd name="adj1" fmla="val 8333"/>
              <a:gd name="adj2" fmla="val 45098"/>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3" name="Left Brace 12">
            <a:extLst>
              <a:ext uri="{FF2B5EF4-FFF2-40B4-BE49-F238E27FC236}">
                <a16:creationId xmlns:a16="http://schemas.microsoft.com/office/drawing/2014/main" id="{15177187-F3DD-D457-44D7-5BA8B66F6CEC}"/>
              </a:ext>
            </a:extLst>
          </p:cNvPr>
          <p:cNvSpPr/>
          <p:nvPr/>
        </p:nvSpPr>
        <p:spPr>
          <a:xfrm>
            <a:off x="499975" y="3320444"/>
            <a:ext cx="291893" cy="2764484"/>
          </a:xfrm>
          <a:prstGeom prst="leftBrace">
            <a:avLst>
              <a:gd name="adj1" fmla="val 8333"/>
              <a:gd name="adj2" fmla="val 45098"/>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4" name="TextBox 3">
            <a:extLst>
              <a:ext uri="{FF2B5EF4-FFF2-40B4-BE49-F238E27FC236}">
                <a16:creationId xmlns:a16="http://schemas.microsoft.com/office/drawing/2014/main" id="{99E7F59D-C273-AF92-E204-4CD4F21FBE74}"/>
              </a:ext>
            </a:extLst>
          </p:cNvPr>
          <p:cNvSpPr txBox="1"/>
          <p:nvPr/>
        </p:nvSpPr>
        <p:spPr>
          <a:xfrm rot="16200000">
            <a:off x="-675090" y="2069699"/>
            <a:ext cx="1955802" cy="477054"/>
          </a:xfrm>
          <a:prstGeom prst="rect">
            <a:avLst/>
          </a:prstGeom>
          <a:noFill/>
        </p:spPr>
        <p:txBody>
          <a:bodyPr wrap="square" rtlCol="0">
            <a:spAutoFit/>
          </a:bodyPr>
          <a:lstStyle/>
          <a:p>
            <a:pPr algn="ctr"/>
            <a:r>
              <a:rPr lang="en-US" sz="1400">
                <a:latin typeface="Avenir Next LT Pro" panose="020B0504020202020204" pitchFamily="34" charset="0"/>
              </a:rPr>
              <a:t>Overweight</a:t>
            </a:r>
            <a:br>
              <a:rPr lang="en-US">
                <a:latin typeface="Avenir Next LT Pro" panose="020B0504020202020204" pitchFamily="34" charset="0"/>
              </a:rPr>
            </a:br>
            <a:r>
              <a:rPr lang="en-US" sz="1100">
                <a:latin typeface="Avenir Next LT Pro" panose="020B0504020202020204" pitchFamily="34" charset="0"/>
              </a:rPr>
              <a:t>vs. Parent index</a:t>
            </a:r>
            <a:endParaRPr lang="en-GB">
              <a:latin typeface="Avenir Next LT Pro" panose="020B0504020202020204" pitchFamily="34" charset="0"/>
            </a:endParaRPr>
          </a:p>
        </p:txBody>
      </p:sp>
      <p:sp>
        <p:nvSpPr>
          <p:cNvPr id="5" name="TextBox 4">
            <a:extLst>
              <a:ext uri="{FF2B5EF4-FFF2-40B4-BE49-F238E27FC236}">
                <a16:creationId xmlns:a16="http://schemas.microsoft.com/office/drawing/2014/main" id="{2469A50E-F5C5-F3C2-D7FC-C8D56A7E1152}"/>
              </a:ext>
            </a:extLst>
          </p:cNvPr>
          <p:cNvSpPr txBox="1"/>
          <p:nvPr/>
        </p:nvSpPr>
        <p:spPr>
          <a:xfrm rot="16200000">
            <a:off x="-631109" y="4156775"/>
            <a:ext cx="1867840" cy="477054"/>
          </a:xfrm>
          <a:prstGeom prst="rect">
            <a:avLst/>
          </a:prstGeom>
          <a:noFill/>
        </p:spPr>
        <p:txBody>
          <a:bodyPr wrap="square" rtlCol="0">
            <a:spAutoFit/>
          </a:bodyPr>
          <a:lstStyle/>
          <a:p>
            <a:pPr algn="ctr"/>
            <a:r>
              <a:rPr lang="en-US" sz="1400">
                <a:latin typeface="Avenir Next LT Pro" panose="020B0504020202020204" pitchFamily="34" charset="0"/>
              </a:rPr>
              <a:t>Underweight</a:t>
            </a:r>
            <a:br>
              <a:rPr lang="en-US">
                <a:latin typeface="Avenir Next LT Pro" panose="020B0504020202020204" pitchFamily="34" charset="0"/>
              </a:rPr>
            </a:br>
            <a:r>
              <a:rPr lang="en-US" sz="1100">
                <a:latin typeface="Avenir Next LT Pro" panose="020B0504020202020204" pitchFamily="34" charset="0"/>
              </a:rPr>
              <a:t>vs. Parent index</a:t>
            </a:r>
            <a:endParaRPr lang="en-GB">
              <a:latin typeface="Avenir Next LT Pro" panose="020B0504020202020204" pitchFamily="34" charset="0"/>
            </a:endParaRPr>
          </a:p>
        </p:txBody>
      </p:sp>
      <p:graphicFrame>
        <p:nvGraphicFramePr>
          <p:cNvPr id="8" name="Chart 7">
            <a:extLst>
              <a:ext uri="{FF2B5EF4-FFF2-40B4-BE49-F238E27FC236}">
                <a16:creationId xmlns:a16="http://schemas.microsoft.com/office/drawing/2014/main" id="{1F38EE62-EA38-4CB5-AD99-77BCD5F11124}"/>
              </a:ext>
            </a:extLst>
          </p:cNvPr>
          <p:cNvGraphicFramePr>
            <a:graphicFrameLocks/>
          </p:cNvGraphicFramePr>
          <p:nvPr>
            <p:extLst>
              <p:ext uri="{D42A27DB-BD31-4B8C-83A1-F6EECF244321}">
                <p14:modId xmlns:p14="http://schemas.microsoft.com/office/powerpoint/2010/main" val="1137008969"/>
              </p:ext>
            </p:extLst>
          </p:nvPr>
        </p:nvGraphicFramePr>
        <p:xfrm>
          <a:off x="589137" y="995480"/>
          <a:ext cx="8731031" cy="55530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0457495"/>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28BD61F-3A2D-4CBB-BE6D-8D7E8B71BA31}"/>
              </a:ext>
            </a:extLst>
          </p:cNvPr>
          <p:cNvSpPr>
            <a:spLocks noGrp="1"/>
          </p:cNvSpPr>
          <p:nvPr>
            <p:ph type="body" sz="quarter" idx="20"/>
          </p:nvPr>
        </p:nvSpPr>
        <p:spPr>
          <a:xfrm>
            <a:off x="450233" y="569032"/>
            <a:ext cx="8565971" cy="412856"/>
          </a:xfrm>
        </p:spPr>
        <p:txBody>
          <a:bodyPr lIns="91440" tIns="45720" rIns="91440" bIns="45720" anchor="t"/>
          <a:lstStyle/>
          <a:p>
            <a:r>
              <a:rPr lang="en-GB" sz="1850" cap="all">
                <a:latin typeface="Avenir Next LT Pro"/>
                <a:ea typeface="MS PGothic"/>
              </a:rPr>
              <a:t>Chinese Stock Market vs. China Wealth Growth</a:t>
            </a:r>
            <a:br>
              <a:rPr lang="en-GB" sz="1850" cap="all">
                <a:highlight>
                  <a:srgbClr val="FFFF00"/>
                </a:highlight>
              </a:rPr>
            </a:br>
            <a:endParaRPr lang="en-GB" cap="all">
              <a:highlight>
                <a:srgbClr val="FFFF00"/>
              </a:highlight>
            </a:endParaRPr>
          </a:p>
          <a:p>
            <a:endParaRPr lang="fr-FR" cap="all"/>
          </a:p>
        </p:txBody>
      </p:sp>
      <p:sp>
        <p:nvSpPr>
          <p:cNvPr id="13" name="TextBox 12">
            <a:extLst>
              <a:ext uri="{FF2B5EF4-FFF2-40B4-BE49-F238E27FC236}">
                <a16:creationId xmlns:a16="http://schemas.microsoft.com/office/drawing/2014/main" id="{425820E5-133D-6154-017F-B8C2B0516EF3}"/>
              </a:ext>
            </a:extLst>
          </p:cNvPr>
          <p:cNvSpPr txBox="1"/>
          <p:nvPr/>
        </p:nvSpPr>
        <p:spPr>
          <a:xfrm>
            <a:off x="450233" y="1098484"/>
            <a:ext cx="9412856" cy="1538883"/>
          </a:xfrm>
          <a:prstGeom prst="rect">
            <a:avLst/>
          </a:prstGeom>
          <a:noFill/>
        </p:spPr>
        <p:txBody>
          <a:bodyPr wrap="square">
            <a:spAutoFit/>
          </a:bodyPr>
          <a:lstStyle/>
          <a:p>
            <a:pPr marL="285750" indent="-285750">
              <a:buClr>
                <a:srgbClr val="4482F4"/>
              </a:buClr>
              <a:buFont typeface="Arial" panose="020B0604020202020204" pitchFamily="34" charset="0"/>
              <a:buChar char="•"/>
            </a:pPr>
            <a:r>
              <a:rPr lang="en-GB" sz="1600">
                <a:latin typeface="Avenir Next LT Pro" panose="020B0504020202020204" pitchFamily="34" charset="0"/>
              </a:rPr>
              <a:t>Share of China in the economy grew fivefold, over 1993–2022 and equity index investors still lost money.</a:t>
            </a:r>
          </a:p>
          <a:p>
            <a:pPr marL="285750" indent="-285750">
              <a:buClr>
                <a:srgbClr val="4482F4"/>
              </a:buClr>
              <a:buFont typeface="Arial" panose="020B0604020202020204" pitchFamily="34" charset="0"/>
              <a:buChar char="•"/>
            </a:pPr>
            <a:endParaRPr lang="en-GB" sz="1600">
              <a:latin typeface="Avenir Next LT Pro" panose="020B0504020202020204" pitchFamily="34" charset="0"/>
            </a:endParaRPr>
          </a:p>
          <a:p>
            <a:pPr marL="285750" indent="-285750">
              <a:buClr>
                <a:srgbClr val="4482F4"/>
              </a:buClr>
              <a:buFont typeface="Arial" panose="020B0604020202020204" pitchFamily="34" charset="0"/>
              <a:buChar char="•"/>
            </a:pPr>
            <a:r>
              <a:rPr lang="en-GB" sz="1600">
                <a:latin typeface="Avenir Next LT Pro" panose="020B0504020202020204" pitchFamily="34" charset="0"/>
              </a:rPr>
              <a:t>Since 1993, compared to a global investor, the wealth of the representative Chinese investor decreased by more than 80%. </a:t>
            </a:r>
          </a:p>
          <a:p>
            <a:endParaRPr lang="en-GB" sz="1400">
              <a:latin typeface="Avenir Next LT Pro" panose="020B0504020202020204" pitchFamily="34" charset="0"/>
            </a:endParaRPr>
          </a:p>
        </p:txBody>
      </p:sp>
      <p:pic>
        <p:nvPicPr>
          <p:cNvPr id="7" name="Picture 6">
            <a:extLst>
              <a:ext uri="{FF2B5EF4-FFF2-40B4-BE49-F238E27FC236}">
                <a16:creationId xmlns:a16="http://schemas.microsoft.com/office/drawing/2014/main" id="{155262E2-81D3-F7CE-0A13-338ADB337BBB}"/>
              </a:ext>
            </a:extLst>
          </p:cNvPr>
          <p:cNvPicPr>
            <a:picLocks noChangeAspect="1"/>
          </p:cNvPicPr>
          <p:nvPr/>
        </p:nvPicPr>
        <p:blipFill rotWithShape="1">
          <a:blip r:embed="rId2">
            <a:extLst>
              <a:ext uri="{28A0092B-C50C-407E-A947-70E740481C1C}">
                <a14:useLocalDpi xmlns:a14="http://schemas.microsoft.com/office/drawing/2010/main" val="0"/>
              </a:ext>
            </a:extLst>
          </a:blip>
          <a:srcRect l="8140" t="4480" r="8583" b="7032"/>
          <a:stretch/>
        </p:blipFill>
        <p:spPr>
          <a:xfrm>
            <a:off x="570154" y="2409718"/>
            <a:ext cx="8611837" cy="5147238"/>
          </a:xfrm>
          <a:prstGeom prst="rect">
            <a:avLst/>
          </a:prstGeom>
        </p:spPr>
      </p:pic>
      <p:sp>
        <p:nvSpPr>
          <p:cNvPr id="8" name="TextBox 7">
            <a:extLst>
              <a:ext uri="{FF2B5EF4-FFF2-40B4-BE49-F238E27FC236}">
                <a16:creationId xmlns:a16="http://schemas.microsoft.com/office/drawing/2014/main" id="{764DF5E2-2377-8A4B-6B62-FD4B2A04AFD7}"/>
              </a:ext>
            </a:extLst>
          </p:cNvPr>
          <p:cNvSpPr txBox="1"/>
          <p:nvPr/>
        </p:nvSpPr>
        <p:spPr>
          <a:xfrm>
            <a:off x="9113917" y="6497619"/>
            <a:ext cx="940955" cy="600164"/>
          </a:xfrm>
          <a:prstGeom prst="rect">
            <a:avLst/>
          </a:prstGeom>
          <a:noFill/>
        </p:spPr>
        <p:txBody>
          <a:bodyPr wrap="square">
            <a:spAutoFit/>
          </a:bodyPr>
          <a:lstStyle/>
          <a:p>
            <a:pPr algn="ctr"/>
            <a:r>
              <a:rPr lang="en-GB" sz="1100">
                <a:latin typeface="+mj-lt"/>
              </a:rPr>
              <a:t>MSCI China 08/2023 level</a:t>
            </a:r>
          </a:p>
        </p:txBody>
      </p:sp>
      <p:cxnSp>
        <p:nvCxnSpPr>
          <p:cNvPr id="10" name="Straight Arrow Connector 9">
            <a:extLst>
              <a:ext uri="{FF2B5EF4-FFF2-40B4-BE49-F238E27FC236}">
                <a16:creationId xmlns:a16="http://schemas.microsoft.com/office/drawing/2014/main" id="{C905FCBE-C551-D605-4FBE-716344A89FE5}"/>
              </a:ext>
            </a:extLst>
          </p:cNvPr>
          <p:cNvCxnSpPr>
            <a:cxnSpLocks/>
            <a:stCxn id="8" idx="1"/>
          </p:cNvCxnSpPr>
          <p:nvPr/>
        </p:nvCxnSpPr>
        <p:spPr>
          <a:xfrm flipH="1">
            <a:off x="6357769" y="6797701"/>
            <a:ext cx="2756148" cy="3000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BA9C3E08-7ADD-D403-68FA-CAA38E034752}"/>
              </a:ext>
            </a:extLst>
          </p:cNvPr>
          <p:cNvSpPr txBox="1"/>
          <p:nvPr/>
        </p:nvSpPr>
        <p:spPr>
          <a:xfrm>
            <a:off x="5022056" y="7544712"/>
            <a:ext cx="5301412" cy="215444"/>
          </a:xfrm>
          <a:prstGeom prst="rect">
            <a:avLst/>
          </a:prstGeom>
          <a:noFill/>
        </p:spPr>
        <p:txBody>
          <a:bodyPr wrap="square" rtlCol="0">
            <a:spAutoFit/>
          </a:bodyPr>
          <a:lstStyle/>
          <a:p>
            <a:r>
              <a:rPr lang="en-US" sz="800" i="1">
                <a:latin typeface="+mj-lt"/>
              </a:rPr>
              <a:t>Source: IMF, TOBAM, MSCI, </a:t>
            </a:r>
            <a:r>
              <a:rPr lang="en-GB" sz="800" i="1">
                <a:latin typeface="+mj-lt"/>
              </a:rPr>
              <a:t>The period covered is from August 1993 to September 2023</a:t>
            </a:r>
          </a:p>
        </p:txBody>
      </p:sp>
    </p:spTree>
    <p:extLst>
      <p:ext uri="{BB962C8B-B14F-4D97-AF65-F5344CB8AC3E}">
        <p14:creationId xmlns:p14="http://schemas.microsoft.com/office/powerpoint/2010/main" val="33794860"/>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387824" y="620003"/>
            <a:ext cx="8184990" cy="412856"/>
          </a:xfrm>
        </p:spPr>
        <p:txBody>
          <a:bodyPr/>
          <a:lstStyle/>
          <a:p>
            <a:r>
              <a:rPr lang="en-US" cap="all"/>
              <a:t>Portfolios univariate correlations (democratic world beta adjusted 2008-2023)</a:t>
            </a:r>
            <a:br>
              <a:rPr lang="en-US" cap="all"/>
            </a:br>
            <a:endParaRPr lang="fr-FR" cap="all"/>
          </a:p>
          <a:p>
            <a:endParaRPr lang="en-GB"/>
          </a:p>
        </p:txBody>
      </p:sp>
      <p:sp>
        <p:nvSpPr>
          <p:cNvPr id="4" name="TextBox 3">
            <a:extLst>
              <a:ext uri="{FF2B5EF4-FFF2-40B4-BE49-F238E27FC236}">
                <a16:creationId xmlns:a16="http://schemas.microsoft.com/office/drawing/2014/main" id="{CA9B198F-D8B5-3344-645E-76A4FA0F7653}"/>
              </a:ext>
            </a:extLst>
          </p:cNvPr>
          <p:cNvSpPr txBox="1"/>
          <p:nvPr/>
        </p:nvSpPr>
        <p:spPr>
          <a:xfrm>
            <a:off x="1233955" y="2377550"/>
            <a:ext cx="8089695" cy="975332"/>
          </a:xfrm>
          <a:prstGeom prst="rect">
            <a:avLst/>
          </a:prstGeom>
          <a:noFill/>
        </p:spPr>
        <p:txBody>
          <a:bodyPr wrap="square">
            <a:spAutoFit/>
          </a:bodyPr>
          <a:lstStyle/>
          <a:p>
            <a:pPr marL="28575" algn="just">
              <a:lnSpc>
                <a:spcPct val="107000"/>
              </a:lnSpc>
              <a:spcAft>
                <a:spcPts val="800"/>
              </a:spcAft>
            </a:pPr>
            <a:endParaRPr lang="en-GB" sz="1400">
              <a:latin typeface="Helvetica LT Std Light" pitchFamily="34" charset="0"/>
            </a:endParaRPr>
          </a:p>
          <a:p>
            <a:pPr marL="28575" algn="just">
              <a:lnSpc>
                <a:spcPct val="107000"/>
              </a:lnSpc>
              <a:spcAft>
                <a:spcPts val="800"/>
              </a:spcAft>
            </a:pPr>
            <a:endParaRPr lang="en-GB" sz="1400">
              <a:latin typeface="Helvetica LT Std Light" pitchFamily="34" charset="0"/>
            </a:endParaRPr>
          </a:p>
          <a:p>
            <a:pPr marL="28575" algn="just">
              <a:lnSpc>
                <a:spcPct val="107000"/>
              </a:lnSpc>
              <a:spcAft>
                <a:spcPts val="800"/>
              </a:spcAft>
            </a:pPr>
            <a:endParaRPr lang="en-GB" sz="1400">
              <a:latin typeface="Helvetica LT Std Light" pitchFamily="34" charset="0"/>
            </a:endParaRPr>
          </a:p>
        </p:txBody>
      </p:sp>
      <p:grpSp>
        <p:nvGrpSpPr>
          <p:cNvPr id="7" name="Group 6">
            <a:extLst>
              <a:ext uri="{FF2B5EF4-FFF2-40B4-BE49-F238E27FC236}">
                <a16:creationId xmlns:a16="http://schemas.microsoft.com/office/drawing/2014/main" id="{59B85314-4EB5-1938-E02F-F72CCC802688}"/>
              </a:ext>
            </a:extLst>
          </p:cNvPr>
          <p:cNvGrpSpPr/>
          <p:nvPr/>
        </p:nvGrpSpPr>
        <p:grpSpPr>
          <a:xfrm>
            <a:off x="3529260" y="1351017"/>
            <a:ext cx="6539524" cy="5425198"/>
            <a:chOff x="4986911" y="1314669"/>
            <a:chExt cx="6539524" cy="5425198"/>
          </a:xfrm>
        </p:grpSpPr>
        <p:pic>
          <p:nvPicPr>
            <p:cNvPr id="5" name="Picture 4">
              <a:extLst>
                <a:ext uri="{FF2B5EF4-FFF2-40B4-BE49-F238E27FC236}">
                  <a16:creationId xmlns:a16="http://schemas.microsoft.com/office/drawing/2014/main" id="{917E07E0-B6EC-8A3C-38D5-0695DDBFD4A6}"/>
                </a:ext>
              </a:extLst>
            </p:cNvPr>
            <p:cNvPicPr>
              <a:picLocks noChangeAspect="1"/>
            </p:cNvPicPr>
            <p:nvPr/>
          </p:nvPicPr>
          <p:blipFill rotWithShape="1">
            <a:blip r:embed="rId2" r:link="rId3">
              <a:extLst>
                <a:ext uri="{28A0092B-C50C-407E-A947-70E740481C1C}">
                  <a14:useLocalDpi xmlns:a14="http://schemas.microsoft.com/office/drawing/2010/main" val="0"/>
                </a:ext>
              </a:extLst>
            </a:blip>
            <a:srcRect l="25514" r="9487"/>
            <a:stretch>
              <a:fillRect/>
            </a:stretch>
          </p:blipFill>
          <p:spPr>
            <a:xfrm>
              <a:off x="4986911" y="1314669"/>
              <a:ext cx="6539524" cy="5143061"/>
            </a:xfrm>
            <a:prstGeom prst="rect">
              <a:avLst/>
            </a:prstGeom>
          </p:spPr>
        </p:pic>
        <p:sp>
          <p:nvSpPr>
            <p:cNvPr id="2" name="TextBox 1">
              <a:extLst>
                <a:ext uri="{FF2B5EF4-FFF2-40B4-BE49-F238E27FC236}">
                  <a16:creationId xmlns:a16="http://schemas.microsoft.com/office/drawing/2014/main" id="{90EF3FDF-1B25-384E-75FA-5D26D824186F}"/>
                </a:ext>
              </a:extLst>
            </p:cNvPr>
            <p:cNvSpPr txBox="1"/>
            <p:nvPr/>
          </p:nvSpPr>
          <p:spPr>
            <a:xfrm>
              <a:off x="9047977" y="6524423"/>
              <a:ext cx="1964975" cy="215444"/>
            </a:xfrm>
            <a:prstGeom prst="rect">
              <a:avLst/>
            </a:prstGeom>
            <a:noFill/>
          </p:spPr>
          <p:txBody>
            <a:bodyPr wrap="square" rtlCol="0">
              <a:spAutoFit/>
            </a:bodyPr>
            <a:lstStyle/>
            <a:p>
              <a:r>
                <a:rPr lang="en-US" sz="800" i="1">
                  <a:latin typeface="Avenir Next LT Pro" panose="020B0504020202020204" pitchFamily="34" charset="0"/>
                </a:rPr>
                <a:t>Source: TOBAM</a:t>
              </a:r>
              <a:endParaRPr lang="en-GB" sz="800" i="1">
                <a:latin typeface="Avenir Next LT Pro" panose="020B0504020202020204" pitchFamily="34" charset="0"/>
              </a:endParaRPr>
            </a:p>
          </p:txBody>
        </p:sp>
      </p:grpSp>
      <p:sp>
        <p:nvSpPr>
          <p:cNvPr id="6" name="TextBox 5">
            <a:extLst>
              <a:ext uri="{FF2B5EF4-FFF2-40B4-BE49-F238E27FC236}">
                <a16:creationId xmlns:a16="http://schemas.microsoft.com/office/drawing/2014/main" id="{3E766037-73BF-308E-8AC8-480A989893C6}"/>
              </a:ext>
            </a:extLst>
          </p:cNvPr>
          <p:cNvSpPr txBox="1"/>
          <p:nvPr/>
        </p:nvSpPr>
        <p:spPr>
          <a:xfrm>
            <a:off x="387823" y="2865216"/>
            <a:ext cx="3157756" cy="4847866"/>
          </a:xfrm>
          <a:prstGeom prst="rect">
            <a:avLst/>
          </a:prstGeom>
          <a:noFill/>
        </p:spPr>
        <p:txBody>
          <a:bodyPr wrap="square">
            <a:spAutoFit/>
          </a:bodyPr>
          <a:lstStyle/>
          <a:p>
            <a:pPr marL="28575" algn="just">
              <a:lnSpc>
                <a:spcPct val="107000"/>
              </a:lnSpc>
              <a:spcAft>
                <a:spcPts val="800"/>
              </a:spcAft>
            </a:pPr>
            <a:r>
              <a:rPr lang="en-US" sz="1600">
                <a:latin typeface="Avenir Next LT Pro" panose="020B0504020202020204" pitchFamily="34" charset="0"/>
              </a:rPr>
              <a:t>Beyond weights, TOBAM LBRTY portfolio exhibits negative univariate exposures to all autocratic countries, when considering their existing democratic exposures.</a:t>
            </a:r>
            <a:endParaRPr lang="en-GB" sz="1600">
              <a:latin typeface="Avenir Next LT Pro" panose="020B0504020202020204" pitchFamily="34" charset="0"/>
            </a:endParaRPr>
          </a:p>
          <a:p>
            <a:pPr marL="28575">
              <a:lnSpc>
                <a:spcPct val="107000"/>
              </a:lnSpc>
              <a:spcAft>
                <a:spcPts val="800"/>
              </a:spcAft>
            </a:pPr>
            <a:endParaRPr lang="en-GB" sz="1800">
              <a:highlight>
                <a:srgbClr val="FDF2E7"/>
              </a:highlight>
              <a:latin typeface="Avenir Next LT Pro" panose="020B0504020202020204" pitchFamily="34" charset="0"/>
            </a:endParaRPr>
          </a:p>
          <a:p>
            <a:pPr marL="28575">
              <a:lnSpc>
                <a:spcPct val="107000"/>
              </a:lnSpc>
              <a:spcAft>
                <a:spcPts val="800"/>
              </a:spcAft>
            </a:pPr>
            <a:endParaRPr lang="en-GB">
              <a:highlight>
                <a:srgbClr val="FDF2E7"/>
              </a:highlight>
              <a:latin typeface="Avenir Next LT Pro" panose="020B0504020202020204" pitchFamily="34" charset="0"/>
            </a:endParaRPr>
          </a:p>
          <a:p>
            <a:pPr marL="28575">
              <a:lnSpc>
                <a:spcPct val="107000"/>
              </a:lnSpc>
              <a:spcAft>
                <a:spcPts val="800"/>
              </a:spcAft>
            </a:pPr>
            <a:endParaRPr lang="en-GB" sz="1800">
              <a:highlight>
                <a:srgbClr val="FDF2E7"/>
              </a:highlight>
              <a:latin typeface="Avenir Next LT Pro" panose="020B0504020202020204" pitchFamily="34" charset="0"/>
            </a:endParaRPr>
          </a:p>
          <a:p>
            <a:pPr marL="28575">
              <a:lnSpc>
                <a:spcPct val="107000"/>
              </a:lnSpc>
              <a:spcAft>
                <a:spcPts val="800"/>
              </a:spcAft>
            </a:pPr>
            <a:endParaRPr lang="en-GB">
              <a:highlight>
                <a:srgbClr val="FDF2E7"/>
              </a:highlight>
              <a:latin typeface="Avenir Next LT Pro" panose="020B0504020202020204" pitchFamily="34" charset="0"/>
            </a:endParaRPr>
          </a:p>
          <a:p>
            <a:pPr marL="28575">
              <a:lnSpc>
                <a:spcPct val="107000"/>
              </a:lnSpc>
              <a:spcAft>
                <a:spcPts val="800"/>
              </a:spcAft>
            </a:pPr>
            <a:endParaRPr lang="en-GB" sz="1800">
              <a:highlight>
                <a:srgbClr val="FDF2E7"/>
              </a:highlight>
              <a:latin typeface="Avenir Next LT Pro" panose="020B0504020202020204" pitchFamily="34" charset="0"/>
            </a:endParaRPr>
          </a:p>
          <a:p>
            <a:pPr marL="28575">
              <a:lnSpc>
                <a:spcPct val="107000"/>
              </a:lnSpc>
              <a:spcAft>
                <a:spcPts val="800"/>
              </a:spcAft>
            </a:pPr>
            <a:endParaRPr lang="en-GB">
              <a:highlight>
                <a:srgbClr val="FDF2E7"/>
              </a:highlight>
              <a:latin typeface="Avenir Next LT Pro" panose="020B0504020202020204" pitchFamily="34" charset="0"/>
            </a:endParaRPr>
          </a:p>
          <a:p>
            <a:pPr marL="28575">
              <a:lnSpc>
                <a:spcPct val="107000"/>
              </a:lnSpc>
              <a:spcAft>
                <a:spcPts val="800"/>
              </a:spcAft>
            </a:pPr>
            <a:endParaRPr lang="en-GB" sz="1800">
              <a:highlight>
                <a:srgbClr val="FDF2E7"/>
              </a:highlight>
              <a:latin typeface="Avenir Next LT Pro" panose="020B0504020202020204" pitchFamily="34" charset="0"/>
            </a:endParaRPr>
          </a:p>
          <a:p>
            <a:pPr marL="28575">
              <a:lnSpc>
                <a:spcPct val="107000"/>
              </a:lnSpc>
              <a:spcAft>
                <a:spcPts val="800"/>
              </a:spcAft>
            </a:pPr>
            <a:endParaRPr lang="en-GB" sz="1800">
              <a:highlight>
                <a:srgbClr val="FDF2E7"/>
              </a:highlight>
              <a:latin typeface="Avenir Next LT Pro" panose="020B0504020202020204" pitchFamily="34" charset="0"/>
            </a:endParaRPr>
          </a:p>
        </p:txBody>
      </p:sp>
      <p:cxnSp>
        <p:nvCxnSpPr>
          <p:cNvPr id="10" name="Straight Connector 9">
            <a:extLst>
              <a:ext uri="{FF2B5EF4-FFF2-40B4-BE49-F238E27FC236}">
                <a16:creationId xmlns:a16="http://schemas.microsoft.com/office/drawing/2014/main" id="{33CECD27-A6F3-1B75-68B0-10F6E4743BC1}"/>
              </a:ext>
            </a:extLst>
          </p:cNvPr>
          <p:cNvCxnSpPr>
            <a:cxnSpLocks/>
          </p:cNvCxnSpPr>
          <p:nvPr/>
        </p:nvCxnSpPr>
        <p:spPr>
          <a:xfrm flipV="1">
            <a:off x="6591300" y="3933825"/>
            <a:ext cx="561975" cy="128588"/>
          </a:xfrm>
          <a:prstGeom prst="line">
            <a:avLst/>
          </a:prstGeom>
          <a:ln w="3175">
            <a:solidFill>
              <a:srgbClr val="DF704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987CB3F-4386-1A08-EE45-3EA9A9FC37CF}"/>
              </a:ext>
            </a:extLst>
          </p:cNvPr>
          <p:cNvCxnSpPr>
            <a:cxnSpLocks/>
          </p:cNvCxnSpPr>
          <p:nvPr/>
        </p:nvCxnSpPr>
        <p:spPr>
          <a:xfrm>
            <a:off x="7519988" y="3917156"/>
            <a:ext cx="573881" cy="631032"/>
          </a:xfrm>
          <a:prstGeom prst="line">
            <a:avLst/>
          </a:prstGeom>
          <a:ln w="3175">
            <a:solidFill>
              <a:srgbClr val="0072B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57535"/>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387824" y="620003"/>
            <a:ext cx="8184990" cy="412856"/>
          </a:xfrm>
        </p:spPr>
        <p:txBody>
          <a:bodyPr/>
          <a:lstStyle/>
          <a:p>
            <a:r>
              <a:rPr lang="en-US" cap="all"/>
              <a:t>Portfolios univariate correlations (democratic EM beta adjusted 2008-2023)</a:t>
            </a:r>
            <a:br>
              <a:rPr lang="en-US" cap="all"/>
            </a:br>
            <a:endParaRPr lang="fr-FR" cap="all"/>
          </a:p>
          <a:p>
            <a:endParaRPr lang="en-GB"/>
          </a:p>
        </p:txBody>
      </p:sp>
      <p:sp>
        <p:nvSpPr>
          <p:cNvPr id="4" name="TextBox 3">
            <a:extLst>
              <a:ext uri="{FF2B5EF4-FFF2-40B4-BE49-F238E27FC236}">
                <a16:creationId xmlns:a16="http://schemas.microsoft.com/office/drawing/2014/main" id="{CA9B198F-D8B5-3344-645E-76A4FA0F7653}"/>
              </a:ext>
            </a:extLst>
          </p:cNvPr>
          <p:cNvSpPr txBox="1"/>
          <p:nvPr/>
        </p:nvSpPr>
        <p:spPr>
          <a:xfrm>
            <a:off x="1233955" y="2377550"/>
            <a:ext cx="8089695" cy="975332"/>
          </a:xfrm>
          <a:prstGeom prst="rect">
            <a:avLst/>
          </a:prstGeom>
          <a:noFill/>
        </p:spPr>
        <p:txBody>
          <a:bodyPr wrap="square">
            <a:spAutoFit/>
          </a:bodyPr>
          <a:lstStyle/>
          <a:p>
            <a:pPr marL="28575" algn="just">
              <a:lnSpc>
                <a:spcPct val="107000"/>
              </a:lnSpc>
              <a:spcAft>
                <a:spcPts val="800"/>
              </a:spcAft>
            </a:pPr>
            <a:endParaRPr lang="en-GB" sz="1400">
              <a:latin typeface="Helvetica LT Std Light" pitchFamily="34" charset="0"/>
            </a:endParaRPr>
          </a:p>
          <a:p>
            <a:pPr marL="28575" algn="just">
              <a:lnSpc>
                <a:spcPct val="107000"/>
              </a:lnSpc>
              <a:spcAft>
                <a:spcPts val="800"/>
              </a:spcAft>
            </a:pPr>
            <a:endParaRPr lang="en-GB" sz="1400">
              <a:latin typeface="Helvetica LT Std Light" pitchFamily="34" charset="0"/>
            </a:endParaRPr>
          </a:p>
          <a:p>
            <a:pPr marL="28575" algn="just">
              <a:lnSpc>
                <a:spcPct val="107000"/>
              </a:lnSpc>
              <a:spcAft>
                <a:spcPts val="800"/>
              </a:spcAft>
            </a:pPr>
            <a:endParaRPr lang="en-GB" sz="1400">
              <a:latin typeface="Helvetica LT Std Light" pitchFamily="34" charset="0"/>
            </a:endParaRPr>
          </a:p>
        </p:txBody>
      </p:sp>
      <p:grpSp>
        <p:nvGrpSpPr>
          <p:cNvPr id="10" name="Group 9">
            <a:extLst>
              <a:ext uri="{FF2B5EF4-FFF2-40B4-BE49-F238E27FC236}">
                <a16:creationId xmlns:a16="http://schemas.microsoft.com/office/drawing/2014/main" id="{6F273D15-1C49-9B31-B45C-FA055B17193C}"/>
              </a:ext>
            </a:extLst>
          </p:cNvPr>
          <p:cNvGrpSpPr/>
          <p:nvPr/>
        </p:nvGrpSpPr>
        <p:grpSpPr>
          <a:xfrm>
            <a:off x="3730332" y="1324407"/>
            <a:ext cx="6317673" cy="4923993"/>
            <a:chOff x="5156587" y="1324407"/>
            <a:chExt cx="6317673" cy="4923993"/>
          </a:xfrm>
        </p:grpSpPr>
        <p:pic>
          <p:nvPicPr>
            <p:cNvPr id="9" name="Picture 8">
              <a:extLst>
                <a:ext uri="{FF2B5EF4-FFF2-40B4-BE49-F238E27FC236}">
                  <a16:creationId xmlns:a16="http://schemas.microsoft.com/office/drawing/2014/main" id="{B26B62EC-492C-9464-BDE9-9982F739648F}"/>
                </a:ext>
              </a:extLst>
            </p:cNvPr>
            <p:cNvPicPr>
              <a:picLocks noChangeAspect="1"/>
            </p:cNvPicPr>
            <p:nvPr/>
          </p:nvPicPr>
          <p:blipFill rotWithShape="1">
            <a:blip r:embed="rId2" r:link="rId3">
              <a:extLst>
                <a:ext uri="{28A0092B-C50C-407E-A947-70E740481C1C}">
                  <a14:useLocalDpi xmlns:a14="http://schemas.microsoft.com/office/drawing/2010/main" val="0"/>
                </a:ext>
              </a:extLst>
            </a:blip>
            <a:srcRect l="24407" r="10005"/>
            <a:stretch>
              <a:fillRect/>
            </a:stretch>
          </p:blipFill>
          <p:spPr>
            <a:xfrm>
              <a:off x="5156587" y="1324407"/>
              <a:ext cx="6317673" cy="4923993"/>
            </a:xfrm>
            <a:prstGeom prst="rect">
              <a:avLst/>
            </a:prstGeom>
          </p:spPr>
        </p:pic>
        <p:sp>
          <p:nvSpPr>
            <p:cNvPr id="2" name="TextBox 1">
              <a:extLst>
                <a:ext uri="{FF2B5EF4-FFF2-40B4-BE49-F238E27FC236}">
                  <a16:creationId xmlns:a16="http://schemas.microsoft.com/office/drawing/2014/main" id="{90EF3FDF-1B25-384E-75FA-5D26D824186F}"/>
                </a:ext>
              </a:extLst>
            </p:cNvPr>
            <p:cNvSpPr txBox="1"/>
            <p:nvPr/>
          </p:nvSpPr>
          <p:spPr>
            <a:xfrm>
              <a:off x="9304932" y="6032955"/>
              <a:ext cx="2043189" cy="215444"/>
            </a:xfrm>
            <a:prstGeom prst="rect">
              <a:avLst/>
            </a:prstGeom>
            <a:noFill/>
          </p:spPr>
          <p:txBody>
            <a:bodyPr wrap="square" rtlCol="0">
              <a:spAutoFit/>
            </a:bodyPr>
            <a:lstStyle/>
            <a:p>
              <a:r>
                <a:rPr lang="en-US" sz="800" i="1">
                  <a:latin typeface="Avenir Next LT Pro" panose="020B0504020202020204" pitchFamily="34" charset="0"/>
                </a:rPr>
                <a:t>Source: TOBAM</a:t>
              </a:r>
              <a:endParaRPr lang="en-GB" sz="800" i="1">
                <a:latin typeface="Avenir Next LT Pro" panose="020B0504020202020204" pitchFamily="34" charset="0"/>
              </a:endParaRPr>
            </a:p>
          </p:txBody>
        </p:sp>
      </p:grpSp>
      <p:sp>
        <p:nvSpPr>
          <p:cNvPr id="6" name="TextBox 5">
            <a:extLst>
              <a:ext uri="{FF2B5EF4-FFF2-40B4-BE49-F238E27FC236}">
                <a16:creationId xmlns:a16="http://schemas.microsoft.com/office/drawing/2014/main" id="{3E766037-73BF-308E-8AC8-480A989893C6}"/>
              </a:ext>
            </a:extLst>
          </p:cNvPr>
          <p:cNvSpPr txBox="1"/>
          <p:nvPr/>
        </p:nvSpPr>
        <p:spPr>
          <a:xfrm>
            <a:off x="231112" y="5551093"/>
            <a:ext cx="3830885" cy="1394613"/>
          </a:xfrm>
          <a:prstGeom prst="rect">
            <a:avLst/>
          </a:prstGeom>
          <a:noFill/>
        </p:spPr>
        <p:txBody>
          <a:bodyPr wrap="square">
            <a:spAutoFit/>
          </a:bodyPr>
          <a:lstStyle/>
          <a:p>
            <a:pPr marL="28575" algn="just">
              <a:lnSpc>
                <a:spcPct val="107000"/>
              </a:lnSpc>
              <a:spcAft>
                <a:spcPts val="800"/>
              </a:spcAft>
            </a:pPr>
            <a:r>
              <a:rPr lang="en-US" sz="1600">
                <a:latin typeface="Avenir Next LT Pro" panose="020B0504020202020204" pitchFamily="34" charset="0"/>
              </a:rPr>
              <a:t>Beyond weights, TOBAM LBRTY portfolio exhibits close to zero univariate exposures to autocratic countries, when considering their existing democratic exposures.</a:t>
            </a:r>
            <a:endParaRPr lang="en-GB" sz="1600">
              <a:latin typeface="Avenir Next LT Pro" panose="020B0504020202020204" pitchFamily="34" charset="0"/>
            </a:endParaRPr>
          </a:p>
        </p:txBody>
      </p:sp>
      <p:cxnSp>
        <p:nvCxnSpPr>
          <p:cNvPr id="7" name="Straight Connector 6">
            <a:extLst>
              <a:ext uri="{FF2B5EF4-FFF2-40B4-BE49-F238E27FC236}">
                <a16:creationId xmlns:a16="http://schemas.microsoft.com/office/drawing/2014/main" id="{5A594F23-F203-AF98-D69D-12F3CA8F9F50}"/>
              </a:ext>
            </a:extLst>
          </p:cNvPr>
          <p:cNvCxnSpPr>
            <a:cxnSpLocks/>
          </p:cNvCxnSpPr>
          <p:nvPr/>
        </p:nvCxnSpPr>
        <p:spPr>
          <a:xfrm flipH="1" flipV="1">
            <a:off x="6921500" y="3787775"/>
            <a:ext cx="96044" cy="219869"/>
          </a:xfrm>
          <a:prstGeom prst="line">
            <a:avLst/>
          </a:prstGeom>
          <a:ln w="6350">
            <a:solidFill>
              <a:srgbClr val="DF704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22103C4-DFE3-A1F6-9C76-96418ACC8B41}"/>
              </a:ext>
            </a:extLst>
          </p:cNvPr>
          <p:cNvCxnSpPr>
            <a:cxnSpLocks/>
          </p:cNvCxnSpPr>
          <p:nvPr/>
        </p:nvCxnSpPr>
        <p:spPr>
          <a:xfrm>
            <a:off x="7054850" y="3787775"/>
            <a:ext cx="1149350" cy="593725"/>
          </a:xfrm>
          <a:prstGeom prst="line">
            <a:avLst/>
          </a:prstGeom>
          <a:ln w="6350">
            <a:solidFill>
              <a:srgbClr val="0072BD"/>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EABA28F-4023-08E8-F1DB-660128A286D7}"/>
              </a:ext>
            </a:extLst>
          </p:cNvPr>
          <p:cNvCxnSpPr>
            <a:cxnSpLocks/>
          </p:cNvCxnSpPr>
          <p:nvPr/>
        </p:nvCxnSpPr>
        <p:spPr>
          <a:xfrm>
            <a:off x="6915944" y="3598069"/>
            <a:ext cx="138906" cy="188334"/>
          </a:xfrm>
          <a:prstGeom prst="line">
            <a:avLst/>
          </a:prstGeom>
          <a:ln w="6350">
            <a:solidFill>
              <a:srgbClr val="0072B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5D77C4-DCD0-B2C5-1880-634CC05CF361}"/>
              </a:ext>
            </a:extLst>
          </p:cNvPr>
          <p:cNvCxnSpPr>
            <a:cxnSpLocks/>
          </p:cNvCxnSpPr>
          <p:nvPr/>
        </p:nvCxnSpPr>
        <p:spPr>
          <a:xfrm>
            <a:off x="6803231" y="3638550"/>
            <a:ext cx="118269" cy="147853"/>
          </a:xfrm>
          <a:prstGeom prst="line">
            <a:avLst/>
          </a:prstGeom>
          <a:ln w="6350">
            <a:solidFill>
              <a:srgbClr val="DF70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860005"/>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450234" y="771504"/>
            <a:ext cx="8184990" cy="412856"/>
          </a:xfrm>
        </p:spPr>
        <p:txBody>
          <a:bodyPr/>
          <a:lstStyle/>
          <a:p>
            <a:r>
              <a:rPr lang="en-US" cap="all"/>
              <a:t>volatilities and tracking errors</a:t>
            </a:r>
            <a:endParaRPr lang="en-GB" cap="all"/>
          </a:p>
          <a:p>
            <a:r>
              <a:rPr kumimoji="0" lang="en-US" sz="1200" b="0" i="1" u="none" strike="noStrike" kern="1200" cap="all" spc="0" normalizeH="0" baseline="0" noProof="0">
                <a:ln>
                  <a:noFill/>
                </a:ln>
                <a:solidFill>
                  <a:srgbClr val="EE7D14"/>
                </a:solidFill>
                <a:effectLst/>
                <a:uLnTx/>
                <a:uFillTx/>
                <a:latin typeface="Avenir Next LT Pro" panose="020B0504020202020204" pitchFamily="34" charset="0"/>
                <a:ea typeface="MS PGothic" panose="020B0600070205080204" pitchFamily="34" charset="-128"/>
              </a:rPr>
              <a:t>World including </a:t>
            </a:r>
            <a:r>
              <a:rPr kumimoji="0" lang="en-US" sz="1200" b="0" i="1" u="none" strike="noStrike" kern="1200" cap="all" spc="0" normalizeH="0" baseline="0" noProof="0" err="1">
                <a:ln>
                  <a:noFill/>
                </a:ln>
                <a:solidFill>
                  <a:srgbClr val="EE7D14"/>
                </a:solidFill>
                <a:effectLst/>
                <a:uLnTx/>
                <a:uFillTx/>
                <a:latin typeface="Avenir Next LT Pro" panose="020B0504020202020204" pitchFamily="34" charset="0"/>
                <a:ea typeface="MS PGothic" panose="020B0600070205080204" pitchFamily="34" charset="-128"/>
              </a:rPr>
              <a:t>em</a:t>
            </a:r>
            <a:endParaRPr lang="en-GB"/>
          </a:p>
        </p:txBody>
      </p:sp>
      <p:sp>
        <p:nvSpPr>
          <p:cNvPr id="4" name="TextBox 3">
            <a:extLst>
              <a:ext uri="{FF2B5EF4-FFF2-40B4-BE49-F238E27FC236}">
                <a16:creationId xmlns:a16="http://schemas.microsoft.com/office/drawing/2014/main" id="{CA9B198F-D8B5-3344-645E-76A4FA0F7653}"/>
              </a:ext>
            </a:extLst>
          </p:cNvPr>
          <p:cNvSpPr txBox="1"/>
          <p:nvPr/>
        </p:nvSpPr>
        <p:spPr>
          <a:xfrm>
            <a:off x="1233955" y="2377550"/>
            <a:ext cx="8089695" cy="975332"/>
          </a:xfrm>
          <a:prstGeom prst="rect">
            <a:avLst/>
          </a:prstGeom>
          <a:noFill/>
        </p:spPr>
        <p:txBody>
          <a:bodyPr wrap="square">
            <a:spAutoFit/>
          </a:bodyPr>
          <a:lstStyle/>
          <a:p>
            <a:pPr marL="28575" algn="just">
              <a:lnSpc>
                <a:spcPct val="107000"/>
              </a:lnSpc>
              <a:spcAft>
                <a:spcPts val="800"/>
              </a:spcAft>
            </a:pPr>
            <a:endParaRPr lang="en-GB" sz="1400">
              <a:latin typeface="Helvetica LT Std Light" pitchFamily="34" charset="0"/>
            </a:endParaRPr>
          </a:p>
          <a:p>
            <a:pPr marL="28575" algn="just">
              <a:lnSpc>
                <a:spcPct val="107000"/>
              </a:lnSpc>
              <a:spcAft>
                <a:spcPts val="800"/>
              </a:spcAft>
            </a:pPr>
            <a:endParaRPr lang="en-GB" sz="1400">
              <a:latin typeface="Helvetica LT Std Light" pitchFamily="34" charset="0"/>
            </a:endParaRPr>
          </a:p>
          <a:p>
            <a:pPr marL="28575" algn="just">
              <a:lnSpc>
                <a:spcPct val="107000"/>
              </a:lnSpc>
              <a:spcAft>
                <a:spcPts val="800"/>
              </a:spcAft>
            </a:pPr>
            <a:endParaRPr lang="en-GB" sz="1400">
              <a:latin typeface="Helvetica LT Std Light" pitchFamily="34" charset="0"/>
            </a:endParaRPr>
          </a:p>
        </p:txBody>
      </p:sp>
      <p:grpSp>
        <p:nvGrpSpPr>
          <p:cNvPr id="6" name="Group 5">
            <a:extLst>
              <a:ext uri="{FF2B5EF4-FFF2-40B4-BE49-F238E27FC236}">
                <a16:creationId xmlns:a16="http://schemas.microsoft.com/office/drawing/2014/main" id="{EF81FC12-37A7-1C86-94B3-672B2DCB2789}"/>
              </a:ext>
            </a:extLst>
          </p:cNvPr>
          <p:cNvGrpSpPr/>
          <p:nvPr/>
        </p:nvGrpSpPr>
        <p:grpSpPr>
          <a:xfrm>
            <a:off x="410440" y="1753185"/>
            <a:ext cx="9525890" cy="5098189"/>
            <a:chOff x="410440" y="1753185"/>
            <a:chExt cx="9525890" cy="5098189"/>
          </a:xfrm>
        </p:grpSpPr>
        <p:pic>
          <p:nvPicPr>
            <p:cNvPr id="5" name="Picture 4">
              <a:extLst>
                <a:ext uri="{FF2B5EF4-FFF2-40B4-BE49-F238E27FC236}">
                  <a16:creationId xmlns:a16="http://schemas.microsoft.com/office/drawing/2014/main" id="{917E07E0-B6EC-8A3C-38D5-0695DDBFD4A6}"/>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410440" y="1753185"/>
              <a:ext cx="9115447" cy="4659672"/>
            </a:xfrm>
            <a:prstGeom prst="rect">
              <a:avLst/>
            </a:prstGeom>
          </p:spPr>
        </p:pic>
        <p:sp>
          <p:nvSpPr>
            <p:cNvPr id="2" name="TextBox 1">
              <a:extLst>
                <a:ext uri="{FF2B5EF4-FFF2-40B4-BE49-F238E27FC236}">
                  <a16:creationId xmlns:a16="http://schemas.microsoft.com/office/drawing/2014/main" id="{90EF3FDF-1B25-384E-75FA-5D26D824186F}"/>
                </a:ext>
              </a:extLst>
            </p:cNvPr>
            <p:cNvSpPr txBox="1"/>
            <p:nvPr/>
          </p:nvSpPr>
          <p:spPr>
            <a:xfrm>
              <a:off x="7971355" y="6635930"/>
              <a:ext cx="1964975" cy="215444"/>
            </a:xfrm>
            <a:prstGeom prst="rect">
              <a:avLst/>
            </a:prstGeom>
            <a:noFill/>
          </p:spPr>
          <p:txBody>
            <a:bodyPr wrap="square" rtlCol="0">
              <a:spAutoFit/>
            </a:bodyPr>
            <a:lstStyle/>
            <a:p>
              <a:r>
                <a:rPr lang="en-US" sz="800" i="1">
                  <a:latin typeface="Avenir Next LT Pro" panose="020B0504020202020204" pitchFamily="34" charset="0"/>
                </a:rPr>
                <a:t>Source: TOBAM</a:t>
              </a:r>
              <a:endParaRPr lang="en-GB" sz="800" i="1">
                <a:latin typeface="Avenir Next LT Pro" panose="020B0504020202020204" pitchFamily="34" charset="0"/>
              </a:endParaRPr>
            </a:p>
          </p:txBody>
        </p:sp>
      </p:grpSp>
    </p:spTree>
    <p:extLst>
      <p:ext uri="{BB962C8B-B14F-4D97-AF65-F5344CB8AC3E}">
        <p14:creationId xmlns:p14="http://schemas.microsoft.com/office/powerpoint/2010/main" val="3879719948"/>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75592-187B-F4C0-8DB8-00E3C10823CC}"/>
              </a:ext>
            </a:extLst>
          </p:cNvPr>
          <p:cNvSpPr>
            <a:spLocks noGrp="1"/>
          </p:cNvSpPr>
          <p:nvPr>
            <p:ph type="body" sz="quarter" idx="20"/>
          </p:nvPr>
        </p:nvSpPr>
        <p:spPr>
          <a:xfrm>
            <a:off x="428969" y="713430"/>
            <a:ext cx="8184990" cy="412856"/>
          </a:xfrm>
        </p:spPr>
        <p:txBody>
          <a:bodyPr/>
          <a:lstStyle/>
          <a:p>
            <a:r>
              <a:rPr lang="en-US" cap="all"/>
              <a:t>volatilities and tracking errors</a:t>
            </a:r>
          </a:p>
          <a:p>
            <a:r>
              <a:rPr kumimoji="0" lang="en-US" sz="1200" b="0" i="1" u="none" strike="noStrike" kern="1200" cap="all" spc="0" normalizeH="0" baseline="0" noProof="0">
                <a:ln>
                  <a:noFill/>
                </a:ln>
                <a:solidFill>
                  <a:srgbClr val="EE7D14"/>
                </a:solidFill>
                <a:effectLst/>
                <a:uLnTx/>
                <a:uFillTx/>
                <a:latin typeface="Avenir Next LT Pro" panose="020B0504020202020204" pitchFamily="34" charset="0"/>
                <a:ea typeface="MS PGothic" panose="020B0600070205080204" pitchFamily="34" charset="-128"/>
              </a:rPr>
              <a:t>EM</a:t>
            </a:r>
            <a:endParaRPr lang="en-GB" cap="all"/>
          </a:p>
          <a:p>
            <a:endParaRPr lang="en-GB" cap="all"/>
          </a:p>
          <a:p>
            <a:endParaRPr lang="en-GB"/>
          </a:p>
        </p:txBody>
      </p:sp>
      <p:sp>
        <p:nvSpPr>
          <p:cNvPr id="4" name="TextBox 3">
            <a:extLst>
              <a:ext uri="{FF2B5EF4-FFF2-40B4-BE49-F238E27FC236}">
                <a16:creationId xmlns:a16="http://schemas.microsoft.com/office/drawing/2014/main" id="{CA9B198F-D8B5-3344-645E-76A4FA0F7653}"/>
              </a:ext>
            </a:extLst>
          </p:cNvPr>
          <p:cNvSpPr txBox="1"/>
          <p:nvPr/>
        </p:nvSpPr>
        <p:spPr>
          <a:xfrm>
            <a:off x="1233955" y="2377550"/>
            <a:ext cx="8089695" cy="975332"/>
          </a:xfrm>
          <a:prstGeom prst="rect">
            <a:avLst/>
          </a:prstGeom>
          <a:noFill/>
        </p:spPr>
        <p:txBody>
          <a:bodyPr wrap="square">
            <a:spAutoFit/>
          </a:bodyPr>
          <a:lstStyle/>
          <a:p>
            <a:pPr marL="28575" algn="just">
              <a:lnSpc>
                <a:spcPct val="107000"/>
              </a:lnSpc>
              <a:spcAft>
                <a:spcPts val="800"/>
              </a:spcAft>
            </a:pPr>
            <a:endParaRPr lang="en-GB" sz="1400">
              <a:latin typeface="Helvetica LT Std Light" pitchFamily="34" charset="0"/>
            </a:endParaRPr>
          </a:p>
          <a:p>
            <a:pPr marL="28575" algn="just">
              <a:lnSpc>
                <a:spcPct val="107000"/>
              </a:lnSpc>
              <a:spcAft>
                <a:spcPts val="800"/>
              </a:spcAft>
            </a:pPr>
            <a:endParaRPr lang="en-GB" sz="1400">
              <a:latin typeface="Helvetica LT Std Light" pitchFamily="34" charset="0"/>
            </a:endParaRPr>
          </a:p>
          <a:p>
            <a:pPr marL="28575" algn="just">
              <a:lnSpc>
                <a:spcPct val="107000"/>
              </a:lnSpc>
              <a:spcAft>
                <a:spcPts val="800"/>
              </a:spcAft>
            </a:pPr>
            <a:endParaRPr lang="en-GB" sz="1400">
              <a:latin typeface="Helvetica LT Std Light" pitchFamily="34" charset="0"/>
            </a:endParaRPr>
          </a:p>
        </p:txBody>
      </p:sp>
      <p:grpSp>
        <p:nvGrpSpPr>
          <p:cNvPr id="6" name="Group 5">
            <a:extLst>
              <a:ext uri="{FF2B5EF4-FFF2-40B4-BE49-F238E27FC236}">
                <a16:creationId xmlns:a16="http://schemas.microsoft.com/office/drawing/2014/main" id="{EF81FC12-37A7-1C86-94B3-672B2DCB2789}"/>
              </a:ext>
            </a:extLst>
          </p:cNvPr>
          <p:cNvGrpSpPr/>
          <p:nvPr/>
        </p:nvGrpSpPr>
        <p:grpSpPr>
          <a:xfrm>
            <a:off x="410442" y="1753185"/>
            <a:ext cx="9525888" cy="5098189"/>
            <a:chOff x="410442" y="1753185"/>
            <a:chExt cx="9525888" cy="5098189"/>
          </a:xfrm>
        </p:grpSpPr>
        <p:pic>
          <p:nvPicPr>
            <p:cNvPr id="5" name="Picture 4">
              <a:extLst>
                <a:ext uri="{FF2B5EF4-FFF2-40B4-BE49-F238E27FC236}">
                  <a16:creationId xmlns:a16="http://schemas.microsoft.com/office/drawing/2014/main" id="{917E07E0-B6EC-8A3C-38D5-0695DDBFD4A6}"/>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410442" y="1753185"/>
              <a:ext cx="9115443" cy="4659671"/>
            </a:xfrm>
            <a:prstGeom prst="rect">
              <a:avLst/>
            </a:prstGeom>
          </p:spPr>
        </p:pic>
        <p:sp>
          <p:nvSpPr>
            <p:cNvPr id="2" name="TextBox 1">
              <a:extLst>
                <a:ext uri="{FF2B5EF4-FFF2-40B4-BE49-F238E27FC236}">
                  <a16:creationId xmlns:a16="http://schemas.microsoft.com/office/drawing/2014/main" id="{90EF3FDF-1B25-384E-75FA-5D26D824186F}"/>
                </a:ext>
              </a:extLst>
            </p:cNvPr>
            <p:cNvSpPr txBox="1"/>
            <p:nvPr/>
          </p:nvSpPr>
          <p:spPr>
            <a:xfrm>
              <a:off x="7971355" y="6635930"/>
              <a:ext cx="1964975" cy="215444"/>
            </a:xfrm>
            <a:prstGeom prst="rect">
              <a:avLst/>
            </a:prstGeom>
            <a:noFill/>
          </p:spPr>
          <p:txBody>
            <a:bodyPr wrap="square" rtlCol="0">
              <a:spAutoFit/>
            </a:bodyPr>
            <a:lstStyle/>
            <a:p>
              <a:r>
                <a:rPr lang="en-US" sz="800" i="1">
                  <a:latin typeface="Avenir Next LT Pro" panose="020B0504020202020204" pitchFamily="34" charset="0"/>
                </a:rPr>
                <a:t>Source: TOBAM</a:t>
              </a:r>
              <a:endParaRPr lang="en-GB" sz="800" i="1">
                <a:latin typeface="Avenir Next LT Pro" panose="020B0504020202020204" pitchFamily="34" charset="0"/>
              </a:endParaRPr>
            </a:p>
          </p:txBody>
        </p:sp>
      </p:grpSp>
    </p:spTree>
    <p:extLst>
      <p:ext uri="{BB962C8B-B14F-4D97-AF65-F5344CB8AC3E}">
        <p14:creationId xmlns:p14="http://schemas.microsoft.com/office/powerpoint/2010/main" val="254684758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C5D68-D870-82ED-7F36-9ECABDDDE03F}"/>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7C7225A-DEBA-6EAD-2EE9-044477C6683F}"/>
              </a:ext>
            </a:extLst>
          </p:cNvPr>
          <p:cNvSpPr>
            <a:spLocks noGrp="1"/>
          </p:cNvSpPr>
          <p:nvPr>
            <p:ph type="body" sz="quarter" idx="16"/>
          </p:nvPr>
        </p:nvSpPr>
        <p:spPr>
          <a:xfrm>
            <a:off x="412148" y="671072"/>
            <a:ext cx="8781279" cy="6797858"/>
          </a:xfrm>
        </p:spPr>
        <p:txBody>
          <a:bodyPr/>
          <a:lstStyle/>
          <a:p>
            <a:pPr marL="458055" indent="-458055">
              <a:lnSpc>
                <a:spcPct val="350000"/>
              </a:lnSpc>
              <a:buClr>
                <a:srgbClr val="F38B30"/>
              </a:buClr>
              <a:buSzPct val="350000"/>
            </a:pPr>
            <a:r>
              <a:rPr lang="en-GB" sz="1691" dirty="0"/>
              <a:t> </a:t>
            </a:r>
            <a:r>
              <a:rPr lang="en-GB" sz="1691" dirty="0">
                <a:sym typeface="Helvetica Neue Medium"/>
              </a:rPr>
              <a:t>Introduction to TOBAM and Anti-Benchmark</a:t>
            </a:r>
          </a:p>
          <a:p>
            <a:pPr marL="458055" indent="-458055">
              <a:lnSpc>
                <a:spcPct val="350000"/>
              </a:lnSpc>
              <a:buClr>
                <a:srgbClr val="34BE54"/>
              </a:buClr>
              <a:buSzPct val="350000"/>
            </a:pPr>
            <a:r>
              <a:rPr lang="fr-FR" sz="1691" b="1" dirty="0">
                <a:solidFill>
                  <a:srgbClr val="34BE54"/>
                </a:solidFill>
              </a:rPr>
              <a:t>TOBAM Product </a:t>
            </a:r>
            <a:r>
              <a:rPr lang="fr-FR" sz="1691" b="1" dirty="0" err="1">
                <a:solidFill>
                  <a:srgbClr val="34BE54"/>
                </a:solidFill>
              </a:rPr>
              <a:t>Offering</a:t>
            </a:r>
            <a:endParaRPr lang="fr-FR" sz="1691" b="1" dirty="0">
              <a:solidFill>
                <a:srgbClr val="34BE54"/>
              </a:solidFill>
            </a:endParaRPr>
          </a:p>
          <a:p>
            <a:pPr marL="458055" indent="-458055">
              <a:lnSpc>
                <a:spcPct val="350000"/>
              </a:lnSpc>
              <a:buClr>
                <a:srgbClr val="34BE54"/>
              </a:buClr>
              <a:buSzPct val="350000"/>
            </a:pPr>
            <a:endParaRPr lang="fr-FR" sz="1691" dirty="0"/>
          </a:p>
          <a:p>
            <a:pPr marL="458055" indent="-458055">
              <a:lnSpc>
                <a:spcPct val="350000"/>
              </a:lnSpc>
              <a:buClr>
                <a:srgbClr val="34BE54"/>
              </a:buClr>
              <a:buSzPct val="350000"/>
            </a:pPr>
            <a:endParaRPr lang="en-GB" sz="1691" dirty="0"/>
          </a:p>
          <a:p>
            <a:pPr marL="458055" indent="-458055">
              <a:lnSpc>
                <a:spcPct val="350000"/>
              </a:lnSpc>
              <a:buClr>
                <a:srgbClr val="4482F4"/>
              </a:buClr>
              <a:buSzPct val="350000"/>
            </a:pPr>
            <a:r>
              <a:rPr lang="en-GB" sz="1691" dirty="0"/>
              <a:t>Conclusion</a:t>
            </a:r>
          </a:p>
          <a:p>
            <a:pPr marL="458055" indent="-458055">
              <a:lnSpc>
                <a:spcPct val="350000"/>
              </a:lnSpc>
              <a:buClr>
                <a:srgbClr val="FF7005"/>
              </a:buClr>
              <a:buSzPct val="350000"/>
            </a:pPr>
            <a:r>
              <a:rPr lang="en-GB" sz="1691" dirty="0"/>
              <a:t> Appendix</a:t>
            </a:r>
          </a:p>
        </p:txBody>
      </p:sp>
      <p:sp>
        <p:nvSpPr>
          <p:cNvPr id="4" name="Footer Placeholder 4">
            <a:extLst>
              <a:ext uri="{FF2B5EF4-FFF2-40B4-BE49-F238E27FC236}">
                <a16:creationId xmlns:a16="http://schemas.microsoft.com/office/drawing/2014/main" id="{390CC81D-1840-D88D-3010-CC3CF4AB1206}"/>
              </a:ext>
            </a:extLst>
          </p:cNvPr>
          <p:cNvSpPr>
            <a:spLocks noGrp="1"/>
          </p:cNvSpPr>
          <p:nvPr>
            <p:ph type="ftr" sz="quarter" idx="4294967295"/>
          </p:nvPr>
        </p:nvSpPr>
        <p:spPr>
          <a:xfrm>
            <a:off x="412149" y="380644"/>
            <a:ext cx="4829934" cy="209190"/>
          </a:xfrm>
        </p:spPr>
        <p:txBody>
          <a:bodyPr/>
          <a:lstStyle/>
          <a:p>
            <a:pPr marL="0" marR="0" lvl="0" indent="0" algn="l" defTabSz="425428" rtl="0" eaLnBrk="1" fontAlgn="auto" latinLnBrk="0" hangingPunct="0">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venir Next LT Pro"/>
                <a:ea typeface="MS PGothic" panose="020B0600070205080204" pitchFamily="34" charset="-128"/>
                <a:cs typeface="+mn-cs"/>
              </a:rPr>
              <a:t> </a:t>
            </a:r>
          </a:p>
        </p:txBody>
      </p:sp>
      <p:sp>
        <p:nvSpPr>
          <p:cNvPr id="2" name="Rectangle 1">
            <a:extLst>
              <a:ext uri="{FF2B5EF4-FFF2-40B4-BE49-F238E27FC236}">
                <a16:creationId xmlns:a16="http://schemas.microsoft.com/office/drawing/2014/main" id="{10E4C62F-C78D-5E1E-32DC-C8AB748A33CE}"/>
              </a:ext>
            </a:extLst>
          </p:cNvPr>
          <p:cNvSpPr/>
          <p:nvPr/>
        </p:nvSpPr>
        <p:spPr>
          <a:xfrm>
            <a:off x="1928166" y="2885165"/>
            <a:ext cx="4352093" cy="1184836"/>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5901" tIns="42950" rIns="85901" bIns="42950" numCol="1" spcCol="0" rtlCol="0" fromWordArt="0" anchor="ctr" anchorCtr="0" forceAA="0" compatLnSpc="1">
            <a:prstTxWarp prst="textNoShape">
              <a:avLst/>
            </a:prstTxWarp>
            <a:noAutofit/>
          </a:bodyPr>
          <a:lstStyle/>
          <a:p>
            <a:pPr marL="285750" indent="-285750" defTabSz="481153" eaLnBrk="1" fontAlgn="auto" hangingPunct="1">
              <a:spcBef>
                <a:spcPts val="0"/>
              </a:spcBef>
              <a:spcAft>
                <a:spcPts val="0"/>
              </a:spcAft>
              <a:buClr>
                <a:srgbClr val="34BE54"/>
              </a:buClr>
              <a:buFont typeface="Arial" panose="020B0604020202020204" pitchFamily="34" charset="0"/>
              <a:buChar char="•"/>
              <a:defRPr/>
            </a:pPr>
            <a:r>
              <a:rPr lang="en-GB" sz="1503" b="1" dirty="0">
                <a:solidFill>
                  <a:srgbClr val="34BE54"/>
                </a:solidFill>
                <a:latin typeface="Avenir Next LT Pro"/>
              </a:rPr>
              <a:t>2006: Maximum Diversification® </a:t>
            </a:r>
          </a:p>
          <a:p>
            <a:pPr defTabSz="481153" eaLnBrk="1" fontAlgn="auto" hangingPunct="1">
              <a:spcBef>
                <a:spcPts val="0"/>
              </a:spcBef>
              <a:spcAft>
                <a:spcPts val="0"/>
              </a:spcAft>
              <a:buClr>
                <a:srgbClr val="34BE54"/>
              </a:buClr>
              <a:defRPr/>
            </a:pPr>
            <a:endParaRPr lang="en-GB" sz="1503" dirty="0">
              <a:solidFill>
                <a:srgbClr val="000000"/>
              </a:solidFill>
              <a:latin typeface="Avenir Next LT Pro"/>
            </a:endParaRPr>
          </a:p>
          <a:p>
            <a:pPr marL="285750" indent="-285750" defTabSz="481153" eaLnBrk="1" fontAlgn="auto" hangingPunct="1">
              <a:spcBef>
                <a:spcPts val="0"/>
              </a:spcBef>
              <a:spcAft>
                <a:spcPts val="0"/>
              </a:spcAft>
              <a:buClr>
                <a:srgbClr val="34BE54"/>
              </a:buClr>
              <a:buFont typeface="Arial" panose="020B0604020202020204" pitchFamily="34" charset="0"/>
              <a:buChar char="•"/>
              <a:defRPr/>
            </a:pPr>
            <a:r>
              <a:rPr lang="en-GB" sz="1503" dirty="0">
                <a:solidFill>
                  <a:srgbClr val="000000"/>
                </a:solidFill>
                <a:latin typeface="Avenir Next LT Pro"/>
              </a:rPr>
              <a:t>2017: CRYPTOBAM®</a:t>
            </a:r>
          </a:p>
          <a:p>
            <a:pPr marL="285750" indent="-285750" defTabSz="481153" eaLnBrk="1" fontAlgn="auto" hangingPunct="1">
              <a:spcBef>
                <a:spcPts val="0"/>
              </a:spcBef>
              <a:spcAft>
                <a:spcPts val="0"/>
              </a:spcAft>
              <a:buClr>
                <a:srgbClr val="34BE54"/>
              </a:buClr>
              <a:buFont typeface="Arial" panose="020B0604020202020204" pitchFamily="34" charset="0"/>
              <a:buChar char="•"/>
              <a:defRPr/>
            </a:pPr>
            <a:endParaRPr lang="en-GB" sz="1503" dirty="0">
              <a:solidFill>
                <a:srgbClr val="000000"/>
              </a:solidFill>
              <a:latin typeface="Avenir Next LT Pro"/>
            </a:endParaRPr>
          </a:p>
          <a:p>
            <a:pPr marL="285750" indent="-285750" defTabSz="481153" eaLnBrk="1" fontAlgn="auto" hangingPunct="1">
              <a:spcBef>
                <a:spcPts val="0"/>
              </a:spcBef>
              <a:spcAft>
                <a:spcPts val="0"/>
              </a:spcAft>
              <a:buClr>
                <a:srgbClr val="34BE54"/>
              </a:buClr>
              <a:buFont typeface="Arial" panose="020B0604020202020204" pitchFamily="34" charset="0"/>
              <a:buChar char="•"/>
              <a:defRPr/>
            </a:pPr>
            <a:r>
              <a:rPr lang="en-GB" sz="1503" dirty="0">
                <a:solidFill>
                  <a:srgbClr val="000000"/>
                </a:solidFill>
                <a:latin typeface="Avenir Next LT Pro"/>
              </a:rPr>
              <a:t>2023: LBRTY®</a:t>
            </a:r>
          </a:p>
        </p:txBody>
      </p:sp>
    </p:spTree>
    <p:extLst>
      <p:ext uri="{BB962C8B-B14F-4D97-AF65-F5344CB8AC3E}">
        <p14:creationId xmlns:p14="http://schemas.microsoft.com/office/powerpoint/2010/main" val="3381178066"/>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CA3781-7A98-E11A-98FD-D397F43EA80F}"/>
              </a:ext>
            </a:extLst>
          </p:cNvPr>
          <p:cNvSpPr>
            <a:spLocks noGrp="1"/>
          </p:cNvSpPr>
          <p:nvPr>
            <p:ph type="sldNum" sz="quarter" idx="12"/>
          </p:nvPr>
        </p:nvSpPr>
        <p:spPr/>
        <p:txBody>
          <a:bodyPr/>
          <a:lstStyle/>
          <a:p>
            <a:pPr defTabSz="332943"/>
            <a:fld id="{355F9927-066A-4E42-B902-7FE3DF2732F9}" type="slidenum">
              <a:rPr lang="en-US" smtClean="0"/>
              <a:pPr defTabSz="332943"/>
              <a:t>90</a:t>
            </a:fld>
            <a:endParaRPr lang="en-US"/>
          </a:p>
        </p:txBody>
      </p:sp>
    </p:spTree>
    <p:extLst>
      <p:ext uri="{BB962C8B-B14F-4D97-AF65-F5344CB8AC3E}">
        <p14:creationId xmlns:p14="http://schemas.microsoft.com/office/powerpoint/2010/main" val="41523751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5BC3A9-D4BB-4EA8-B805-A9AEC43F5FD0}"/>
              </a:ext>
            </a:extLst>
          </p:cNvPr>
          <p:cNvSpPr>
            <a:spLocks noGrp="1"/>
          </p:cNvSpPr>
          <p:nvPr>
            <p:ph type="title"/>
          </p:nvPr>
        </p:nvSpPr>
        <p:spPr>
          <a:xfrm>
            <a:off x="450235" y="857788"/>
            <a:ext cx="7742240" cy="377230"/>
          </a:xfrm>
        </p:spPr>
        <p:txBody>
          <a:bodyPr/>
          <a:lstStyle/>
          <a:p>
            <a:r>
              <a:rPr lang="fr-FR"/>
              <a:t>DISCLAIMER</a:t>
            </a:r>
            <a:endParaRPr lang="en-GB"/>
          </a:p>
        </p:txBody>
      </p:sp>
      <p:sp>
        <p:nvSpPr>
          <p:cNvPr id="7" name="Rectangle 3">
            <a:extLst>
              <a:ext uri="{FF2B5EF4-FFF2-40B4-BE49-F238E27FC236}">
                <a16:creationId xmlns:a16="http://schemas.microsoft.com/office/drawing/2014/main" id="{3AAB610C-B23F-429D-A4BB-DC69FED48F20}"/>
              </a:ext>
            </a:extLst>
          </p:cNvPr>
          <p:cNvSpPr txBox="1">
            <a:spLocks noGrp="1" noChangeArrowheads="1"/>
          </p:cNvSpPr>
          <p:nvPr>
            <p:ph sz="quarter" idx="14"/>
            <p:custDataLst>
              <p:tags r:id="rId1"/>
            </p:custDataLst>
          </p:nvPr>
        </p:nvSpPr>
        <p:spPr>
          <a:xfrm>
            <a:off x="450233" y="1268732"/>
            <a:ext cx="9143647" cy="2689952"/>
          </a:xfrm>
          <a:prstGeom prst="rect">
            <a:avLst/>
          </a:prstGeom>
        </p:spPr>
        <p:txBody>
          <a:bodyPr vert="horz" lIns="66439" tIns="33218" rIns="66439" bIns="33218" rtlCol="0" anchor="t">
            <a:noAutofit/>
          </a:bodyPr>
          <a:lstStyle/>
          <a:p>
            <a:pPr algn="just" eaLnBrk="1" hangingPunct="1"/>
            <a:r>
              <a:rPr lang="en-GB" sz="728">
                <a:solidFill>
                  <a:srgbClr val="000000"/>
                </a:solidFill>
              </a:rPr>
              <a:t>This material is solely for the attention of institutional, professional, qualified or sophisticated investors and distributors. It is not to be distributed to the general public, private customers or retail investors in any jurisdiction whatsoever. This document is intended only for the person to whom it has been delivered. </a:t>
            </a:r>
          </a:p>
          <a:p>
            <a:pPr algn="just" eaLnBrk="1" hangingPunct="1"/>
            <a:endParaRPr lang="en-GB" sz="728">
              <a:solidFill>
                <a:srgbClr val="000000"/>
              </a:solidFill>
            </a:endParaRPr>
          </a:p>
          <a:p>
            <a:pPr algn="just" eaLnBrk="1" hangingPunct="1"/>
            <a:r>
              <a:rPr lang="en-GB" sz="728">
                <a:solidFill>
                  <a:srgbClr val="000000"/>
                </a:solidFill>
              </a:rPr>
              <a:t>Funds and/or SICAV specific information may have been provided for information solely to illustrate TOBAM’s expertise in the strategy. Funds or the SICAV that might be mentioned in this document may not be eligible for sale in some states or countries and they may not be suitable for all types of investors. In particular, TOBAM funds are not registered for sale in the US, and this document is not an offer for sale of funds to US persons (as such term is used in Regulation S promulgated under the 1933 Act). This material is provided for information purposes only and does not constitute a recommendation, solicitation, offer, advice or invitation to purchase or sell any fund, SICAV or sub-fund or to enter in any transaction and should in no case be interpreted as such, nor shall it or the fact of its distribution form the basis of, or be relied on in connection with, any contract for the same.</a:t>
            </a:r>
          </a:p>
          <a:p>
            <a:pPr algn="just" eaLnBrk="1" hangingPunct="1"/>
            <a:endParaRPr lang="en-GB" sz="728">
              <a:solidFill>
                <a:srgbClr val="000000"/>
              </a:solidFill>
            </a:endParaRPr>
          </a:p>
          <a:p>
            <a:pPr algn="just" eaLnBrk="1" hangingPunct="1"/>
            <a:r>
              <a:rPr lang="en-GB" sz="728">
                <a:solidFill>
                  <a:srgbClr val="000000"/>
                </a:solidFill>
              </a:rPr>
              <a:t>The information provided in this presentation relates to strategies managed by TOBAM, a French investment adviser registered with the U.S. Securities and Exchange Commission (SEC) under the U.S. Investment Advisers Act of 1940 and the </a:t>
            </a:r>
            <a:r>
              <a:rPr lang="en-GB" sz="728" err="1">
                <a:solidFill>
                  <a:srgbClr val="000000"/>
                </a:solidFill>
              </a:rPr>
              <a:t>Autorité</a:t>
            </a:r>
            <a:r>
              <a:rPr lang="en-GB" sz="728">
                <a:solidFill>
                  <a:srgbClr val="000000"/>
                </a:solidFill>
              </a:rPr>
              <a:t> des </a:t>
            </a:r>
            <a:r>
              <a:rPr lang="en-GB" sz="728" err="1">
                <a:solidFill>
                  <a:srgbClr val="000000"/>
                </a:solidFill>
              </a:rPr>
              <a:t>Marchés</a:t>
            </a:r>
            <a:r>
              <a:rPr lang="en-GB" sz="728">
                <a:solidFill>
                  <a:srgbClr val="000000"/>
                </a:solidFill>
              </a:rPr>
              <a:t> Financiers (AMF) and having its head office located at 24-26 avenue des Champs </a:t>
            </a:r>
            <a:r>
              <a:rPr lang="en-GB" sz="728" err="1">
                <a:solidFill>
                  <a:srgbClr val="000000"/>
                </a:solidFill>
              </a:rPr>
              <a:t>Elysées</a:t>
            </a:r>
            <a:r>
              <a:rPr lang="en-GB" sz="728">
                <a:solidFill>
                  <a:srgbClr val="000000"/>
                </a:solidFill>
              </a:rPr>
              <a:t>, 75008 Paris, France. TOBAM’s Form ADV is available free of charge upon request. In Canada, TOBAM is acting under the assumed name “TOBAM SAS Inc.” in Alberta and “TOBAM Société par Actions </a:t>
            </a:r>
            <a:r>
              <a:rPr lang="en-GB" sz="728" err="1">
                <a:solidFill>
                  <a:srgbClr val="000000"/>
                </a:solidFill>
              </a:rPr>
              <a:t>Simplifiée</a:t>
            </a:r>
            <a:r>
              <a:rPr lang="en-GB" sz="728">
                <a:solidFill>
                  <a:srgbClr val="000000"/>
                </a:solidFill>
              </a:rPr>
              <a:t>” in Québec.</a:t>
            </a:r>
          </a:p>
          <a:p>
            <a:pPr algn="just" eaLnBrk="1" hangingPunct="1"/>
            <a:endParaRPr lang="en-GB" sz="728">
              <a:solidFill>
                <a:srgbClr val="000000"/>
              </a:solidFill>
            </a:endParaRPr>
          </a:p>
          <a:p>
            <a:r>
              <a:rPr lang="en-GB" sz="728"/>
              <a:t>All rights in the TOBAM Maximum Diversification Index Series vest in TOBAM. The use of TOBAM Maximum Diversification Index Series to create financial products requires a license granted by TOBAM. The information shall not be used to verify or correct other data, to create indices, risk models, or analytics, or in connection with issuing, offering, sponsoring, managing or marketing any securities, portfolios, financial products or other investment vehicles without TOBAM’s prior consent.</a:t>
            </a:r>
            <a:endParaRPr lang="en-GB" sz="728">
              <a:solidFill>
                <a:srgbClr val="000000"/>
              </a:solidFill>
            </a:endParaRPr>
          </a:p>
          <a:p>
            <a:pPr algn="just" eaLnBrk="1" hangingPunct="1"/>
            <a:endParaRPr lang="en-GB" sz="728">
              <a:solidFill>
                <a:srgbClr val="000000"/>
              </a:solidFill>
            </a:endParaRPr>
          </a:p>
          <a:p>
            <a:pPr algn="just" eaLnBrk="1" hangingPunct="1"/>
            <a:r>
              <a:rPr lang="en-GB" sz="728">
                <a:solidFill>
                  <a:srgbClr val="000000"/>
                </a:solidFill>
              </a:rPr>
              <a:t>Investment involves risk. All investors should seek the advice of their legal and/or tax counsel or their financial advisor prior to any investment decision in order to determine its suitability. The value and income produced by a strategy may be adversely affected by exchange rates, interest rates, or other factors so that an investor may get back less than he or she invested. </a:t>
            </a:r>
          </a:p>
          <a:p>
            <a:pPr algn="just" eaLnBrk="1" hangingPunct="1"/>
            <a:endParaRPr lang="en-GB" sz="728">
              <a:solidFill>
                <a:srgbClr val="000000"/>
              </a:solidFill>
            </a:endParaRPr>
          </a:p>
          <a:p>
            <a:pPr algn="just" eaLnBrk="1" hangingPunct="1"/>
            <a:r>
              <a:rPr lang="en-GB" sz="728">
                <a:solidFill>
                  <a:srgbClr val="000000"/>
                </a:solidFill>
              </a:rPr>
              <a:t>Past performance and simulations based on thereon are not indicative of future results nor are they reliable indicators of future performance. Any performance objective is solely intended to express an objective or target for a return on your investment and represents a forward-looking statement. It does not represent and should not be construed as a guarantee, promise or assurance of a specific return on your investment. Actual returns may differ materially from the performance objective, and there are no guarantees that you will achieve such returns. Back tests do not represent the results of an actual portfolio, and TOBAM does not guarantee the accuracy of supporting data. The constraints and fees applicable to an actual portfolio would affect results achieved. </a:t>
            </a:r>
          </a:p>
          <a:p>
            <a:pPr algn="just" eaLnBrk="1" hangingPunct="1"/>
            <a:endParaRPr lang="en-GB" sz="728">
              <a:solidFill>
                <a:srgbClr val="000000"/>
              </a:solidFill>
            </a:endParaRPr>
          </a:p>
          <a:p>
            <a:pPr algn="just" eaLnBrk="1" hangingPunct="1"/>
            <a:r>
              <a:rPr lang="en-GB" sz="728">
                <a:solidFill>
                  <a:srgbClr val="000000"/>
                </a:solidFill>
              </a:rPr>
              <a:t>This material, including back tests, is based on sources that TOBAM considers to be reliable as of the date shown, but TOBAM does not warrant the completeness or accuracy of any data, information, opinions or results. TOBAM has continued and will continue its research efforts amending the investment process from time to time accordingly. TOBAM reserves the right of revision or change without notice, of the universe, data, models, strategy and opinions. TOBAM accepts no liability whatsoever, whether direct or indirect, that may arise from the use of information contained in this material. TOBAM can in no way be held responsible for any decision or investment made on the basis of information contained in this material. The allocations and weightings, as well as the views, strategies, universes, data, models and opinions of the investment team, are as of the date shown and are subject to change. </a:t>
            </a:r>
          </a:p>
          <a:p>
            <a:pPr algn="just" eaLnBrk="1" hangingPunct="1"/>
            <a:endParaRPr lang="en-GB" sz="728">
              <a:solidFill>
                <a:srgbClr val="000000"/>
              </a:solidFill>
            </a:endParaRPr>
          </a:p>
          <a:p>
            <a:pPr algn="just" eaLnBrk="1" hangingPunct="1"/>
            <a:r>
              <a:rPr lang="en-GB" sz="728">
                <a:solidFill>
                  <a:srgbClr val="000000"/>
                </a:solidFill>
              </a:rPr>
              <a:t>This document and the information herein is disclosed to you on a confidential basis and shall not be reproduced, modified, translated or distributed without the express written permission of TOBAM or TOBAM NORTH AMERICA and to the extent that it is passed on, care must be taken to ensure that any reproduction is in a form which accurately reflects the information presented here. This information could be presented by TOBAM NORTH AMERICA, a wholly-owned subsidiary of the TOBAM group of companies that is authorized to present the investment strategies of TOBAM, subject to TOBAM's supervision, but is not authorized to provide investment advice.</a:t>
            </a:r>
          </a:p>
          <a:p>
            <a:pPr algn="just" eaLnBrk="1" hangingPunct="1"/>
            <a:endParaRPr lang="en-GB" sz="728">
              <a:solidFill>
                <a:srgbClr val="000000"/>
              </a:solidFill>
            </a:endParaRPr>
          </a:p>
          <a:p>
            <a:pPr algn="just" eaLnBrk="1" hangingPunct="1"/>
            <a:r>
              <a:rPr lang="en-GB" sz="728">
                <a:solidFill>
                  <a:srgbClr val="000000"/>
                </a:solidFill>
              </a:rPr>
              <a:t>Copyrights: All text, graphics, interfaces, logos and artwork, including but not limited to the design, structure, selection, coordination, expression, "look and feel" and arrangement contained in this presentation, are owned by TOBAM and are protected by copyright and various other intellectual property rights and unfair competition laws. Trademarks: "TOBAM," "</a:t>
            </a:r>
            <a:r>
              <a:rPr lang="en-GB" sz="728" err="1">
                <a:solidFill>
                  <a:srgbClr val="000000"/>
                </a:solidFill>
              </a:rPr>
              <a:t>MaxDiv</a:t>
            </a:r>
            <a:r>
              <a:rPr lang="en-GB" sz="728">
                <a:solidFill>
                  <a:srgbClr val="000000"/>
                </a:solidFill>
              </a:rPr>
              <a:t>," "Maximum Diversification," "Diversification Ratio,” “Most Diversified Portfolio,” “Most Diversified Portfolios,” “MDP” and "Anti-Benchmark" are registered trademarks. The absence of a product or service name from this list does not constitute a waiver of TOBAM trademark or other intellectual property rights concerning that name. Patents: The Anti-Benchmark, </a:t>
            </a:r>
            <a:r>
              <a:rPr lang="en-GB" sz="728" err="1">
                <a:solidFill>
                  <a:srgbClr val="000000"/>
                </a:solidFill>
              </a:rPr>
              <a:t>MaxDiv</a:t>
            </a:r>
            <a:r>
              <a:rPr lang="en-GB" sz="728">
                <a:solidFill>
                  <a:srgbClr val="000000"/>
                </a:solidFill>
              </a:rPr>
              <a:t> and Maximum Diversification strategies, methods and systems for selecting and managing a portfolio of securities, processes and products are patented or patent pending. Knowledge, processes and strategies: The Anti-Benchmark, </a:t>
            </a:r>
            <a:r>
              <a:rPr lang="en-GB" sz="728" err="1">
                <a:solidFill>
                  <a:srgbClr val="000000"/>
                </a:solidFill>
              </a:rPr>
              <a:t>MaxDiv</a:t>
            </a:r>
            <a:r>
              <a:rPr lang="en-GB" sz="728">
                <a:solidFill>
                  <a:srgbClr val="000000"/>
                </a:solidFill>
              </a:rPr>
              <a:t> and Maximum Diversification strategies, methods and systems for selecting and managing a portfolio of securities, processes and products are protected under unfair competition, passing-off and misappropriation laws. Terms of use: TOBAM owns all rights to, title to and interest in TOBAM products and services, marketing and promotional materials, trademarks and Patents, including without limitation all associated Intellectual Property Rights. Any use of the intellectual property, knowledge, processes and strategies of TOBAM for any purpose and under any form (known and/or unknown) in direct or indirect relation with financial products including but not limited to certificates, indices, notes, bonds, OTC options, warrants, mutual funds, ETFs and insurance policies (</a:t>
            </a:r>
            <a:r>
              <a:rPr lang="en-GB" sz="728" err="1">
                <a:solidFill>
                  <a:srgbClr val="000000"/>
                </a:solidFill>
              </a:rPr>
              <a:t>i</a:t>
            </a:r>
            <a:r>
              <a:rPr lang="en-GB" sz="728">
                <a:solidFill>
                  <a:srgbClr val="000000"/>
                </a:solidFill>
              </a:rPr>
              <a:t>) is strictly prohibited without TOBAM’s prior written consent and (ii) requires a license. </a:t>
            </a:r>
            <a:r>
              <a:rPr lang="en-US" sz="728">
                <a:solidFill>
                  <a:srgbClr val="000000"/>
                </a:solidFill>
              </a:rPr>
              <a:t>AF,JD, YC (VL) – 29/03/24</a:t>
            </a:r>
          </a:p>
          <a:p>
            <a:pPr algn="just" eaLnBrk="1" hangingPunct="1"/>
            <a:endParaRPr lang="en-US" sz="728">
              <a:solidFill>
                <a:srgbClr val="000000"/>
              </a:solidFill>
            </a:endParaRPr>
          </a:p>
        </p:txBody>
      </p:sp>
      <p:sp>
        <p:nvSpPr>
          <p:cNvPr id="6" name="Espace réservé du numéro de diapositive 5">
            <a:extLst>
              <a:ext uri="{FF2B5EF4-FFF2-40B4-BE49-F238E27FC236}">
                <a16:creationId xmlns:a16="http://schemas.microsoft.com/office/drawing/2014/main" id="{14E503AB-1409-4354-A729-E43D5F60A876}"/>
              </a:ext>
            </a:extLst>
          </p:cNvPr>
          <p:cNvSpPr>
            <a:spLocks noGrp="1"/>
          </p:cNvSpPr>
          <p:nvPr>
            <p:ph type="sldNum" sz="quarter" idx="12"/>
          </p:nvPr>
        </p:nvSpPr>
        <p:spPr/>
        <p:txBody>
          <a:bodyPr/>
          <a:lstStyle/>
          <a:p>
            <a:pPr defTabSz="332943" eaLnBrk="1" fontAlgn="auto" hangingPunct="1">
              <a:spcBef>
                <a:spcPts val="0"/>
              </a:spcBef>
              <a:spcAft>
                <a:spcPts val="0"/>
              </a:spcAft>
            </a:pPr>
            <a:fld id="{355F9927-066A-4E42-B902-7FE3DF2732F9}" type="slidenum">
              <a:rPr lang="en-US"/>
              <a:pPr defTabSz="332943" eaLnBrk="1" fontAlgn="auto" hangingPunct="1">
                <a:spcBef>
                  <a:spcPts val="0"/>
                </a:spcBef>
                <a:spcAft>
                  <a:spcPts val="0"/>
                </a:spcAft>
              </a:pPr>
              <a:t>91</a:t>
            </a:fld>
            <a:endParaRPr lang="en-US"/>
          </a:p>
        </p:txBody>
      </p:sp>
    </p:spTree>
    <p:extLst>
      <p:ext uri="{BB962C8B-B14F-4D97-AF65-F5344CB8AC3E}">
        <p14:creationId xmlns:p14="http://schemas.microsoft.com/office/powerpoint/2010/main" val="16950877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UPSLIDESLIDELIBITEMNAME" val="ANTI-BENCHMARK®MULTI-ASSET"/>
  <p:tag name="UPSLIDESLIDELIBITEMLASTCREATOR" val="jvincent"/>
  <p:tag name="UPSLIDESLIDELIBITEMEDITIONDATE" val="637850362884557887"/>
  <p:tag name="UPSLIDESLIDELIBITEMINSERTIONID" val="3bef6ed9-d295-4ce9-99e8-ad58a4ba2041"/>
  <p:tag name="UPSLIDESLIDELIBRARYITEMPARTINDEX" val="4"/>
  <p:tag name="UPSLIDESLIDELIBRARYITEMID" val="9c37609e-eeda-4388-a5fa-a8581cc4d2a7"/>
  <p:tag name="UPSLIDESTOREDSLIDELOCATION" val="https://tobamgroup.sharepoint.com/sites/UpSlide-Library/Library/2022 Q1 presentations/TOBAM AB Multi-Asset with performance USD - Q1 2022.pptlib"/>
  <p:tag name="UPSLIDEINDIVIDUALSLIDE" val="False"/>
</p:tagLst>
</file>

<file path=ppt/tags/tag2.xml><?xml version="1.0" encoding="utf-8"?>
<p:tagLst xmlns:a="http://schemas.openxmlformats.org/drawingml/2006/main" xmlns:r="http://schemas.openxmlformats.org/officeDocument/2006/relationships" xmlns:p="http://schemas.openxmlformats.org/presentationml/2006/main">
  <p:tag name="UPSLIDESLIDELIBITEMNAME" val="ANTI-BENCHMARK®MULTI-ASSET"/>
  <p:tag name="UPSLIDESLIDELIBITEMLASTCREATOR" val="jvincent"/>
  <p:tag name="UPSLIDESLIDELIBITEMEDITIONDATE" val="637850362884557887"/>
  <p:tag name="UPSLIDESLIDELIBITEMINSERTIONID" val="3bef6ed9-d295-4ce9-99e8-ad58a4ba2041"/>
  <p:tag name="UPSLIDESLIDELIBRARYITEMPARTINDEX" val="5"/>
  <p:tag name="UPSLIDESLIDELIBRARYITEMID" val="9c37609e-eeda-4388-a5fa-a8581cc4d2a7"/>
  <p:tag name="UPSLIDESTOREDSLIDELOCATION" val="https://tobamgroup.sharepoint.com/sites/UpSlide-Library/Library/2022 Q1 presentations/TOBAM AB Multi-Asset with performance USD - Q1 2022.pptlib"/>
  <p:tag name="UPSLIDEINDIVIDUALSLIDE" val="False"/>
</p:tagLst>
</file>

<file path=ppt/tags/tag3.xml><?xml version="1.0" encoding="utf-8"?>
<p:tagLst xmlns:a="http://schemas.openxmlformats.org/drawingml/2006/main" xmlns:r="http://schemas.openxmlformats.org/officeDocument/2006/relationships" xmlns:p="http://schemas.openxmlformats.org/presentationml/2006/main">
  <p:tag name="UPSLIDESLIDELIBITEMNAME" val="ANTI-BENCHMARK®MULTI-ASSET"/>
  <p:tag name="UPSLIDESLIDELIBITEMLASTCREATOR" val="jvincent"/>
  <p:tag name="UPSLIDESLIDELIBITEMEDITIONDATE" val="637850362884557887"/>
  <p:tag name="UPSLIDESLIDELIBITEMINSERTIONID" val="3bef6ed9-d295-4ce9-99e8-ad58a4ba2041"/>
  <p:tag name="UPSLIDESLIDELIBRARYITEMPARTINDEX" val="6"/>
  <p:tag name="UPSLIDESLIDELIBRARYITEMID" val="9c37609e-eeda-4388-a5fa-a8581cc4d2a7"/>
  <p:tag name="UPSLIDESTOREDSLIDELOCATION" val="https://tobamgroup.sharepoint.com/sites/UpSlide-Library/Library/2022 Q1 presentations/TOBAM AB Multi-Asset with performance USD - Q1 2022.pptlib"/>
  <p:tag name="UPSLIDEINDIVIDUALSLIDE" val="False"/>
</p:tagLst>
</file>

<file path=ppt/tags/tag4.xml><?xml version="1.0" encoding="utf-8"?>
<p:tagLst xmlns:a="http://schemas.openxmlformats.org/drawingml/2006/main" xmlns:r="http://schemas.openxmlformats.org/officeDocument/2006/relationships" xmlns:p="http://schemas.openxmlformats.org/presentationml/2006/main">
  <p:tag name="ENAME" val="NOTMANAGED"/>
  <p:tag name="IGNOREFONTNONCOMPLIANCE" val="0"/>
  <p:tag name="FONTNAME" val="Times New Roman"/>
  <p:tag name="FONTSIZE" val="14"/>
  <p:tag name="FONTBOLD" val="0"/>
  <p:tag name="FONTITALIC" val="0"/>
  <p:tag name="FONTULINE" val="0"/>
  <p:tag name="FONTSHADOW" val="0"/>
  <p:tag name="FONTALIGNMENT" val="1"/>
  <p:tag name="FONTCOLOR" val="0"/>
  <p:tag name="FONT_COLOR_TYPE" val="1"/>
  <p:tag name="FONT_COLOR_SCHEME_INDEX" val="0"/>
  <p:tag name="IGNORECOLORLINESNONCOMPLIANCE" val="0"/>
  <p:tag name="FILLVISIBLE" val="0"/>
  <p:tag name="FILLCOLOR" val="3687680"/>
  <p:tag name="FILLCOLORING" val="No Fill"/>
  <p:tag name="FILL_COLOR_TYPE" val="2"/>
  <p:tag name="FILL_COLOR_SCHEME_INDEX" val="5"/>
  <p:tag name="LINEVISIBLE" val="0"/>
  <p:tag name="LINECOLOR" val="3687680"/>
  <p:tag name="LINECOLORING" val="No Line"/>
  <p:tag name="LINE_COLOR_TYPE" val="2"/>
  <p:tag name="LINE_COLOR_SCHEME_INDEX" val="2"/>
  <p:tag name="IGNOREPOSITIONNONCOMPLIANCE" val="0"/>
  <p:tag name="POSITIONTOP" val="132"/>
  <p:tag name="POSITIONLEFT" val="54"/>
  <p:tag name="IGNORESIZENONCOMPLIANCE" val="0"/>
  <p:tag name="SIZEWIDTH" val="684"/>
  <p:tag name="SIZEHEIGHT" val="396"/>
</p:tagLst>
</file>

<file path=ppt/tags/tag5.xml><?xml version="1.0" encoding="utf-8"?>
<p:tagLst xmlns:a="http://schemas.openxmlformats.org/drawingml/2006/main" xmlns:r="http://schemas.openxmlformats.org/officeDocument/2006/relationships" xmlns:p="http://schemas.openxmlformats.org/presentationml/2006/main">
  <p:tag name="ENAME" val="NOTMANAGED"/>
  <p:tag name="IGNOREFONTNONCOMPLIANCE" val="0"/>
  <p:tag name="FONTNAME" val="Times New Roman"/>
  <p:tag name="FONTSIZE" val="14"/>
  <p:tag name="FONTBOLD" val="0"/>
  <p:tag name="FONTITALIC" val="0"/>
  <p:tag name="FONTULINE" val="0"/>
  <p:tag name="FONTSHADOW" val="0"/>
  <p:tag name="FONTALIGNMENT" val="1"/>
  <p:tag name="FONTCOLOR" val="0"/>
  <p:tag name="FONT_COLOR_TYPE" val="1"/>
  <p:tag name="FONT_COLOR_SCHEME_INDEX" val="0"/>
  <p:tag name="IGNORECOLORLINESNONCOMPLIANCE" val="0"/>
  <p:tag name="FILLVISIBLE" val="0"/>
  <p:tag name="FILLCOLOR" val="3687680"/>
  <p:tag name="FILLCOLORING" val="No Fill"/>
  <p:tag name="FILL_COLOR_TYPE" val="2"/>
  <p:tag name="FILL_COLOR_SCHEME_INDEX" val="5"/>
  <p:tag name="LINEVISIBLE" val="0"/>
  <p:tag name="LINECOLOR" val="3687680"/>
  <p:tag name="LINECOLORING" val="No Line"/>
  <p:tag name="LINE_COLOR_TYPE" val="2"/>
  <p:tag name="LINE_COLOR_SCHEME_INDEX" val="2"/>
  <p:tag name="IGNOREPOSITIONNONCOMPLIANCE" val="0"/>
  <p:tag name="POSITIONTOP" val="132"/>
  <p:tag name="POSITIONLEFT" val="54"/>
  <p:tag name="IGNORESIZENONCOMPLIANCE" val="0"/>
  <p:tag name="SIZEWIDTH" val="684"/>
  <p:tag name="SIZEHEIGHT" val="396"/>
</p:tagLst>
</file>

<file path=ppt/tags/tag6.xml><?xml version="1.0" encoding="utf-8"?>
<p:tagLst xmlns:a="http://schemas.openxmlformats.org/drawingml/2006/main" xmlns:r="http://schemas.openxmlformats.org/officeDocument/2006/relationships" xmlns:p="http://schemas.openxmlformats.org/presentationml/2006/main">
  <p:tag name="ENAME" val="NOTMANAGED"/>
  <p:tag name="IGNOREFONTNONCOMPLIANCE" val="0"/>
  <p:tag name="FONTNAME" val="Times New Roman"/>
  <p:tag name="FONTSIZE" val="14"/>
  <p:tag name="FONTBOLD" val="0"/>
  <p:tag name="FONTITALIC" val="0"/>
  <p:tag name="FONTULINE" val="0"/>
  <p:tag name="FONTSHADOW" val="0"/>
  <p:tag name="FONTALIGNMENT" val="1"/>
  <p:tag name="FONTCOLOR" val="0"/>
  <p:tag name="FONT_COLOR_TYPE" val="1"/>
  <p:tag name="FONT_COLOR_SCHEME_INDEX" val="0"/>
  <p:tag name="IGNORECOLORLINESNONCOMPLIANCE" val="0"/>
  <p:tag name="FILLVISIBLE" val="0"/>
  <p:tag name="FILLCOLOR" val="3687680"/>
  <p:tag name="FILLCOLORING" val="No Fill"/>
  <p:tag name="FILL_COLOR_TYPE" val="2"/>
  <p:tag name="FILL_COLOR_SCHEME_INDEX" val="5"/>
  <p:tag name="LINEVISIBLE" val="0"/>
  <p:tag name="LINECOLOR" val="3687680"/>
  <p:tag name="LINECOLORING" val="No Line"/>
  <p:tag name="LINE_COLOR_TYPE" val="2"/>
  <p:tag name="LINE_COLOR_SCHEME_INDEX" val="2"/>
  <p:tag name="IGNOREPOSITIONNONCOMPLIANCE" val="0"/>
  <p:tag name="POSITIONTOP" val="132"/>
  <p:tag name="POSITIONLEFT" val="54"/>
  <p:tag name="IGNORESIZENONCOMPLIANCE" val="0"/>
  <p:tag name="SIZEWIDTH" val="684"/>
  <p:tag name="SIZEHEIGHT" val="396"/>
</p:tagLst>
</file>

<file path=ppt/theme/theme1.xml><?xml version="1.0" encoding="utf-8"?>
<a:theme xmlns:a="http://schemas.openxmlformats.org/drawingml/2006/main" name="TOBAM">
  <a:themeElements>
    <a:clrScheme name="TOBAM">
      <a:dk1>
        <a:sysClr val="windowText" lastClr="000000"/>
      </a:dk1>
      <a:lt1>
        <a:sysClr val="window" lastClr="FFFFFF"/>
      </a:lt1>
      <a:dk2>
        <a:srgbClr val="EE7D14"/>
      </a:dk2>
      <a:lt2>
        <a:srgbClr val="B3B3B3"/>
      </a:lt2>
      <a:accent1>
        <a:srgbClr val="D9D9D9"/>
      </a:accent1>
      <a:accent2>
        <a:srgbClr val="0095AA"/>
      </a:accent2>
      <a:accent3>
        <a:srgbClr val="2DAB79"/>
      </a:accent3>
      <a:accent4>
        <a:srgbClr val="00B0E3"/>
      </a:accent4>
      <a:accent5>
        <a:srgbClr val="663D92"/>
      </a:accent5>
      <a:accent6>
        <a:srgbClr val="BC007C"/>
      </a:accent6>
      <a:hlink>
        <a:srgbClr val="FFFFFF"/>
      </a:hlink>
      <a:folHlink>
        <a:srgbClr val="EE7D14"/>
      </a:folHlink>
    </a:clrScheme>
    <a:fontScheme name="TOB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OBAM" id="{1F9B52FA-902E-4ED6-AED0-3BDCE1455544}" vid="{533E44EA-CAAB-4E5C-B1A6-037C9F8ABD4D}"/>
    </a:ext>
  </a:extLst>
</a:theme>
</file>

<file path=ppt/theme/theme10.xml><?xml version="1.0" encoding="utf-8"?>
<a:theme xmlns:a="http://schemas.openxmlformats.org/drawingml/2006/main" name="4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8_Tobam">
  <a:themeElements>
    <a:clrScheme name="Tobam">
      <a:dk1>
        <a:srgbClr val="000000"/>
      </a:dk1>
      <a:lt1>
        <a:srgbClr val="FFFFFF"/>
      </a:lt1>
      <a:dk2>
        <a:srgbClr val="4482F4"/>
      </a:dk2>
      <a:lt2>
        <a:srgbClr val="EE7D14"/>
      </a:lt2>
      <a:accent1>
        <a:srgbClr val="34BE54"/>
      </a:accent1>
      <a:accent2>
        <a:srgbClr val="D42ECC"/>
      </a:accent2>
      <a:accent3>
        <a:srgbClr val="547C8E"/>
      </a:accent3>
      <a:accent4>
        <a:srgbClr val="777777"/>
      </a:accent4>
      <a:accent5>
        <a:srgbClr val="E3E3E3"/>
      </a:accent5>
      <a:accent6>
        <a:srgbClr val="FFFFFF"/>
      </a:accent6>
      <a:hlink>
        <a:srgbClr val="EE7D14"/>
      </a:hlink>
      <a:folHlink>
        <a:srgbClr val="F4B172"/>
      </a:folHlink>
    </a:clrScheme>
    <a:fontScheme name="Tobam (redesign)">
      <a:majorFont>
        <a:latin typeface="Avenir Next LT Pro"/>
        <a:ea typeface="Helvetica Neue Medium"/>
        <a:cs typeface="Helvetica Neue Medium"/>
      </a:majorFont>
      <a:minorFont>
        <a:latin typeface="Avenir Next LT Pro"/>
        <a:ea typeface="Helvetica Neue Medium"/>
        <a:cs typeface="Helvetica Neue Medium"/>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bg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60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noAutofit/>
      </a:bodyPr>
      <a:lstStyle>
        <a:defPPr algn="l">
          <a:defRPr sz="1600" dirty="0" err="1" smtClean="0"/>
        </a:defPPr>
      </a:lstStyle>
    </a:txDef>
  </a:objectDefaults>
  <a:extraClrSchemeLst/>
  <a:extLst>
    <a:ext uri="{05A4C25C-085E-4340-85A3-A5531E510DB2}">
      <thm15:themeFamily xmlns:thm15="http://schemas.microsoft.com/office/thememl/2012/main" name="UpSlideTemplate.potx" id="{71953AE8-BE5C-45E3-A9C3-88FCE3134192}" vid="{9AC6DEA3-C55E-4F2D-B3C0-AE307E19E8BF}"/>
    </a:ext>
  </a:extLst>
</a:theme>
</file>

<file path=ppt/theme/theme1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obam">
  <a:themeElements>
    <a:clrScheme name="Tobam">
      <a:dk1>
        <a:srgbClr val="000000"/>
      </a:dk1>
      <a:lt1>
        <a:srgbClr val="FFFFFF"/>
      </a:lt1>
      <a:dk2>
        <a:srgbClr val="4482F4"/>
      </a:dk2>
      <a:lt2>
        <a:srgbClr val="EE7D14"/>
      </a:lt2>
      <a:accent1>
        <a:srgbClr val="34BE54"/>
      </a:accent1>
      <a:accent2>
        <a:srgbClr val="D42ECC"/>
      </a:accent2>
      <a:accent3>
        <a:srgbClr val="547C8E"/>
      </a:accent3>
      <a:accent4>
        <a:srgbClr val="777777"/>
      </a:accent4>
      <a:accent5>
        <a:srgbClr val="E3E3E3"/>
      </a:accent5>
      <a:accent6>
        <a:srgbClr val="FFFFFF"/>
      </a:accent6>
      <a:hlink>
        <a:srgbClr val="EE7D14"/>
      </a:hlink>
      <a:folHlink>
        <a:srgbClr val="F4B172"/>
      </a:folHlink>
    </a:clrScheme>
    <a:fontScheme name="Tobam (redesign)">
      <a:majorFont>
        <a:latin typeface="Avenir Next LT Pro"/>
        <a:ea typeface="Helvetica Neue Medium"/>
        <a:cs typeface="Helvetica Neue Medium"/>
      </a:majorFont>
      <a:minorFont>
        <a:latin typeface="Avenir Next LT Pro"/>
        <a:ea typeface="Helvetica Neue Medium"/>
        <a:cs typeface="Helvetica Neue Medium"/>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bg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60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noAutofit/>
      </a:bodyPr>
      <a:lstStyle>
        <a:defPPr algn="l">
          <a:defRPr sz="1600" dirty="0" err="1" smtClean="0"/>
        </a:defPPr>
      </a:lstStyle>
    </a:txDef>
  </a:objectDefaults>
  <a:extraClrSchemeLst/>
  <a:extLst>
    <a:ext uri="{05A4C25C-085E-4340-85A3-A5531E510DB2}">
      <thm15:themeFamily xmlns:thm15="http://schemas.microsoft.com/office/thememl/2012/main" name="UpSlideTemplate.potx" id="{31341DE3-100A-4E6F-9380-470131E156F3}" vid="{185DC92C-6AB1-47E5-9ABE-FCC64524AB2E}"/>
    </a:ext>
  </a:extLst>
</a:theme>
</file>

<file path=ppt/theme/theme3.xml><?xml version="1.0" encoding="utf-8"?>
<a:theme xmlns:a="http://schemas.openxmlformats.org/drawingml/2006/main" name="3_Tobam">
  <a:themeElements>
    <a:clrScheme name="Tobam">
      <a:dk1>
        <a:srgbClr val="000000"/>
      </a:dk1>
      <a:lt1>
        <a:srgbClr val="FFFFFF"/>
      </a:lt1>
      <a:dk2>
        <a:srgbClr val="4482F4"/>
      </a:dk2>
      <a:lt2>
        <a:srgbClr val="EE7D14"/>
      </a:lt2>
      <a:accent1>
        <a:srgbClr val="34BE54"/>
      </a:accent1>
      <a:accent2>
        <a:srgbClr val="D42ECC"/>
      </a:accent2>
      <a:accent3>
        <a:srgbClr val="547C8E"/>
      </a:accent3>
      <a:accent4>
        <a:srgbClr val="777777"/>
      </a:accent4>
      <a:accent5>
        <a:srgbClr val="E3E3E3"/>
      </a:accent5>
      <a:accent6>
        <a:srgbClr val="FFFFFF"/>
      </a:accent6>
      <a:hlink>
        <a:srgbClr val="EE7D14"/>
      </a:hlink>
      <a:folHlink>
        <a:srgbClr val="F4B172"/>
      </a:folHlink>
    </a:clrScheme>
    <a:fontScheme name="Tobam (redesign)">
      <a:majorFont>
        <a:latin typeface="Avenir Next LT Pro"/>
        <a:ea typeface="Helvetica Neue Medium"/>
        <a:cs typeface="Helvetica Neue Medium"/>
      </a:majorFont>
      <a:minorFont>
        <a:latin typeface="Avenir Next LT Pro"/>
        <a:ea typeface="Helvetica Neue Medium"/>
        <a:cs typeface="Helvetica Neue Medium"/>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bg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60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noAutofit/>
      </a:bodyPr>
      <a:lstStyle>
        <a:defPPr algn="l">
          <a:defRPr sz="1600" dirty="0" err="1" smtClean="0"/>
        </a:defPPr>
      </a:lstStyle>
    </a:txDef>
  </a:objectDefaults>
  <a:extraClrSchemeLst/>
  <a:extLst>
    <a:ext uri="{05A4C25C-085E-4340-85A3-A5531E510DB2}">
      <thm15:themeFamily xmlns:thm15="http://schemas.microsoft.com/office/thememl/2012/main" name="UpSlideTemplate.potx" id="{31341DE3-100A-4E6F-9380-470131E156F3}" vid="{185DC92C-6AB1-47E5-9ABE-FCC64524AB2E}"/>
    </a:ext>
  </a:extLst>
</a:theme>
</file>

<file path=ppt/theme/theme4.xml><?xml version="1.0" encoding="utf-8"?>
<a:theme xmlns:a="http://schemas.openxmlformats.org/drawingml/2006/main" name="4_Tobam">
  <a:themeElements>
    <a:clrScheme name="Tobam">
      <a:dk1>
        <a:srgbClr val="000000"/>
      </a:dk1>
      <a:lt1>
        <a:srgbClr val="FFFFFF"/>
      </a:lt1>
      <a:dk2>
        <a:srgbClr val="4482F4"/>
      </a:dk2>
      <a:lt2>
        <a:srgbClr val="EE7D14"/>
      </a:lt2>
      <a:accent1>
        <a:srgbClr val="34BE54"/>
      </a:accent1>
      <a:accent2>
        <a:srgbClr val="D42ECC"/>
      </a:accent2>
      <a:accent3>
        <a:srgbClr val="547C8E"/>
      </a:accent3>
      <a:accent4>
        <a:srgbClr val="777777"/>
      </a:accent4>
      <a:accent5>
        <a:srgbClr val="E3E3E3"/>
      </a:accent5>
      <a:accent6>
        <a:srgbClr val="FFFFFF"/>
      </a:accent6>
      <a:hlink>
        <a:srgbClr val="EE7D14"/>
      </a:hlink>
      <a:folHlink>
        <a:srgbClr val="F4B172"/>
      </a:folHlink>
    </a:clrScheme>
    <a:fontScheme name="Tobam (redesign)">
      <a:majorFont>
        <a:latin typeface="Avenir Next LT Pro"/>
        <a:ea typeface="Helvetica Neue Medium"/>
        <a:cs typeface="Helvetica Neue Medium"/>
      </a:majorFont>
      <a:minorFont>
        <a:latin typeface="Avenir Next LT Pro"/>
        <a:ea typeface="Helvetica Neue Medium"/>
        <a:cs typeface="Helvetica Neue Medium"/>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bg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60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noAutofit/>
      </a:bodyPr>
      <a:lstStyle>
        <a:defPPr algn="l">
          <a:defRPr sz="1600" dirty="0" err="1" smtClean="0"/>
        </a:defPPr>
      </a:lstStyle>
    </a:txDef>
  </a:objectDefaults>
  <a:extraClrSchemeLst/>
  <a:extLst>
    <a:ext uri="{05A4C25C-085E-4340-85A3-A5531E510DB2}">
      <thm15:themeFamily xmlns:thm15="http://schemas.microsoft.com/office/thememl/2012/main" name="UpSlideTemplate.potx" id="{71953AE8-BE5C-45E3-A9C3-88FCE3134192}" vid="{9AC6DEA3-C55E-4F2D-B3C0-AE307E19E8BF}"/>
    </a:ext>
  </a:extLst>
</a:theme>
</file>

<file path=ppt/theme/theme5.xml><?xml version="1.0" encoding="utf-8"?>
<a:theme xmlns:a="http://schemas.openxmlformats.org/drawingml/2006/main" name="2_Tobam">
  <a:themeElements>
    <a:clrScheme name="Tobam">
      <a:dk1>
        <a:srgbClr val="000000"/>
      </a:dk1>
      <a:lt1>
        <a:srgbClr val="FFFFFF"/>
      </a:lt1>
      <a:dk2>
        <a:srgbClr val="4482F4"/>
      </a:dk2>
      <a:lt2>
        <a:srgbClr val="EE7D14"/>
      </a:lt2>
      <a:accent1>
        <a:srgbClr val="34BE54"/>
      </a:accent1>
      <a:accent2>
        <a:srgbClr val="D42ECC"/>
      </a:accent2>
      <a:accent3>
        <a:srgbClr val="547C8E"/>
      </a:accent3>
      <a:accent4>
        <a:srgbClr val="777777"/>
      </a:accent4>
      <a:accent5>
        <a:srgbClr val="E3E3E3"/>
      </a:accent5>
      <a:accent6>
        <a:srgbClr val="FFFFFF"/>
      </a:accent6>
      <a:hlink>
        <a:srgbClr val="EE7D14"/>
      </a:hlink>
      <a:folHlink>
        <a:srgbClr val="F4B172"/>
      </a:folHlink>
    </a:clrScheme>
    <a:fontScheme name="Tobam (redesign)">
      <a:majorFont>
        <a:latin typeface="Avenir Next LT Pro"/>
        <a:ea typeface="Helvetica Neue Medium"/>
        <a:cs typeface="Helvetica Neue Medium"/>
      </a:majorFont>
      <a:minorFont>
        <a:latin typeface="Avenir Next LT Pro"/>
        <a:ea typeface="Helvetica Neue Medium"/>
        <a:cs typeface="Helvetica Neue Medium"/>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bg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60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noAutofit/>
      </a:bodyPr>
      <a:lstStyle>
        <a:defPPr algn="l">
          <a:defRPr sz="1600" dirty="0" err="1" smtClean="0"/>
        </a:defPPr>
      </a:lstStyle>
    </a:txDef>
  </a:objectDefaults>
  <a:extraClrSchemeLst/>
  <a:extLst>
    <a:ext uri="{05A4C25C-085E-4340-85A3-A5531E510DB2}">
      <thm15:themeFamily xmlns:thm15="http://schemas.microsoft.com/office/thememl/2012/main" name="UpSlideTemplate.potx" id="{31341DE3-100A-4E6F-9380-470131E156F3}" vid="{185DC92C-6AB1-47E5-9ABE-FCC64524AB2E}"/>
    </a:ext>
  </a:extLst>
</a:theme>
</file>

<file path=ppt/theme/theme6.xml><?xml version="1.0" encoding="utf-8"?>
<a:theme xmlns:a="http://schemas.openxmlformats.org/drawingml/2006/main" name="6_Tobam">
  <a:themeElements>
    <a:clrScheme name="Tobam">
      <a:dk1>
        <a:srgbClr val="000000"/>
      </a:dk1>
      <a:lt1>
        <a:srgbClr val="FFFFFF"/>
      </a:lt1>
      <a:dk2>
        <a:srgbClr val="4482F4"/>
      </a:dk2>
      <a:lt2>
        <a:srgbClr val="EE7D14"/>
      </a:lt2>
      <a:accent1>
        <a:srgbClr val="34BE54"/>
      </a:accent1>
      <a:accent2>
        <a:srgbClr val="D42ECC"/>
      </a:accent2>
      <a:accent3>
        <a:srgbClr val="547C8E"/>
      </a:accent3>
      <a:accent4>
        <a:srgbClr val="777777"/>
      </a:accent4>
      <a:accent5>
        <a:srgbClr val="E3E3E3"/>
      </a:accent5>
      <a:accent6>
        <a:srgbClr val="FFFFFF"/>
      </a:accent6>
      <a:hlink>
        <a:srgbClr val="EE7D14"/>
      </a:hlink>
      <a:folHlink>
        <a:srgbClr val="F4B172"/>
      </a:folHlink>
    </a:clrScheme>
    <a:fontScheme name="Tobam (redesign)">
      <a:majorFont>
        <a:latin typeface="Avenir Next LT Pro"/>
        <a:ea typeface="Helvetica Neue Medium"/>
        <a:cs typeface="Helvetica Neue Medium"/>
      </a:majorFont>
      <a:minorFont>
        <a:latin typeface="Avenir Next LT Pro"/>
        <a:ea typeface="Helvetica Neue Medium"/>
        <a:cs typeface="Helvetica Neue Medium"/>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bg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60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noAutofit/>
      </a:bodyPr>
      <a:lstStyle>
        <a:defPPr algn="l">
          <a:defRPr sz="1600" dirty="0" err="1" smtClean="0"/>
        </a:defPPr>
      </a:lstStyle>
    </a:txDef>
  </a:objectDefaults>
  <a:extraClrSchemeLst/>
  <a:extLst>
    <a:ext uri="{05A4C25C-085E-4340-85A3-A5531E510DB2}">
      <thm15:themeFamily xmlns:thm15="http://schemas.microsoft.com/office/thememl/2012/main" name="UpSlideTemplate.potx" id="{31341DE3-100A-4E6F-9380-470131E156F3}" vid="{185DC92C-6AB1-47E5-9ABE-FCC64524AB2E}"/>
    </a:ext>
  </a:extLst>
</a:theme>
</file>

<file path=ppt/theme/theme7.xml><?xml version="1.0" encoding="utf-8"?>
<a:theme xmlns:a="http://schemas.openxmlformats.org/drawingml/2006/main" name="5_TOBAM">
  <a:themeElements>
    <a:clrScheme name="TOBAM">
      <a:dk1>
        <a:sysClr val="windowText" lastClr="000000"/>
      </a:dk1>
      <a:lt1>
        <a:sysClr val="window" lastClr="FFFFFF"/>
      </a:lt1>
      <a:dk2>
        <a:srgbClr val="EE7D14"/>
      </a:dk2>
      <a:lt2>
        <a:srgbClr val="B3B3B3"/>
      </a:lt2>
      <a:accent1>
        <a:srgbClr val="D9D9D9"/>
      </a:accent1>
      <a:accent2>
        <a:srgbClr val="0095AA"/>
      </a:accent2>
      <a:accent3>
        <a:srgbClr val="2DAB79"/>
      </a:accent3>
      <a:accent4>
        <a:srgbClr val="00B0E3"/>
      </a:accent4>
      <a:accent5>
        <a:srgbClr val="663D92"/>
      </a:accent5>
      <a:accent6>
        <a:srgbClr val="BC007C"/>
      </a:accent6>
      <a:hlink>
        <a:srgbClr val="FFFFFF"/>
      </a:hlink>
      <a:folHlink>
        <a:srgbClr val="EE7D14"/>
      </a:folHlink>
    </a:clrScheme>
    <a:fontScheme name="TOB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OBAM" id="{1F9B52FA-902E-4ED6-AED0-3BDCE1455544}" vid="{533E44EA-CAAB-4E5C-B1A6-037C9F8ABD4D}"/>
    </a:ext>
  </a:extLst>
</a:theme>
</file>

<file path=ppt/theme/theme8.xml><?xml version="1.0" encoding="utf-8"?>
<a:theme xmlns:a="http://schemas.openxmlformats.org/drawingml/2006/main" name="3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NEW REBRANDING">
      <a:majorFont>
        <a:latin typeface="Avenir Next LT Pro"/>
        <a:ea typeface=""/>
        <a:cs typeface=""/>
      </a:majorFont>
      <a:minorFont>
        <a:latin typeface="Avenir Next LT Pro"/>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5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Tobam">
    <a:dk1>
      <a:srgbClr val="000000"/>
    </a:dk1>
    <a:lt1>
      <a:srgbClr val="FFFFFF"/>
    </a:lt1>
    <a:dk2>
      <a:srgbClr val="4482F4"/>
    </a:dk2>
    <a:lt2>
      <a:srgbClr val="EE7D14"/>
    </a:lt2>
    <a:accent1>
      <a:srgbClr val="34BE54"/>
    </a:accent1>
    <a:accent2>
      <a:srgbClr val="D42ECC"/>
    </a:accent2>
    <a:accent3>
      <a:srgbClr val="547C8E"/>
    </a:accent3>
    <a:accent4>
      <a:srgbClr val="777777"/>
    </a:accent4>
    <a:accent5>
      <a:srgbClr val="E3E3E3"/>
    </a:accent5>
    <a:accent6>
      <a:srgbClr val="FFFFFF"/>
    </a:accent6>
    <a:hlink>
      <a:srgbClr val="EE7D14"/>
    </a:hlink>
    <a:folHlink>
      <a:srgbClr val="F4B172"/>
    </a:folHlink>
  </a:clrScheme>
  <a:fontScheme name="Tobam (redesign)">
    <a:majorFont>
      <a:latin typeface="Avenir Next LT Pro"/>
      <a:ea typeface="Helvetica Neue Medium"/>
      <a:cs typeface="Helvetica Neue Medium"/>
    </a:majorFont>
    <a:minorFont>
      <a:latin typeface="Avenir Next LT Pro"/>
      <a:ea typeface="Helvetica Neue Medium"/>
      <a:cs typeface="Helvetica Neue Medium"/>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3FC142A18C4F4CBB19FF77913AA38D" ma:contentTypeVersion="18" ma:contentTypeDescription="Create a new document." ma:contentTypeScope="" ma:versionID="3f515a027ab848ab0b672485db12a9e7">
  <xsd:schema xmlns:xsd="http://www.w3.org/2001/XMLSchema" xmlns:xs="http://www.w3.org/2001/XMLSchema" xmlns:p="http://schemas.microsoft.com/office/2006/metadata/properties" xmlns:ns2="76513ca3-75e8-4df8-a1a0-14de73e1ea52" xmlns:ns3="281c18c8-5301-4524-ae1a-2a8c304ba5d5" targetNamespace="http://schemas.microsoft.com/office/2006/metadata/properties" ma:root="true" ma:fieldsID="e7b97db25f2fc6037e79b42384b1dcd2" ns2:_="" ns3:_="">
    <xsd:import namespace="76513ca3-75e8-4df8-a1a0-14de73e1ea52"/>
    <xsd:import namespace="281c18c8-5301-4524-ae1a-2a8c304ba5d5"/>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513ca3-75e8-4df8-a1a0-14de73e1ea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9d2bad2-8d17-450c-ab32-710fcc0df575"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1c18c8-5301-4524-ae1a-2a8c304ba5d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0139cb1-d35a-4257-8e68-7281a92a511a}" ma:internalName="TaxCatchAll" ma:showField="CatchAllData" ma:web="281c18c8-5301-4524-ae1a-2a8c304ba5d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6513ca3-75e8-4df8-a1a0-14de73e1ea52">
      <Terms xmlns="http://schemas.microsoft.com/office/infopath/2007/PartnerControls"/>
    </lcf76f155ced4ddcb4097134ff3c332f>
    <TaxCatchAll xmlns="281c18c8-5301-4524-ae1a-2a8c304ba5d5" xsi:nil="true"/>
    <SharedWithUsers xmlns="281c18c8-5301-4524-ae1a-2a8c304ba5d5">
      <UserInfo>
        <DisplayName>Yves Choueifaty</DisplayName>
        <AccountId>27</AccountId>
        <AccountType/>
      </UserInfo>
      <UserInfo>
        <DisplayName>Nadine Zrek</DisplayName>
        <AccountId>15</AccountId>
        <AccountType/>
      </UserInfo>
      <UserInfo>
        <DisplayName>Christophe Roehri</DisplayName>
        <AccountId>28</AccountId>
        <AccountType/>
      </UserInfo>
      <UserInfo>
        <DisplayName>Philippe Bolopion</DisplayName>
        <AccountId>336</AccountId>
        <AccountType/>
      </UserInfo>
      <UserInfo>
        <DisplayName>Jean-David Vincent</DisplayName>
        <AccountId>17</AccountId>
        <AccountType/>
      </UserInfo>
      <UserInfo>
        <DisplayName>Adrien Friloux</DisplayName>
        <AccountId>30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1797FC-D0EF-406C-BE1C-A19602DF0310}">
  <ds:schemaRefs>
    <ds:schemaRef ds:uri="281c18c8-5301-4524-ae1a-2a8c304ba5d5"/>
    <ds:schemaRef ds:uri="76513ca3-75e8-4df8-a1a0-14de73e1ea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44B3800-299B-447C-8CA1-8155809A561A}">
  <ds:schemaRefs>
    <ds:schemaRef ds:uri="http://purl.org/dc/elements/1.1/"/>
    <ds:schemaRef ds:uri="http://schemas.microsoft.com/office/2006/metadata/properties"/>
    <ds:schemaRef ds:uri="http://purl.org/dc/dcmitype/"/>
    <ds:schemaRef ds:uri="76513ca3-75e8-4df8-a1a0-14de73e1ea52"/>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281c18c8-5301-4524-ae1a-2a8c304ba5d5"/>
  </ds:schemaRefs>
</ds:datastoreItem>
</file>

<file path=customXml/itemProps3.xml><?xml version="1.0" encoding="utf-8"?>
<ds:datastoreItem xmlns:ds="http://schemas.openxmlformats.org/officeDocument/2006/customXml" ds:itemID="{40C5E9B8-1621-4C79-9CB8-732573E328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TOBAM_Template_v32</Template>
  <TotalTime>799</TotalTime>
  <Words>11000</Words>
  <Application>Microsoft Office PowerPoint</Application>
  <PresentationFormat>Custom</PresentationFormat>
  <Paragraphs>1428</Paragraphs>
  <Slides>91</Slides>
  <Notes>13</Notes>
  <HiddenSlides>0</HiddenSlides>
  <MMClips>0</MMClips>
  <ScaleCrop>false</ScaleCrop>
  <HeadingPairs>
    <vt:vector size="8" baseType="variant">
      <vt:variant>
        <vt:lpstr>Fonts Used</vt:lpstr>
      </vt:variant>
      <vt:variant>
        <vt:i4>15</vt:i4>
      </vt:variant>
      <vt:variant>
        <vt:lpstr>Theme</vt:lpstr>
      </vt:variant>
      <vt:variant>
        <vt:i4>11</vt:i4>
      </vt:variant>
      <vt:variant>
        <vt:lpstr>Embedded OLE Servers</vt:lpstr>
      </vt:variant>
      <vt:variant>
        <vt:i4>1</vt:i4>
      </vt:variant>
      <vt:variant>
        <vt:lpstr>Slide Titles</vt:lpstr>
      </vt:variant>
      <vt:variant>
        <vt:i4>91</vt:i4>
      </vt:variant>
    </vt:vector>
  </HeadingPairs>
  <TitlesOfParts>
    <vt:vector size="118" baseType="lpstr">
      <vt:lpstr>Arial</vt:lpstr>
      <vt:lpstr>Avenir Next LT Pro</vt:lpstr>
      <vt:lpstr>Avenir Next LT Pro Demi</vt:lpstr>
      <vt:lpstr>Avenir Next LT Pro Light</vt:lpstr>
      <vt:lpstr>AvenirNext LT Pro Bold</vt:lpstr>
      <vt:lpstr>AvenirNext LT Pro Regular</vt:lpstr>
      <vt:lpstr>Calibri</vt:lpstr>
      <vt:lpstr>Helvetica</vt:lpstr>
      <vt:lpstr>Helvetica LT Std</vt:lpstr>
      <vt:lpstr>Helvetica LT Std Light</vt:lpstr>
      <vt:lpstr>Helvetica Neue</vt:lpstr>
      <vt:lpstr>Helvetica Neue Medium</vt:lpstr>
      <vt:lpstr>Lato Light</vt:lpstr>
      <vt:lpstr>Wingdings</vt:lpstr>
      <vt:lpstr>Wingdings 2</vt:lpstr>
      <vt:lpstr>TOBAM</vt:lpstr>
      <vt:lpstr>1_Tobam</vt:lpstr>
      <vt:lpstr>3_Tobam</vt:lpstr>
      <vt:lpstr>4_Tobam</vt:lpstr>
      <vt:lpstr>2_Tobam</vt:lpstr>
      <vt:lpstr>6_Tobam</vt:lpstr>
      <vt:lpstr>5_TOBAM</vt:lpstr>
      <vt:lpstr>3_White</vt:lpstr>
      <vt:lpstr>5_White</vt:lpstr>
      <vt:lpstr>4_White</vt:lpstr>
      <vt:lpstr>8_Tobam</vt:lpstr>
      <vt:lpstr>Worksheet</vt:lpstr>
      <vt:lpstr>TOBAM PRESENTATION</vt:lpstr>
      <vt:lpstr>LUNCH SPEAKER</vt:lpstr>
      <vt:lpstr>PowerPoint Presentation</vt:lpstr>
      <vt:lpstr>PowerPoint Presentation</vt:lpstr>
      <vt:lpstr>PowerPoint Presentation</vt:lpstr>
      <vt:lpstr>ASSETS UNDER MANAGEMENT </vt:lpstr>
      <vt:lpstr>PowerPoint Presentation</vt:lpstr>
      <vt:lpstr>AWARDS</vt:lpstr>
      <vt:lpstr>PowerPoint Presentation</vt:lpstr>
      <vt:lpstr>PowerPoint Presentation</vt:lpstr>
      <vt:lpstr>The “MAXIMUM DIVERSIFICATION®” APPROACH </vt:lpstr>
      <vt:lpstr>CAP-WEIGHTED INDICES TAKE ON HEAVY STRUCTURAL BIASES… </vt:lpstr>
      <vt:lpstr>VALUE PROPOSAL </vt:lpstr>
      <vt:lpstr>MAXDIV PERFORMANCE COMPARISON</vt:lpstr>
      <vt:lpstr>MAXDIV PERFORMANCE COMPARISON</vt:lpstr>
      <vt:lpstr>MAXDIV PERFORMANCE COMPARISON</vt:lpstr>
      <vt:lpstr>MAXDIV PERFORMANCE COMPARISON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Products</vt:lpstr>
      <vt:lpstr>PowerPoint Presentation</vt:lpstr>
      <vt:lpstr>TOBAM LBRTY All World Equity Performance</vt:lpstr>
      <vt:lpstr>TOBAM LBRTY All World ex USA Equity Performance</vt:lpstr>
      <vt:lpstr>TOBAM LBRTY Emerging Markets Equity Performance </vt:lpstr>
      <vt:lpstr>TOBAM LBRTY USA Equity Performance </vt:lpstr>
      <vt:lpstr>PowerPoint Presentation</vt:lpstr>
      <vt:lpstr>PowerPoint Presentation</vt:lpstr>
      <vt:lpstr>PowerPoint Presentation</vt:lpstr>
      <vt:lpstr>EM PERFORMANCE CASE STUDY:   PORTFOLIO PERFORMANCE vs Parent index   during geopolitical earthquakes</vt:lpstr>
      <vt:lpstr>EM PERFORMANCE CASE STUDY:  HOW INCORPORATING CD IMPACTED PORTFOLIO 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 Civil Liberty &amp; Democracy</dc:title>
  <dc:creator>Adrien Friloux</dc:creator>
  <cp:lastModifiedBy>Jean-David Vincent</cp:lastModifiedBy>
  <cp:revision>28</cp:revision>
  <cp:lastPrinted>2024-06-20T19:03:29Z</cp:lastPrinted>
  <dcterms:created xsi:type="dcterms:W3CDTF">2014-09-30T07:52:32Z</dcterms:created>
  <dcterms:modified xsi:type="dcterms:W3CDTF">2024-11-25T10:43:36Z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0x010100963FC142A18C4F4CBB19FF77913AA38D</vt:lpwstr>
  </property>
  <property fmtid="{D5CDD505-2E9C-101B-9397-08002B2CF9AE}" pid="3" name="MediaServiceImageTags">
    <vt:lpwstr/>
  </property>
</Properties>
</file>